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6: Dijkstra’s Algorithm…"/>
          <p:cNvSpPr txBox="1"/>
          <p:nvPr>
            <p:ph type="title"/>
          </p:nvPr>
        </p:nvSpPr>
        <p:spPr>
          <a:xfrm>
            <a:off x="758031" y="963612"/>
            <a:ext cx="8914111" cy="35572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L26: Dijkstra’s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Single Source Shortest Path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+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Bellman-Ford Algorithm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nalysis: Dijkstra’s Algorith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Analysis: Dijkstra’s Algorithm…</a:t>
            </a:r>
          </a:p>
        </p:txBody>
      </p:sp>
      <p:sp>
        <p:nvSpPr>
          <p:cNvPr id="190" name="Implementation using Adjacency matrix…"/>
          <p:cNvSpPr txBox="1"/>
          <p:nvPr>
            <p:ph type="body" idx="1"/>
          </p:nvPr>
        </p:nvSpPr>
        <p:spPr>
          <a:xfrm>
            <a:off x="666288" y="938113"/>
            <a:ext cx="9055611" cy="5855755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Adjacency matrix</a:t>
            </a:r>
          </a:p>
          <a:p>
            <a:pPr lvl="1"/>
            <a:r>
              <a:t>priority Q using unsorted array</a:t>
            </a:r>
          </a:p>
          <a:p>
            <a:pPr lvl="1"/>
            <a:r>
              <a:t>Outer for loop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i=0 to |V|-1</a:t>
            </a:r>
            <a:r>
              <a:t>)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times</a:t>
            </a:r>
          </a:p>
          <a:p>
            <a:pPr lvl="1"/>
            <a:r>
              <a:t>DeleteMin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times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1"/>
            <a:r>
              <a:t>Decrease(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Q,w,d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)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nalysis: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Analysis: Dijkstra’s Algorithm</a:t>
            </a:r>
          </a:p>
        </p:txBody>
      </p:sp>
      <p:sp>
        <p:nvSpPr>
          <p:cNvPr id="196" name="Implementation using Adjacency List…"/>
          <p:cNvSpPr txBox="1"/>
          <p:nvPr>
            <p:ph type="body" idx="1"/>
          </p:nvPr>
        </p:nvSpPr>
        <p:spPr>
          <a:xfrm>
            <a:off x="666288" y="938113"/>
            <a:ext cx="9055611" cy="5855755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Adjacency List</a:t>
            </a:r>
          </a:p>
          <a:p>
            <a:pPr lvl="1"/>
            <a:r>
              <a:t>priority Q using Heap</a:t>
            </a:r>
          </a:p>
          <a:p>
            <a:pPr lvl="1"/>
            <a:r>
              <a:t>Outer for loop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i=0 to |V|-1</a:t>
            </a:r>
            <a:r>
              <a:t>)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times</a:t>
            </a:r>
          </a:p>
          <a:p>
            <a:pPr lvl="1"/>
            <a:r>
              <a:t>DeleteMin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O(lg|V|)</a:t>
            </a:r>
            <a:r>
              <a:t> times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O(|V|lg|V|)</a:t>
            </a:r>
          </a:p>
          <a:p>
            <a:pPr lvl="1"/>
            <a:r>
              <a:t>Decrease(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Q,w,d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)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O(lg|V|)</a:t>
            </a:r>
            <a:r>
              <a:t> time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O(|E|lg|V|)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O(|E|lg|V|)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02" name="Q1: what adjustments if any need to be made in Dijkstra’s algorithm to solve the single-source shortest-paths problem for directed weighted graph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Q1: what adjustments if any need to be made in Dijkstra’s algorithm to solve the single-source shortest-paths problem for directed weighted graphs. </a:t>
            </a:r>
          </a:p>
          <a:p>
            <a:pPr>
              <a:defRPr sz="3000"/>
            </a:pPr>
            <a:r>
              <a:t>Ans:</a:t>
            </a:r>
          </a:p>
          <a:p>
            <a:pPr lvl="1" marL="738187" indent="-342900">
              <a:spcBef>
                <a:spcPts val="700"/>
              </a:spcBef>
              <a:buChar char="•"/>
            </a:pPr>
            <a:r>
              <a:t>Do we need any changes? Just follow the directed edges.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08" name="Q2: Find a shortest path between two given vertices of a weighted graph or digraph. (This variation is called the single-pair shortest-path problem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Q2: Find a shortest path between two given vertices of a weighted graph or digraph. (This variation is called the single-pair shortest-path problem.) </a:t>
            </a:r>
          </a:p>
          <a:p>
            <a:pPr/>
            <a:r>
              <a:t>Ans:</a:t>
            </a:r>
          </a:p>
          <a:p>
            <a:pPr lvl="1"/>
            <a:r>
              <a:t>Start from one vertex as source</a:t>
            </a:r>
          </a:p>
          <a:p>
            <a:pPr lvl="1"/>
            <a:r>
              <a:t>Iterate the for loop till you find 2nd vertex.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14" name="Q3: Find the shortest paths to a given vertex from each other vertex of a weighted graph. (This variation is called the single destination shortest-paths problem.)…"/>
          <p:cNvSpPr txBox="1"/>
          <p:nvPr>
            <p:ph type="body" idx="1"/>
          </p:nvPr>
        </p:nvSpPr>
        <p:spPr>
          <a:xfrm>
            <a:off x="666288" y="938113"/>
            <a:ext cx="9264377" cy="5891610"/>
          </a:xfrm>
          <a:prstGeom prst="rect">
            <a:avLst/>
          </a:prstGeom>
        </p:spPr>
        <p:txBody>
          <a:bodyPr/>
          <a:lstStyle/>
          <a:p>
            <a:pPr/>
            <a:r>
              <a:t>Q3: </a:t>
            </a:r>
            <a:r>
              <a:rPr sz="3000"/>
              <a:t>Find the shortest paths to a given vertex from each other vertex of a weighted graph. (This variation is called the single destination shortest-paths problem.)</a:t>
            </a:r>
            <a:endParaRPr sz="3000"/>
          </a:p>
          <a:p>
            <a:pPr marL="350440" indent="-310753">
              <a:defRPr sz="2900"/>
            </a:pPr>
            <a:r>
              <a:t>Ans: Undirected graph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Start from the destination vertex as source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Find the shortest path from this to all other vertices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Reverse the path</a:t>
            </a:r>
          </a:p>
          <a:p>
            <a:pPr marL="350440" indent="-310753">
              <a:defRPr sz="2900"/>
            </a:pPr>
            <a:r>
              <a:t>Ans: directed graph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Reverse the direction of all edges.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Start from the destination vertex as source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Find the shortest path from this src to all other vertices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Reverse the path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20" name="Q4: Solve the single-source shortest-path problem in a graph with non-negative numbers assigned to its vertices (and the length of a path defined as the sum of the vertex numbers on the path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0440" indent="-310753"/>
            <a:r>
              <a:rPr sz="2900"/>
              <a:t>Q4: Solve the single-source shortest-path problem in a graph with non-negative numbers assigned to its vertices (and the length of a path defined as the sum of the vertex numbers on the path).</a:t>
            </a:r>
            <a:endParaRPr sz="2900"/>
          </a:p>
          <a:p>
            <a:pPr marL="350440" indent="-310753"/>
            <a:r>
              <a:rPr sz="2900"/>
              <a:t>Hint: </a:t>
            </a:r>
            <a:endParaRPr sz="2900"/>
          </a:p>
          <a:p>
            <a:pPr lvl="1" marL="671512" indent="-276225"/>
            <a:r>
              <a:rPr sz="2900"/>
              <a:t>The weight of the edge is sum of non-negative numbers assigned to vertices of the corresponding edge.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26" name="Dijkstra’s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Dijkstra’s algorithm</a:t>
            </a:r>
          </a:p>
          <a:p>
            <a:pPr lvl="1"/>
            <a:r>
              <a:t>Keeps shortest length for each vertex from source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Keep predecessor with each vertex towards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Different from Prim’s algorithm</a:t>
            </a:r>
          </a:p>
          <a:p>
            <a:pPr lvl="2"/>
            <a:r>
              <a:t>Dijkstra: Chooses vertex with min shortest length</a:t>
            </a:r>
          </a:p>
          <a:p>
            <a:pPr lvl="2"/>
            <a:r>
              <a:t>Prim: chooses edges with minimum weight.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ingle Source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Source Shortest Path</a:t>
            </a:r>
          </a:p>
        </p:txBody>
      </p:sp>
      <p:sp>
        <p:nvSpPr>
          <p:cNvPr id="54" name="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  <a:p>
            <a:pPr lvl="1"/>
            <a:r>
              <a:t>Supplying deliveries from a factory to various godowns</a:t>
            </a:r>
          </a:p>
          <a:p>
            <a:pPr lvl="2"/>
            <a:r>
              <a:t>Minimum time/cost</a:t>
            </a:r>
          </a:p>
          <a:p>
            <a:pPr lvl="1"/>
            <a:r>
              <a:t>KSIT: Moving from quadrangle to your class rooms</a:t>
            </a:r>
          </a:p>
          <a:p>
            <a:pPr lvl="2"/>
            <a:r>
              <a:t>Minimum time taken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ingle Source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Source Shortest Path</a:t>
            </a:r>
          </a:p>
        </p:txBody>
      </p:sp>
      <p:sp>
        <p:nvSpPr>
          <p:cNvPr id="60" name="Goal: Given a weighted connected (directed) graph G, find shortest paths from source vertex s to each of the other vert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Goal: Given a weighted connected (directed) graph G, find shortest paths from source vertex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i="1"/>
              <a:t> </a:t>
            </a:r>
            <a:r>
              <a:t>to each of the other vertices</a:t>
            </a:r>
          </a:p>
          <a:p>
            <a:pPr>
              <a:spcBef>
                <a:spcPts val="400"/>
              </a:spcBef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Dijkstra’s algorithm</a:t>
            </a:r>
          </a:p>
          <a:p>
            <a:pPr lvl="1" marL="700087" indent="-304800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Similar to Prim’s algorithm for MST</a:t>
            </a:r>
          </a:p>
          <a:p>
            <a:pPr lvl="1" marL="700087" indent="-304800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Computes numerical labels differently</a:t>
            </a:r>
          </a:p>
          <a:p>
            <a:pPr lvl="1" marL="700087" indent="-304800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Among vertices not in the tree, </a:t>
            </a:r>
          </a:p>
          <a:p>
            <a:pPr lvl="2" marL="1113744" indent="-261257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with the smallest sum</a:t>
            </a:r>
          </a:p>
          <a:p>
            <a:pPr lvl="5" marL="0" indent="1143000">
              <a:spcBef>
                <a:spcPts val="4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+w(u,v)</a:t>
            </a:r>
            <a:r>
              <a:t>, where</a:t>
            </a:r>
          </a:p>
          <a:p>
            <a:pPr lvl="1">
              <a:spcBef>
                <a:spcPts val="4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u∈V</a:t>
            </a:r>
            <a:r>
              <a:t> whose shortest path found in previous iteration</a:t>
            </a:r>
          </a:p>
          <a:p>
            <a:pPr lvl="1">
              <a:spcBef>
                <a:spcPts val="4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is the length of shortest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lvl="1">
              <a:spcBef>
                <a:spcPts val="4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w(u,v)</a:t>
            </a:r>
            <a:r>
              <a:t> is the weight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u→v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xample: 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 Dijkstra’s Algorithm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9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" name="d"/>
          <p:cNvSpPr/>
          <p:nvPr/>
        </p:nvSpPr>
        <p:spPr>
          <a:xfrm>
            <a:off x="8118506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1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2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3" name="f"/>
          <p:cNvSpPr/>
          <p:nvPr/>
        </p:nvSpPr>
        <p:spPr>
          <a:xfrm>
            <a:off x="4698072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4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5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6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9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2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>
            <a:off x="5099833" y="3713566"/>
            <a:ext cx="1" cy="8779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2"/>
          <p:cNvSpPr txBox="1"/>
          <p:nvPr/>
        </p:nvSpPr>
        <p:spPr>
          <a:xfrm>
            <a:off x="5094114" y="3787025"/>
            <a:ext cx="281401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6" name="6"/>
          <p:cNvSpPr txBox="1"/>
          <p:nvPr/>
        </p:nvSpPr>
        <p:spPr>
          <a:xfrm>
            <a:off x="3080420" y="414962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7" name="3"/>
          <p:cNvSpPr txBox="1"/>
          <p:nvPr/>
        </p:nvSpPr>
        <p:spPr>
          <a:xfrm>
            <a:off x="2311343" y="2399925"/>
            <a:ext cx="281401" cy="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8" name="5"/>
          <p:cNvSpPr txBox="1"/>
          <p:nvPr/>
        </p:nvSpPr>
        <p:spPr>
          <a:xfrm>
            <a:off x="3182015" y="270311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9" name="1"/>
          <p:cNvSpPr txBox="1"/>
          <p:nvPr/>
        </p:nvSpPr>
        <p:spPr>
          <a:xfrm>
            <a:off x="5063282" y="1487291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" name="4"/>
          <p:cNvSpPr txBox="1"/>
          <p:nvPr/>
        </p:nvSpPr>
        <p:spPr>
          <a:xfrm>
            <a:off x="4280521" y="2396391"/>
            <a:ext cx="362401" cy="47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1" name="4"/>
          <p:cNvSpPr txBox="1"/>
          <p:nvPr/>
        </p:nvSpPr>
        <p:spPr>
          <a:xfrm>
            <a:off x="5722279" y="2156754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2" name="5"/>
          <p:cNvSpPr txBox="1"/>
          <p:nvPr/>
        </p:nvSpPr>
        <p:spPr>
          <a:xfrm>
            <a:off x="6611928" y="270311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3" name="6"/>
          <p:cNvSpPr txBox="1"/>
          <p:nvPr/>
        </p:nvSpPr>
        <p:spPr>
          <a:xfrm>
            <a:off x="7562308" y="2073571"/>
            <a:ext cx="471135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4" name="8"/>
          <p:cNvSpPr txBox="1"/>
          <p:nvPr/>
        </p:nvSpPr>
        <p:spPr>
          <a:xfrm>
            <a:off x="6648112" y="414962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5" name="Q: Construct an SSSP using Dijkstra’s algo…"/>
          <p:cNvSpPr txBox="1"/>
          <p:nvPr/>
        </p:nvSpPr>
        <p:spPr>
          <a:xfrm>
            <a:off x="757198" y="5903207"/>
            <a:ext cx="7607897" cy="108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Construct an SSSP using Dijkstra’s algo </a:t>
            </a:r>
          </a:p>
          <a:p>
            <a:pPr lvl="4" marL="0" indent="91440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96" name="a"/>
          <p:cNvSpPr/>
          <p:nvPr/>
        </p:nvSpPr>
        <p:spPr>
          <a:xfrm>
            <a:off x="1269974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7" name="b"/>
          <p:cNvSpPr/>
          <p:nvPr/>
        </p:nvSpPr>
        <p:spPr>
          <a:xfrm>
            <a:off x="3166726" y="1764405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8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9" name="d"/>
          <p:cNvSpPr/>
          <p:nvPr/>
        </p:nvSpPr>
        <p:spPr>
          <a:xfrm>
            <a:off x="8118506" y="2811052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00" name="e"/>
          <p:cNvSpPr/>
          <p:nvPr/>
        </p:nvSpPr>
        <p:spPr>
          <a:xfrm>
            <a:off x="4700413" y="4647298"/>
            <a:ext cx="803523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1" name="f"/>
          <p:cNvSpPr/>
          <p:nvPr/>
        </p:nvSpPr>
        <p:spPr>
          <a:xfrm>
            <a:off x="4700641" y="2811052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Example: 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 Dijkstra’s Algorithm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7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8" name="d"/>
          <p:cNvSpPr/>
          <p:nvPr/>
        </p:nvSpPr>
        <p:spPr>
          <a:xfrm>
            <a:off x="8105806" y="28816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09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0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11" name="f"/>
          <p:cNvSpPr/>
          <p:nvPr/>
        </p:nvSpPr>
        <p:spPr>
          <a:xfrm>
            <a:off x="4678239" y="28801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12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13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6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7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8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9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0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>
            <a:off x="5099833" y="3713566"/>
            <a:ext cx="1" cy="8779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3" name="2"/>
          <p:cNvSpPr txBox="1"/>
          <p:nvPr/>
        </p:nvSpPr>
        <p:spPr>
          <a:xfrm>
            <a:off x="5094114" y="3787025"/>
            <a:ext cx="281401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4" name="6"/>
          <p:cNvSpPr txBox="1"/>
          <p:nvPr/>
        </p:nvSpPr>
        <p:spPr>
          <a:xfrm>
            <a:off x="3080420" y="414962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5" name="3"/>
          <p:cNvSpPr txBox="1"/>
          <p:nvPr/>
        </p:nvSpPr>
        <p:spPr>
          <a:xfrm>
            <a:off x="2311343" y="2399925"/>
            <a:ext cx="281401" cy="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6" name="5"/>
          <p:cNvSpPr txBox="1"/>
          <p:nvPr/>
        </p:nvSpPr>
        <p:spPr>
          <a:xfrm>
            <a:off x="3182015" y="270311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7" name="1"/>
          <p:cNvSpPr txBox="1"/>
          <p:nvPr/>
        </p:nvSpPr>
        <p:spPr>
          <a:xfrm>
            <a:off x="5063282" y="1487291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8" name="4"/>
          <p:cNvSpPr txBox="1"/>
          <p:nvPr/>
        </p:nvSpPr>
        <p:spPr>
          <a:xfrm>
            <a:off x="3978143" y="2538369"/>
            <a:ext cx="362402" cy="47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9" name="4"/>
          <p:cNvSpPr txBox="1"/>
          <p:nvPr/>
        </p:nvSpPr>
        <p:spPr>
          <a:xfrm>
            <a:off x="5722279" y="2156754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0" name="5"/>
          <p:cNvSpPr txBox="1"/>
          <p:nvPr/>
        </p:nvSpPr>
        <p:spPr>
          <a:xfrm>
            <a:off x="6611928" y="270311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1" name="6"/>
          <p:cNvSpPr txBox="1"/>
          <p:nvPr/>
        </p:nvSpPr>
        <p:spPr>
          <a:xfrm>
            <a:off x="7562308" y="2073571"/>
            <a:ext cx="471135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2" name="8"/>
          <p:cNvSpPr txBox="1"/>
          <p:nvPr/>
        </p:nvSpPr>
        <p:spPr>
          <a:xfrm>
            <a:off x="6648112" y="414962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3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4" name="db=∞"/>
          <p:cNvSpPr txBox="1"/>
          <p:nvPr/>
        </p:nvSpPr>
        <p:spPr>
          <a:xfrm>
            <a:off x="3051911" y="1208833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b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35" name="da=0"/>
          <p:cNvSpPr txBox="1"/>
          <p:nvPr/>
        </p:nvSpPr>
        <p:spPr>
          <a:xfrm>
            <a:off x="1189109" y="3609830"/>
            <a:ext cx="980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3100">
                <a:solidFill>
                  <a:schemeClr val="accent3">
                    <a:hueOff val="-546624"/>
                    <a:satOff val="7767"/>
                    <a:lumOff val="-14512"/>
                  </a:schemeClr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d</a:t>
            </a:r>
            <a:r>
              <a:rPr baseline="-5999"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=</a:t>
            </a:r>
            <a:r>
              <a:t>0</a:t>
            </a:r>
          </a:p>
        </p:txBody>
      </p:sp>
      <p:sp>
        <p:nvSpPr>
          <p:cNvPr id="136" name="dc=∞"/>
          <p:cNvSpPr txBox="1"/>
          <p:nvPr/>
        </p:nvSpPr>
        <p:spPr>
          <a:xfrm>
            <a:off x="6611928" y="1179700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c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37" name="df=∞"/>
          <p:cNvSpPr txBox="1"/>
          <p:nvPr/>
        </p:nvSpPr>
        <p:spPr>
          <a:xfrm>
            <a:off x="4687713" y="2260448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f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38" name="de=∞"/>
          <p:cNvSpPr txBox="1"/>
          <p:nvPr/>
        </p:nvSpPr>
        <p:spPr>
          <a:xfrm>
            <a:off x="4784424" y="5371520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e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39" name="dd=∞"/>
          <p:cNvSpPr txBox="1"/>
          <p:nvPr/>
        </p:nvSpPr>
        <p:spPr>
          <a:xfrm>
            <a:off x="8244585" y="3546330"/>
            <a:ext cx="102884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d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40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1" name="a,db=3"/>
          <p:cNvSpPr txBox="1"/>
          <p:nvPr/>
        </p:nvSpPr>
        <p:spPr>
          <a:xfrm>
            <a:off x="2614610" y="1312241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a,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b</a:t>
            </a:r>
            <a:r>
              <a:rPr sz="3000">
                <a:solidFill>
                  <a:srgbClr val="000000"/>
                </a:solidFill>
              </a:rPr>
              <a:t>=3</a:t>
            </a:r>
          </a:p>
        </p:txBody>
      </p:sp>
      <p:sp>
        <p:nvSpPr>
          <p:cNvPr id="142" name="c"/>
          <p:cNvSpPr/>
          <p:nvPr/>
        </p:nvSpPr>
        <p:spPr>
          <a:xfrm>
            <a:off x="6627168" y="1764405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43" name="f"/>
          <p:cNvSpPr/>
          <p:nvPr/>
        </p:nvSpPr>
        <p:spPr>
          <a:xfrm>
            <a:off x="4671045" y="288165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4" name="b,dc=4"/>
          <p:cNvSpPr txBox="1"/>
          <p:nvPr/>
        </p:nvSpPr>
        <p:spPr>
          <a:xfrm>
            <a:off x="6180128" y="1284544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b,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c</a:t>
            </a:r>
            <a:r>
              <a:rPr sz="3000">
                <a:solidFill>
                  <a:srgbClr val="000000"/>
                </a:solidFill>
              </a:rPr>
              <a:t>=4</a:t>
            </a:r>
          </a:p>
        </p:txBody>
      </p:sp>
      <p:sp>
        <p:nvSpPr>
          <p:cNvPr id="145" name="d"/>
          <p:cNvSpPr/>
          <p:nvPr/>
        </p:nvSpPr>
        <p:spPr>
          <a:xfrm>
            <a:off x="8113000" y="288165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46" name="a,df=5"/>
          <p:cNvSpPr txBox="1"/>
          <p:nvPr/>
        </p:nvSpPr>
        <p:spPr>
          <a:xfrm>
            <a:off x="4271125" y="2352609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a,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f</a:t>
            </a:r>
            <a:r>
              <a:rPr sz="3000">
                <a:solidFill>
                  <a:srgbClr val="000000"/>
                </a:solidFill>
              </a:rPr>
              <a:t>=5</a:t>
            </a:r>
          </a:p>
        </p:txBody>
      </p:sp>
      <p:sp>
        <p:nvSpPr>
          <p:cNvPr id="147" name="e"/>
          <p:cNvSpPr/>
          <p:nvPr/>
        </p:nvSpPr>
        <p:spPr>
          <a:xfrm>
            <a:off x="4707229" y="4647298"/>
            <a:ext cx="803522" cy="839613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8" name="a,de=6"/>
          <p:cNvSpPr txBox="1"/>
          <p:nvPr/>
        </p:nvSpPr>
        <p:spPr>
          <a:xfrm>
            <a:off x="4364795" y="5476754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a,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e</a:t>
            </a:r>
            <a:r>
              <a:rPr sz="3000">
                <a:solidFill>
                  <a:srgbClr val="000000"/>
                </a:solidFill>
              </a:rPr>
              <a:t>=6</a:t>
            </a:r>
          </a:p>
        </p:txBody>
      </p:sp>
      <p:sp>
        <p:nvSpPr>
          <p:cNvPr id="149" name="c,dd=10"/>
          <p:cNvSpPr txBox="1"/>
          <p:nvPr/>
        </p:nvSpPr>
        <p:spPr>
          <a:xfrm>
            <a:off x="7825485" y="3649275"/>
            <a:ext cx="16080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c,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d</a:t>
            </a:r>
            <a:r>
              <a:rPr sz="3000">
                <a:solidFill>
                  <a:srgbClr val="000000"/>
                </a:solidFill>
              </a:rPr>
              <a:t>=10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2011257" y="2447132"/>
            <a:ext cx="1204259" cy="618315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>
            <a:off x="3990637" y="2116042"/>
            <a:ext cx="2627289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>
            <a:off x="2078537" y="3312704"/>
            <a:ext cx="2627290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1966919" y="3552419"/>
            <a:ext cx="2727054" cy="1439013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xit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clickEffect" presetSubtype="2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clickEffect" presetSubtype="0" presetID="35" grpId="2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xit" nodeType="clickEffect" presetSubtype="2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Class="emph" nodeType="clickEffect" presetSubtype="0" presetID="35" grpId="3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Class="emph" nodeType="clickEffect" presetSubtype="0" presetID="35" grpId="4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Class="emph" nodeType="clickEffect" presetSubtype="0" presetID="35" grpId="4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" grpId="34"/>
      <p:bldP build="whole" bldLvl="1" animBg="1" rev="0" advAuto="0" spid="133" grpId="2"/>
      <p:bldP build="whole" bldLvl="1" animBg="1" rev="0" advAuto="0" spid="109" grpId="15"/>
      <p:bldP build="whole" bldLvl="1" animBg="1" rev="0" advAuto="0" spid="137" grpId="8"/>
      <p:bldP build="whole" bldLvl="1" animBg="1" rev="0" advAuto="0" spid="149" grpId="38"/>
      <p:bldP build="whole" bldLvl="1" animBg="1" rev="0" advAuto="0" spid="142" grpId="27"/>
      <p:bldP build="whole" bldLvl="1" animBg="1" rev="0" advAuto="0" spid="137" grpId="13"/>
      <p:bldP build="whole" bldLvl="1" animBg="1" rev="0" advAuto="0" spid="149" grpId="44"/>
      <p:bldP build="whole" bldLvl="1" animBg="1" rev="0" advAuto="0" spid="139" grpId="6"/>
      <p:bldP build="whole" bldLvl="1" animBg="1" rev="0" advAuto="0" spid="112" grpId="20"/>
      <p:bldP build="whole" bldLvl="1" animBg="1" rev="0" advAuto="0" spid="109" grpId="25"/>
      <p:bldP build="whole" bldLvl="1" animBg="1" rev="0" advAuto="0" spid="146" grpId="14"/>
      <p:bldP build="whole" bldLvl="1" animBg="1" rev="0" advAuto="0" spid="108" grpId="29"/>
      <p:bldP build="whole" bldLvl="1" animBg="1" rev="0" advAuto="0" spid="143" grpId="35"/>
      <p:bldP build="whole" bldLvl="1" animBg="1" rev="0" advAuto="0" spid="134" grpId="4"/>
      <p:bldP build="whole" bldLvl="1" animBg="1" rev="0" advAuto="0" spid="152" grpId="36"/>
      <p:bldP build="whole" bldLvl="1" animBg="1" rev="0" advAuto="0" spid="151" grpId="28"/>
      <p:bldP build="whole" bldLvl="1" animBg="1" rev="0" advAuto="0" spid="134" grpId="10"/>
      <p:bldP build="whole" bldLvl="1" animBg="1" rev="0" advAuto="0" spid="146" grpId="24"/>
      <p:bldP build="whole" bldLvl="1" animBg="1" rev="0" advAuto="0" spid="108" grpId="37"/>
      <p:bldP build="whole" bldLvl="1" animBg="1" rev="0" advAuto="0" spid="109" grpId="39"/>
      <p:bldP build="whole" bldLvl="1" animBg="1" rev="0" advAuto="0" spid="108" grpId="43"/>
      <p:bldP build="whole" bldLvl="1" animBg="1" rev="0" advAuto="0" spid="148" grpId="17"/>
      <p:bldP build="whole" bldLvl="1" animBg="1" rev="0" advAuto="0" spid="141" grpId="11"/>
      <p:bldP build="whole" bldLvl="1" animBg="1" rev="0" advAuto="0" spid="135" grpId="3"/>
      <p:bldP build="whole" bldLvl="1" animBg="1" rev="0" advAuto="0" spid="146" grpId="32"/>
      <p:bldP build="whole" bldLvl="1" animBg="1" rev="0" advAuto="0" spid="150" grpId="19"/>
      <p:bldP build="whole" bldLvl="1" animBg="1" rev="0" advAuto="0" spid="153" grpId="42"/>
      <p:bldP build="whole" bldLvl="1" animBg="1" rev="0" advAuto="0" spid="139" grpId="30"/>
      <p:bldP build="whole" bldLvl="1" animBg="1" rev="0" advAuto="0" spid="110" grpId="9"/>
      <p:bldP build="whole" bldLvl="1" animBg="1" rev="0" advAuto="0" spid="154" grpId="46"/>
      <p:bldP build="whole" bldLvl="1" animBg="1" rev="0" advAuto="0" spid="148" grpId="26"/>
      <p:bldP build="whole" bldLvl="1" animBg="1" rev="0" advAuto="0" spid="148" grpId="33"/>
      <p:bldP build="whole" bldLvl="1" animBg="1" rev="0" advAuto="0" spid="111" grpId="12"/>
      <p:bldP build="whole" bldLvl="1" animBg="1" rev="0" advAuto="0" spid="136" grpId="5"/>
      <p:bldP build="whole" bldLvl="1" animBg="1" rev="0" advAuto="0" spid="107" grpId="1"/>
      <p:bldP build="whole" bldLvl="1" animBg="1" rev="0" advAuto="0" spid="147" grpId="41"/>
      <p:bldP build="whole" bldLvl="1" animBg="1" rev="0" advAuto="0" spid="138" grpId="7"/>
      <p:bldP build="whole" bldLvl="1" animBg="1" rev="0" advAuto="0" spid="140" grpId="18"/>
      <p:bldP build="whole" bldLvl="1" animBg="1" rev="0" advAuto="0" spid="144" grpId="22"/>
      <p:bldP build="whole" bldLvl="1" animBg="1" rev="0" advAuto="0" spid="148" grpId="40"/>
      <p:bldP build="whole" bldLvl="1" animBg="1" rev="0" advAuto="0" spid="111" grpId="23"/>
      <p:bldP build="whole" bldLvl="1" animBg="1" rev="0" advAuto="0" spid="138" grpId="16"/>
      <p:bldP build="whole" bldLvl="1" animBg="1" rev="0" advAuto="0" spid="136" grpId="21"/>
      <p:bldP build="whole" bldLvl="1" animBg="1" rev="0" advAuto="0" spid="145" grpId="45"/>
      <p:bldP build="whole" bldLvl="1" animBg="1" rev="0" advAuto="0" spid="149" grpId="3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Notes on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Notes on Dijkstra’s Algorithm</a:t>
            </a:r>
          </a:p>
        </p:txBody>
      </p:sp>
      <p:sp>
        <p:nvSpPr>
          <p:cNvPr id="157" name="Proof of correctness:…"/>
          <p:cNvSpPr txBox="1"/>
          <p:nvPr>
            <p:ph type="body" sz="half" idx="1"/>
          </p:nvPr>
        </p:nvSpPr>
        <p:spPr>
          <a:xfrm>
            <a:off x="666288" y="938113"/>
            <a:ext cx="9055611" cy="3129854"/>
          </a:xfrm>
          <a:prstGeom prst="rect">
            <a:avLst/>
          </a:prstGeom>
        </p:spPr>
        <p:txBody>
          <a:bodyPr/>
          <a:lstStyle/>
          <a:p>
            <a:pPr/>
            <a:r>
              <a:t>Proof of correctness:</a:t>
            </a:r>
          </a:p>
          <a:p>
            <a:pPr lvl="1"/>
            <a:r>
              <a:t>Using induction</a:t>
            </a:r>
          </a:p>
          <a:p>
            <a:pPr/>
            <a:r>
              <a:t>Works with graph with +ve weights only</a:t>
            </a:r>
          </a:p>
          <a:p>
            <a:pPr lvl="1"/>
            <a:r>
              <a:t>Build a counter example with -ve weight where Dijkstra’s algorithm does not work</a:t>
            </a:r>
          </a:p>
          <a:p>
            <a:pPr/>
            <a:r>
              <a:t>Works for both directed and undirected graphs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1868599" y="3992621"/>
            <a:ext cx="4234190" cy="1893365"/>
            <a:chOff x="0" y="0"/>
            <a:chExt cx="4234188" cy="1893363"/>
          </a:xfrm>
        </p:grpSpPr>
        <p:sp>
          <p:nvSpPr>
            <p:cNvPr id="161" name="a"/>
            <p:cNvSpPr/>
            <p:nvPr/>
          </p:nvSpPr>
          <p:spPr>
            <a:xfrm>
              <a:off x="7665" y="1053752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2" name="b"/>
            <p:cNvSpPr/>
            <p:nvPr/>
          </p:nvSpPr>
          <p:spPr>
            <a:xfrm>
              <a:off x="1894601" y="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3" name="f"/>
            <p:cNvSpPr/>
            <p:nvPr/>
          </p:nvSpPr>
          <p:spPr>
            <a:xfrm>
              <a:off x="3428097" y="1053752"/>
              <a:ext cx="803523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64" name="Line"/>
            <p:cNvSpPr/>
            <p:nvPr/>
          </p:nvSpPr>
          <p:spPr>
            <a:xfrm flipV="1">
              <a:off x="751901" y="676013"/>
              <a:ext cx="1204259" cy="6183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5" name="Line"/>
            <p:cNvSpPr/>
            <p:nvPr/>
          </p:nvSpPr>
          <p:spPr>
            <a:xfrm>
              <a:off x="2623941" y="676994"/>
              <a:ext cx="820546" cy="5449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6" name="Line"/>
            <p:cNvSpPr/>
            <p:nvPr/>
          </p:nvSpPr>
          <p:spPr>
            <a:xfrm>
              <a:off x="833963" y="1535598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7" name="6"/>
            <p:cNvSpPr txBox="1"/>
            <p:nvPr/>
          </p:nvSpPr>
          <p:spPr>
            <a:xfrm>
              <a:off x="1041368" y="635519"/>
              <a:ext cx="281401" cy="498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8" name="5"/>
            <p:cNvSpPr txBox="1"/>
            <p:nvPr/>
          </p:nvSpPr>
          <p:spPr>
            <a:xfrm>
              <a:off x="1912040" y="938714"/>
              <a:ext cx="471135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9" name="a"/>
            <p:cNvSpPr/>
            <p:nvPr/>
          </p:nvSpPr>
          <p:spPr>
            <a:xfrm>
              <a:off x="0" y="1053752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0" name="b"/>
            <p:cNvSpPr/>
            <p:nvPr/>
          </p:nvSpPr>
          <p:spPr>
            <a:xfrm>
              <a:off x="1896751" y="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1" name="f"/>
            <p:cNvSpPr/>
            <p:nvPr/>
          </p:nvSpPr>
          <p:spPr>
            <a:xfrm>
              <a:off x="3430667" y="104664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72" name="2"/>
            <p:cNvSpPr txBox="1"/>
            <p:nvPr/>
          </p:nvSpPr>
          <p:spPr>
            <a:xfrm>
              <a:off x="2896453" y="491012"/>
              <a:ext cx="629895" cy="477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4" name="Rectangle"/>
          <p:cNvSpPr/>
          <p:nvPr/>
        </p:nvSpPr>
        <p:spPr>
          <a:xfrm>
            <a:off x="4782473" y="4289167"/>
            <a:ext cx="595054" cy="572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-3"/>
          <p:cNvSpPr txBox="1"/>
          <p:nvPr/>
        </p:nvSpPr>
        <p:spPr>
          <a:xfrm>
            <a:off x="4765052" y="4473033"/>
            <a:ext cx="629895" cy="47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-3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  <p:bldP build="whole" bldLvl="1" animBg="1" rev="0" advAuto="0" spid="174" grpId="3"/>
      <p:bldP build="whole" bldLvl="1" animBg="1" rev="0" advAuto="0" spid="173" grpId="2"/>
      <p:bldP build="whole" bldLvl="1" animBg="1" rev="0" advAuto="0" spid="175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lgorithm: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Algorithm: Dijkstra’s Algorithm</a:t>
            </a:r>
          </a:p>
        </p:txBody>
      </p:sp>
      <p:sp>
        <p:nvSpPr>
          <p:cNvPr id="178" name="Algo Dijkstra(G,s)…"/>
          <p:cNvSpPr txBox="1"/>
          <p:nvPr>
            <p:ph type="body" idx="1"/>
          </p:nvPr>
        </p:nvSpPr>
        <p:spPr>
          <a:xfrm>
            <a:off x="666288" y="938113"/>
            <a:ext cx="9055611" cy="59591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Dijkstra(G,s)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 sz="3000"/>
              <a:t>i/p: a weighted connected graph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rPr sz="3000"/>
              <a:t>, and src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 sz="3000"/>
              <a:t>      all edges are non-negative weights</a:t>
            </a:r>
            <a:endParaRPr sz="3000"/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//o/p: Length dv of a shortest path from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3000"/>
              <a:t> to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sz="3000"/>
              <a:t>.</a:t>
            </a:r>
            <a:endParaRPr sz="3000"/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//       along with it predecessor vertex from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sz="3000"/>
              <a:t> to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3000"/>
              <a:t>.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Initialize(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sz="3000"/>
              <a:t>) // priority queue of vertices is empty initially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for each vertex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v∈V</a:t>
            </a:r>
            <a:r>
              <a:rPr sz="3000"/>
              <a:t>, do</a:t>
            </a:r>
            <a:endParaRPr sz="3000"/>
          </a:p>
          <a:p>
            <a:pPr lvl="2" marL="0" indent="457200">
              <a:spcBef>
                <a:spcPts val="2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-5999"/>
              <a:t>v</a:t>
            </a:r>
            <a:r>
              <a:rPr sz="3000"/>
              <a:t>←∞; </a:t>
            </a:r>
            <a:r>
              <a:rPr sz="3000"/>
              <a:t>p</a:t>
            </a:r>
            <a:r>
              <a:rPr baseline="-5999" sz="3000"/>
              <a:t>v</a:t>
            </a:r>
            <a:r>
              <a:rPr sz="3000"/>
              <a:t>←Null</a:t>
            </a:r>
            <a:r>
              <a:rPr sz="3000"/>
              <a:t>; </a:t>
            </a:r>
            <a:endParaRPr sz="3000"/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Q,v,d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) // initialize vertex priority in priority Q</a:t>
            </a:r>
          </a:p>
          <a:p>
            <a:pPr marL="0" indent="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-5999"/>
              <a:t>s</a:t>
            </a:r>
            <a:r>
              <a:rPr sz="3000"/>
              <a:t>←0; 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latin typeface="Gill Sans MT"/>
                <a:ea typeface="Gill Sans MT"/>
                <a:cs typeface="Gill Sans MT"/>
                <a:sym typeface="Gill Sans MT"/>
              </a:rPr>
              <a:t>Decrease</a:t>
            </a:r>
            <a:r>
              <a:rPr sz="3000"/>
              <a:t>(Q,s,</a:t>
            </a:r>
            <a:r>
              <a:t>d</a:t>
            </a:r>
            <a:r>
              <a:rPr baseline="-5999"/>
              <a:t>s</a:t>
            </a:r>
            <a:r>
              <a:rPr sz="3000"/>
              <a:t>)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p</a:t>
            </a:r>
            <a:r>
              <a:rPr baseline="-5999" sz="3000"/>
              <a:t>s</a:t>
            </a:r>
            <a:r>
              <a:rPr sz="3000"/>
              <a:t>←Null</a:t>
            </a:r>
            <a:r>
              <a:rPr sz="3000"/>
              <a:t>;</a:t>
            </a:r>
            <a:endParaRPr sz="3000"/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</a:t>
            </a:r>
            <a:r>
              <a:rPr baseline="-5999"/>
              <a:t>T</a:t>
            </a:r>
            <a:r>
              <a:t>←Ø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lgorithm: Dijkstra’s Algorith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Algorithm: Dijkstra’s Algorithm…</a:t>
            </a:r>
          </a:p>
        </p:txBody>
      </p:sp>
      <p:sp>
        <p:nvSpPr>
          <p:cNvPr id="184" name="Algo Dijkstra(G,s)……"/>
          <p:cNvSpPr txBox="1"/>
          <p:nvPr>
            <p:ph type="body" idx="1"/>
          </p:nvPr>
        </p:nvSpPr>
        <p:spPr>
          <a:xfrm>
            <a:off x="666288" y="938113"/>
            <a:ext cx="9437676" cy="59591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Dijkstra(G,s)…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|V|-1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DeleteMin(</a:t>
            </a:r>
            <a:r>
              <a:t>Q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 //time implememtation based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</a:t>
            </a:r>
            <a:r>
              <a:rPr baseline="-5999"/>
              <a:t>T</a:t>
            </a:r>
            <a:r>
              <a:t>= V</a:t>
            </a:r>
            <a:r>
              <a:rPr baseline="-5999"/>
              <a:t>T</a:t>
            </a:r>
            <a:r>
              <a:t>={u}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every vertex </a:t>
            </a:r>
            <a:r>
              <a:t>w∈V-V</a:t>
            </a:r>
            <a:r>
              <a:rPr baseline="-5999"/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adjacent to </a:t>
            </a:r>
            <a:r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d</a:t>
            </a:r>
            <a:r>
              <a:rPr baseline="-5999"/>
              <a:t>u</a:t>
            </a:r>
            <a:r>
              <a:t>+weight(u,w)&lt; d</a:t>
            </a:r>
            <a:r>
              <a:rPr baseline="-5999"/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-5999"/>
              <a:t>w</a:t>
            </a:r>
            <a:r>
              <a:t>←d</a:t>
            </a:r>
            <a:r>
              <a:rPr baseline="-5999"/>
              <a:t>u</a:t>
            </a:r>
            <a:r>
              <a:t>+weight(u,w)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w</a:t>
            </a:r>
            <a:r>
              <a:t>←u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Decrease(Q,w,d</a:t>
            </a:r>
            <a:r>
              <a:rPr baseline="-5999"/>
              <a:t>w</a:t>
            </a:r>
            <a: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//time implementation based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end //for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w∈V-V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end //for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i=0</a:t>
            </a:r>
          </a:p>
          <a:p>
            <a:pPr marL="0" indent="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end //algo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