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/rprustagi/2019-15CS43-DAA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esign and Analysis of Algorithms   L01: Overview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L01: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Overview</a:t>
            </a:r>
            <a:br/>
          </a:p>
        </p:txBody>
      </p:sp>
      <p:sp>
        <p:nvSpPr>
          <p:cNvPr id="34" name="Dr. Ram P Rustagi…"/>
          <p:cNvSpPr txBox="1"/>
          <p:nvPr>
            <p:ph type="body" sz="quarter" idx="1"/>
          </p:nvPr>
        </p:nvSpPr>
        <p:spPr>
          <a:xfrm>
            <a:off x="3453358" y="4304605"/>
            <a:ext cx="4788942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3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source Materi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Material</a:t>
            </a:r>
          </a:p>
        </p:txBody>
      </p:sp>
      <p:sp>
        <p:nvSpPr>
          <p:cNvPr id="87" name="Text Book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Book:</a:t>
            </a:r>
          </a:p>
          <a:p>
            <a:pPr lvl="1"/>
            <a:r>
              <a:t>T1: Design and Analysis of Algorithms</a:t>
            </a:r>
          </a:p>
          <a:p>
            <a:pPr lvl="2" marL="1097416" indent="-244928">
              <a:spcBef>
                <a:spcPts val="600"/>
              </a:spcBef>
              <a:defRPr sz="3000"/>
            </a:pPr>
            <a:r>
              <a:t>Anany Levitin</a:t>
            </a:r>
          </a:p>
          <a:p>
            <a:pPr lvl="1"/>
            <a:r>
              <a:t>T2: Computer Algorithms/C++</a:t>
            </a:r>
          </a:p>
          <a:p>
            <a:pPr lvl="2" marL="1097416" indent="-244928">
              <a:spcBef>
                <a:spcPts val="600"/>
              </a:spcBef>
              <a:defRPr sz="3000"/>
            </a:pPr>
            <a:r>
              <a:t>Horowitz, Sahani, Rajsekharan</a:t>
            </a:r>
          </a:p>
          <a:p>
            <a:pPr/>
            <a:r>
              <a:t>RPR slides and other materials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github.com/rprustagi/2019-15CS43-DAA</a:t>
            </a:r>
          </a:p>
          <a:p>
            <a:pPr lvl="1"/>
            <a:r>
              <a:t>no notes</a:t>
            </a:r>
          </a:p>
          <a:p>
            <a:pPr/>
            <a:r>
              <a:t>Other resource material</a:t>
            </a:r>
          </a:p>
          <a:p>
            <a:pPr lvl="1"/>
            <a:r>
              <a:t>Google guru</a:t>
            </a:r>
          </a:p>
          <a:p>
            <a:pPr lvl="1"/>
            <a:r>
              <a:t>Udacity</a:t>
            </a:r>
          </a:p>
          <a:p>
            <a:pPr lvl="1"/>
            <a:r>
              <a:t>Coursera etc.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89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</p:txBody>
      </p:sp>
      <p:sp>
        <p:nvSpPr>
          <p:cNvPr id="93" name="Complete your course with flying col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t>Complete your course with flying colors</a:t>
            </a:r>
          </a:p>
          <a:p>
            <a:pPr>
              <a:lnSpc>
                <a:spcPct val="80000"/>
              </a:lnSpc>
            </a:pPr>
            <a:r>
              <a:t>Key course to get a decent job </a:t>
            </a:r>
          </a:p>
          <a:p>
            <a:pPr lvl="1" marL="700087" indent="-304800">
              <a:lnSpc>
                <a:spcPct val="80000"/>
              </a:lnSpc>
              <a:spcBef>
                <a:spcPts val="700"/>
              </a:spcBef>
              <a:defRPr sz="3200"/>
            </a:pPr>
            <a:r>
              <a:t>(or higher studies abroad)</a:t>
            </a:r>
          </a:p>
          <a:p>
            <a:pPr>
              <a:lnSpc>
                <a:spcPct val="80000"/>
              </a:lnSpc>
            </a:pPr>
            <a:r>
              <a:t>Steps to achieve your goals</a:t>
            </a:r>
          </a:p>
          <a:p>
            <a:pPr>
              <a:lnSpc>
                <a:spcPct val="80000"/>
              </a:lnSpc>
            </a:pPr>
            <a:r>
              <a:t>Do lot more than statutory (exam, lab) work</a:t>
            </a:r>
          </a:p>
          <a:p>
            <a:pPr lvl="1">
              <a:lnSpc>
                <a:spcPct val="80000"/>
              </a:lnSpc>
            </a:pPr>
            <a:r>
              <a:t>Don’t mug up, understand, be creative/innovative</a:t>
            </a:r>
          </a:p>
          <a:p>
            <a:pPr lvl="1">
              <a:lnSpc>
                <a:spcPct val="80000"/>
              </a:lnSpc>
            </a:pPr>
            <a:r>
              <a:t>Ensure implementations work in all conditions.</a:t>
            </a:r>
          </a:p>
          <a:p>
            <a:pPr lvl="1">
              <a:lnSpc>
                <a:spcPct val="80000"/>
              </a:lnSpc>
            </a:pPr>
            <a:r>
              <a:t>No external parameters should crash it</a:t>
            </a:r>
          </a:p>
          <a:p>
            <a:pPr lvl="1">
              <a:lnSpc>
                <a:spcPct val="80000"/>
              </a:lnSpc>
            </a:pPr>
            <a:r>
              <a:t>Avoid the excuse “It works for me on my PC”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als..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Goals...</a:t>
            </a:r>
          </a:p>
        </p:txBody>
      </p:sp>
      <p:sp>
        <p:nvSpPr>
          <p:cNvPr id="99" name="Debug and understand your programs/configuration/deploy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Debug and understand your programs/configuration/deployment</a:t>
            </a:r>
          </a:p>
          <a:p>
            <a:pPr/>
            <a:r>
              <a:t>Discuss with your colleagues</a:t>
            </a:r>
          </a:p>
          <a:p>
            <a:pPr lvl="1"/>
            <a:r>
              <a:t>Take initiative in explaining</a:t>
            </a:r>
          </a:p>
          <a:p>
            <a:pPr lvl="1"/>
            <a:r>
              <a:t>Best way to learn is to teach</a:t>
            </a:r>
          </a:p>
          <a:p>
            <a:pPr lvl="1"/>
            <a:r>
              <a:t>Do your work yourself</a:t>
            </a:r>
          </a:p>
          <a:p>
            <a:pPr/>
            <a:r>
              <a:t>Be interactive &amp; responsive</a:t>
            </a:r>
          </a:p>
          <a:p>
            <a:pPr lvl="1"/>
            <a:r>
              <a:t>With teachers, colleagues, other resources</a:t>
            </a:r>
          </a:p>
          <a:p>
            <a:pPr/>
            <a:r>
              <a:t>Have fun while studying this course</a:t>
            </a:r>
          </a:p>
          <a:p>
            <a:pPr lvl="1"/>
            <a:r>
              <a:t>Enjoy the sweet successes while overcoming failures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</a:t>
            </a:r>
          </a:p>
        </p:txBody>
      </p:sp>
      <p:sp>
        <p:nvSpPr>
          <p:cNvPr id="105" name="Work hard to know your limi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Work hard to know your limits</a:t>
            </a:r>
          </a:p>
          <a:p>
            <a:pPr lvl="1">
              <a:spcBef>
                <a:spcPts val="200"/>
              </a:spcBef>
            </a:pPr>
            <a:r>
              <a:t>Regularity pays well</a:t>
            </a:r>
          </a:p>
          <a:p>
            <a:pPr lvl="1">
              <a:spcBef>
                <a:spcPts val="200"/>
              </a:spcBef>
            </a:pPr>
            <a:r>
              <a:t>It takes time for new things to sink in</a:t>
            </a:r>
          </a:p>
          <a:p>
            <a:pPr>
              <a:spcBef>
                <a:spcPts val="200"/>
              </a:spcBef>
            </a:pPr>
            <a:r>
              <a:t>Marks are not the end</a:t>
            </a:r>
          </a:p>
          <a:p>
            <a:pPr lvl="1">
              <a:spcBef>
                <a:spcPts val="200"/>
              </a:spcBef>
            </a:pPr>
            <a:r>
              <a:t>These are just the beginning</a:t>
            </a:r>
          </a:p>
          <a:p>
            <a:pPr lvl="1">
              <a:spcBef>
                <a:spcPts val="200"/>
              </a:spcBef>
            </a:pPr>
            <a:r>
              <a:t>Doesn’t really matter after a while</a:t>
            </a:r>
          </a:p>
          <a:p>
            <a:pPr>
              <a:spcBef>
                <a:spcPts val="200"/>
              </a:spcBef>
            </a:pPr>
            <a:r>
              <a:t>Self gain</a:t>
            </a:r>
          </a:p>
          <a:p>
            <a:pPr lvl="1">
              <a:spcBef>
                <a:spcPts val="200"/>
              </a:spcBef>
            </a:pPr>
            <a:r>
              <a:t>Acquire surrounding, relevant knowledge</a:t>
            </a:r>
          </a:p>
          <a:p>
            <a:pPr lvl="1">
              <a:spcBef>
                <a:spcPts val="200"/>
              </a:spcBef>
            </a:pPr>
            <a:r>
              <a:t>Expertise in required tools</a:t>
            </a:r>
          </a:p>
          <a:p>
            <a:pPr lvl="2">
              <a:spcBef>
                <a:spcPts val="200"/>
              </a:spcBef>
            </a:pPr>
            <a:r>
              <a:t>Know to exploit these</a:t>
            </a:r>
          </a:p>
          <a:p>
            <a:pPr>
              <a:spcBef>
                <a:spcPts val="200"/>
              </a:spcBef>
            </a:pPr>
            <a:r>
              <a:t>Challenge the teachers</a:t>
            </a:r>
          </a:p>
          <a:p>
            <a:pPr lvl="1">
              <a:spcBef>
                <a:spcPts val="200"/>
              </a:spcBef>
            </a:pPr>
            <a:r>
              <a:t>Force them to be provider of recent trends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05" grpId="2"/>
      <p:bldP build="whole" bldLvl="1" animBg="1" rev="0" advAuto="0" spid="10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WOT (/SWOC)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SWOT (/SWOC) Analysis</a:t>
            </a:r>
          </a:p>
        </p:txBody>
      </p:sp>
      <p:sp>
        <p:nvSpPr>
          <p:cNvPr id="111" name="What is SWOT (/SWOC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SWOT (/SWOC)</a:t>
            </a:r>
          </a:p>
          <a:p>
            <a:pPr lvl="1"/>
            <a:r>
              <a:t>Strength</a:t>
            </a:r>
          </a:p>
          <a:p>
            <a:pPr lvl="1"/>
            <a:r>
              <a:t>Weakness</a:t>
            </a:r>
          </a:p>
          <a:p>
            <a:pPr lvl="1"/>
            <a:r>
              <a:t>Opportunity</a:t>
            </a:r>
          </a:p>
          <a:p>
            <a:pPr lvl="1"/>
            <a:r>
              <a:t>Threats (Challenges)</a:t>
            </a:r>
          </a:p>
          <a:p>
            <a:pPr/>
            <a:r>
              <a:t>Explain </a:t>
            </a:r>
            <a:r>
              <a:rPr>
                <a:solidFill>
                  <a:srgbClr val="DCDEE0"/>
                </a:solidFill>
              </a:rPr>
              <a:t>with a fun joke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1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earning..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Learning...</a:t>
            </a:r>
          </a:p>
        </p:txBody>
      </p:sp>
      <p:sp>
        <p:nvSpPr>
          <p:cNvPr id="117" name="Clarify your doub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2729" indent="-322729"/>
            <a:r>
              <a:t>Clarify your doubt</a:t>
            </a:r>
          </a:p>
          <a:p>
            <a:pPr marL="322729" indent="-322729"/>
            <a:r>
              <a:t>Don’t  </a:t>
            </a:r>
            <a:r>
              <a:rPr b="1" sz="3600"/>
              <a:t>ASSUME</a:t>
            </a:r>
          </a:p>
          <a:p>
            <a:pPr marL="322729" indent="-322729"/>
            <a:r>
              <a:t>If you do assume, following happens</a:t>
            </a:r>
          </a:p>
          <a:p>
            <a:pPr lvl="1" marL="0" indent="395287">
              <a:buSzTx/>
              <a:buNone/>
              <a:defRPr b="1" sz="4800"/>
            </a:pPr>
            <a:r>
              <a:t>ASS</a:t>
            </a:r>
          </a:p>
          <a:p>
            <a:pPr lvl="4" marL="0" indent="1766887">
              <a:buSzTx/>
              <a:buNone/>
              <a:defRPr b="1" sz="4800"/>
            </a:pPr>
            <a:r>
              <a:t> U</a:t>
            </a:r>
          </a:p>
          <a:p>
            <a:pPr lvl="4" marL="0" indent="1766887">
              <a:buSzTx/>
              <a:buNone/>
              <a:defRPr b="1" sz="4800"/>
            </a:pPr>
            <a:r>
              <a:t>     ME</a:t>
            </a:r>
          </a:p>
          <a:p>
            <a:pPr marL="322729" indent="-322729">
              <a:spcBef>
                <a:spcPts val="500"/>
              </a:spcBef>
              <a:defRPr b="1"/>
            </a:pPr>
            <a:r>
              <a:t>Stop not, allowed to go,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or</a:t>
            </a:r>
          </a:p>
          <a:p>
            <a:pPr lvl="1" marL="0" indent="395287">
              <a:spcBef>
                <a:spcPts val="500"/>
              </a:spcBef>
              <a:buSzTx/>
              <a:buNone/>
              <a:defRPr b="1"/>
            </a:pPr>
            <a:r>
              <a:t>Stop, not allowed to go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2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e Ale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 Alert</a:t>
            </a:r>
          </a:p>
        </p:txBody>
      </p:sp>
      <p:sp>
        <p:nvSpPr>
          <p:cNvPr id="123" name="Following words have same lette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Following words have same letters.</a:t>
            </a:r>
          </a:p>
          <a:p>
            <a:pPr/>
            <a:r>
              <a:t>Arrangement of letters makes all the difference</a:t>
            </a:r>
          </a:p>
          <a:p>
            <a:pPr lvl="1">
              <a:defRPr b="1" sz="3400"/>
            </a:pPr>
            <a:r>
              <a:t>LISTEN</a:t>
            </a:r>
          </a:p>
          <a:p>
            <a:pPr lvl="2">
              <a:defRPr b="1" sz="3400"/>
            </a:pPr>
            <a:r>
              <a:t>SILENT</a:t>
            </a:r>
          </a:p>
          <a:p>
            <a:pPr lvl="2">
              <a:defRPr b="1" sz="3400"/>
            </a:pPr>
          </a:p>
          <a:p>
            <a:pPr marL="382587" indent="-342900">
              <a:defRPr b="1" sz="3400"/>
            </a:pPr>
            <a:r>
              <a:t>TEACHER</a:t>
            </a:r>
          </a:p>
          <a:p>
            <a:pPr lvl="1">
              <a:defRPr b="1" sz="3400"/>
            </a:pPr>
            <a:r>
              <a:t>CHEATER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valuation 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 Methodology</a:t>
            </a:r>
          </a:p>
        </p:txBody>
      </p:sp>
      <p:sp>
        <p:nvSpPr>
          <p:cNvPr id="129" name="Exa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5450" indent="-385762">
              <a:defRPr sz="3600"/>
            </a:pPr>
            <a:r>
              <a:t>Exams </a:t>
            </a:r>
          </a:p>
          <a:p>
            <a:pPr lvl="2">
              <a:spcBef>
                <a:spcPts val="600"/>
              </a:spcBef>
            </a:pPr>
            <a:r>
              <a:t>External: as per VTU</a:t>
            </a:r>
          </a:p>
          <a:p>
            <a:pPr lvl="2">
              <a:spcBef>
                <a:spcPts val="600"/>
              </a:spcBef>
            </a:pPr>
            <a:r>
              <a:t>Internal: </a:t>
            </a:r>
          </a:p>
          <a:p>
            <a:pPr lvl="3">
              <a:spcBef>
                <a:spcPts val="600"/>
              </a:spcBef>
            </a:pPr>
            <a:r>
              <a:t>30 marks: Assignments (4+)</a:t>
            </a:r>
          </a:p>
          <a:p>
            <a:pPr lvl="3">
              <a:spcBef>
                <a:spcPts val="600"/>
              </a:spcBef>
            </a:pP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 marks: ISA3 (based on VTU, full course)</a:t>
            </a:r>
          </a:p>
          <a:p>
            <a:pPr marL="425450" indent="-385762">
              <a:defRPr sz="3600"/>
            </a:pPr>
            <a:r>
              <a:t>Assignments</a:t>
            </a:r>
          </a:p>
          <a:p>
            <a:pPr lvl="1">
              <a:spcBef>
                <a:spcPts val="500"/>
              </a:spcBef>
            </a:pPr>
            <a:r>
              <a:t>These are programming assignments</a:t>
            </a:r>
          </a:p>
          <a:p>
            <a:pPr lvl="2" marL="1097416" indent="-244928">
              <a:defRPr sz="3000"/>
            </a:pPr>
            <a:r>
              <a:t>To be done in team of size 2 or 3</a:t>
            </a:r>
          </a:p>
          <a:p>
            <a:pPr lvl="2" marL="1097416" indent="-244928">
              <a:defRPr sz="3000"/>
            </a:pPr>
            <a:r>
              <a:t>Any team member can be asked to explain</a:t>
            </a:r>
          </a:p>
          <a:p>
            <a:pPr lvl="1">
              <a:spcBef>
                <a:spcPts val="500"/>
              </a:spcBef>
            </a:pPr>
            <a:r>
              <a:t>Submissions online (KSIT Centos server )</a:t>
            </a:r>
          </a:p>
          <a:p>
            <a:pPr lvl="2"/>
            <a:r>
              <a:t>Program should run on server</a:t>
            </a:r>
          </a:p>
          <a:p>
            <a:pPr lvl="1"/>
            <a:r>
              <a:t>Plagiarism will get 0 marks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31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our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</a:t>
            </a:r>
          </a:p>
        </p:txBody>
      </p:sp>
      <p:sp>
        <p:nvSpPr>
          <p:cNvPr id="135" name="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</a:t>
            </a:r>
          </a:p>
          <a:p>
            <a:pPr lvl="1"/>
            <a:r>
              <a:t>Interactive and inquisitive</a:t>
            </a:r>
          </a:p>
          <a:p>
            <a:pPr lvl="1"/>
            <a:r>
              <a:t>Ask lots of questions</a:t>
            </a:r>
          </a:p>
          <a:p>
            <a:pPr lvl="1"/>
            <a:r>
              <a:t>Extra material, information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37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3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lassroom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Classroom Management</a:t>
            </a:r>
          </a:p>
        </p:txBody>
      </p:sp>
      <p:sp>
        <p:nvSpPr>
          <p:cNvPr id="141" name="Absence may be costly (or beneficial?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Absence may be costly (or beneficial?)</a:t>
            </a:r>
          </a:p>
          <a:p>
            <a:pPr lvl="1"/>
            <a:r>
              <a:t>May miss out on understanding the concepts</a:t>
            </a:r>
          </a:p>
          <a:p>
            <a:pPr/>
            <a:r>
              <a:t>Would like to have </a:t>
            </a:r>
            <a:r>
              <a:rPr b="1"/>
              <a:t>outstanding</a:t>
            </a:r>
            <a:r>
              <a:t> students</a:t>
            </a:r>
          </a:p>
          <a:p>
            <a:pPr lvl="1"/>
            <a:r>
              <a:t>Not (</a:t>
            </a:r>
            <a:r>
              <a:rPr>
                <a:ln w="3809">
                  <a:solidFill>
                    <a:srgbClr val="000000"/>
                  </a:solidFill>
                </a:ln>
                <a:noFill/>
              </a:rPr>
              <a:t>Out</a:t>
            </a:r>
            <a:r>
              <a:t>)-</a:t>
            </a:r>
            <a:r>
              <a:rPr>
                <a:ln w="3809">
                  <a:solidFill>
                    <a:srgbClr val="000000"/>
                  </a:solidFill>
                </a:ln>
                <a:noFill/>
              </a:rPr>
              <a:t>Standing</a:t>
            </a:r>
            <a:r>
              <a:t> students</a:t>
            </a:r>
          </a:p>
          <a:p>
            <a:pPr lvl="2"/>
            <a:r>
              <a:t>Class doors will be closed (after 5 mins)</a:t>
            </a:r>
          </a:p>
          <a:p>
            <a:pPr lvl="1"/>
            <a:r>
              <a:t>Be in time in class</a:t>
            </a:r>
          </a:p>
          <a:p>
            <a:pPr lvl="1"/>
            <a:r>
              <a:t>Late comers disturbs the class hygiene</a:t>
            </a:r>
          </a:p>
          <a:p>
            <a:pPr lvl="2">
              <a:defRPr>
                <a:solidFill>
                  <a:srgbClr val="A6AAA9"/>
                </a:solidFill>
              </a:defRPr>
            </a:pPr>
            <a:r>
              <a:t>(Adhere to Swachh Bharat)</a:t>
            </a:r>
          </a:p>
          <a:p>
            <a:pPr lvl="1"/>
            <a:r>
              <a:t>Can move out of class any time </a:t>
            </a:r>
          </a:p>
          <a:p>
            <a:pPr marL="361156" indent="-321468">
              <a:spcBef>
                <a:spcPts val="600"/>
              </a:spcBef>
              <a:defRPr sz="3000"/>
            </a:pPr>
            <a:r>
              <a:t>Learn to have class discipline (no cross talks)</a:t>
            </a:r>
          </a:p>
          <a:p>
            <a:pPr lvl="1"/>
            <a:r>
              <a:t>Will be given time to discuss during exercises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43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out Mysel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Myself</a:t>
            </a:r>
          </a:p>
        </p:txBody>
      </p:sp>
      <p:sp>
        <p:nvSpPr>
          <p:cNvPr id="39" name="Network/Telecommunication/Syst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t> Network/Telecommunication/Systems </a:t>
            </a:r>
          </a:p>
          <a:p>
            <a:pPr lvl="1">
              <a:lnSpc>
                <a:spcPct val="80000"/>
              </a:lnSpc>
            </a:pPr>
            <a:r>
              <a:t>30+ years</a:t>
            </a:r>
          </a:p>
          <a:p>
            <a:pPr>
              <a:lnSpc>
                <a:spcPct val="80000"/>
              </a:lnSpc>
            </a:pPr>
            <a:r>
              <a:t>Academy</a:t>
            </a:r>
          </a:p>
          <a:p>
            <a:pPr lvl="1">
              <a:lnSpc>
                <a:spcPct val="80000"/>
              </a:lnSpc>
            </a:pPr>
            <a:r>
              <a:t>KSIT (9+ months)</a:t>
            </a:r>
          </a:p>
          <a:p>
            <a:pPr lvl="1">
              <a:lnSpc>
                <a:spcPct val="80000"/>
              </a:lnSpc>
            </a:pPr>
            <a:r>
              <a:t>PESIT/PESU (6+ yrs))</a:t>
            </a:r>
          </a:p>
          <a:p>
            <a:pPr lvl="1">
              <a:lnSpc>
                <a:spcPct val="80000"/>
              </a:lnSpc>
            </a:pPr>
            <a:r>
              <a:t>IITD (non-teaching research faculty)</a:t>
            </a:r>
          </a:p>
          <a:p>
            <a:pPr>
              <a:lnSpc>
                <a:spcPct val="80000"/>
              </a:lnSpc>
            </a:pPr>
            <a:r>
              <a:t>Industry</a:t>
            </a:r>
          </a:p>
          <a:p>
            <a:pPr lvl="1">
              <a:lnSpc>
                <a:spcPct val="80000"/>
              </a:lnSpc>
            </a:pPr>
            <a:r>
              <a:t>Cloud, Telecom, N/W, Systems and Applications</a:t>
            </a:r>
          </a:p>
          <a:p>
            <a:pPr>
              <a:lnSpc>
                <a:spcPct val="80000"/>
              </a:lnSpc>
            </a:pPr>
            <a:r>
              <a:t>Current Research Interests</a:t>
            </a:r>
          </a:p>
          <a:p>
            <a:pPr lvl="1">
              <a:lnSpc>
                <a:spcPct val="80000"/>
              </a:lnSpc>
            </a:pPr>
            <a:r>
              <a:t>Networks, Security, Data Center networking</a:t>
            </a:r>
          </a:p>
          <a:p>
            <a:pPr lvl="1">
              <a:lnSpc>
                <a:spcPct val="80000"/>
              </a:lnSpc>
            </a:pPr>
            <a:r>
              <a:t>Machine Learning, Cloud technologies</a:t>
            </a:r>
          </a:p>
          <a:p>
            <a:pPr lvl="1">
              <a:lnSpc>
                <a:spcPct val="80000"/>
              </a:lnSpc>
            </a:pPr>
            <a:r>
              <a:t>Algorithms, Application optimization</a:t>
            </a:r>
          </a:p>
          <a:p>
            <a:pPr lvl="1">
              <a:lnSpc>
                <a:spcPct val="80000"/>
              </a:lnSpc>
            </a:pPr>
            <a:r>
              <a:t>Experiential Leanring - Networking Technology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lassroom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Classroom Management</a:t>
            </a:r>
          </a:p>
        </p:txBody>
      </p:sp>
      <p:sp>
        <p:nvSpPr>
          <p:cNvPr id="147" name="Have interactive sess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Have interactive sessions</a:t>
            </a:r>
          </a:p>
          <a:p>
            <a:pPr lvl="1"/>
            <a:r>
              <a:t>Be inquisitive</a:t>
            </a:r>
          </a:p>
          <a:p>
            <a:pPr lvl="1"/>
            <a:r>
              <a:t>All questions, comments are intelligent</a:t>
            </a:r>
          </a:p>
          <a:p>
            <a:pPr lvl="1"/>
            <a:r>
              <a:t>When in doubt, open your mouth</a:t>
            </a:r>
          </a:p>
          <a:p>
            <a:pPr lvl="1"/>
            <a:r>
              <a:t>Don’t hijack the session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49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lassroom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Classroom Management</a:t>
            </a:r>
          </a:p>
        </p:txBody>
      </p:sp>
      <p:sp>
        <p:nvSpPr>
          <p:cNvPr id="153" name="Instructor availabil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Instructor availability</a:t>
            </a:r>
          </a:p>
          <a:p>
            <a:pPr lvl="1"/>
            <a:r>
              <a:t>My office in Dept</a:t>
            </a:r>
          </a:p>
          <a:p>
            <a:pPr lvl="2"/>
            <a:r>
              <a:t>During tea break</a:t>
            </a:r>
          </a:p>
          <a:p>
            <a:pPr lvl="2"/>
            <a:r>
              <a:t>Lunch break??</a:t>
            </a:r>
          </a:p>
          <a:p>
            <a:pPr lvl="2"/>
            <a:r>
              <a:t>Non-class hours</a:t>
            </a:r>
          </a:p>
          <a:p>
            <a:pPr lvl="1"/>
            <a:r>
              <a:t>After college hours (till 5:00/5:30pm)</a:t>
            </a:r>
          </a:p>
          <a:p>
            <a:pPr lvl="2"/>
            <a:r>
              <a:t>CSE Research center</a:t>
            </a:r>
          </a:p>
          <a:p>
            <a:pPr lvl="1"/>
            <a:r>
              <a:t>On email only</a:t>
            </a:r>
          </a:p>
          <a:p>
            <a:pPr lvl="2"/>
            <a:r>
              <a:t>Unlikely on social media</a:t>
            </a:r>
          </a:p>
          <a:p>
            <a:pPr lvl="2">
              <a:defRPr>
                <a:ln w="3556">
                  <a:solidFill>
                    <a:srgbClr val="000000"/>
                  </a:solidFill>
                </a:ln>
                <a:noFill/>
              </a:defRPr>
            </a:pPr>
            <a:r>
              <a:t>Whatsapp, Facebook, Twitter, Linkedin etc.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5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5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ourse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Plan</a:t>
            </a:r>
          </a:p>
        </p:txBody>
      </p:sp>
      <p:sp>
        <p:nvSpPr>
          <p:cNvPr id="159" name="Excel sheet provides details…"/>
          <p:cNvSpPr txBox="1"/>
          <p:nvPr>
            <p:ph type="body" idx="1"/>
          </p:nvPr>
        </p:nvSpPr>
        <p:spPr>
          <a:xfrm>
            <a:off x="887784" y="938113"/>
            <a:ext cx="8384432" cy="6310214"/>
          </a:xfrm>
          <a:prstGeom prst="rect">
            <a:avLst/>
          </a:prstGeom>
        </p:spPr>
        <p:txBody>
          <a:bodyPr/>
          <a:lstStyle/>
          <a:p>
            <a:pPr/>
            <a:r>
              <a:t>Excel sheet provides details</a:t>
            </a:r>
          </a:p>
          <a:p>
            <a:pPr/>
            <a:r>
              <a:t>May deviate few times.</a:t>
            </a:r>
          </a:p>
          <a:p>
            <a:pPr/>
            <a:r>
              <a:t>At times will cover more material than needed</a:t>
            </a:r>
          </a:p>
          <a:p>
            <a:pPr/>
            <a:r>
              <a:t>Concept consoliation</a:t>
            </a:r>
          </a:p>
          <a:p>
            <a:pPr lvl="1"/>
            <a:r>
              <a:t>Will try to suggest exercises beyond labs.</a:t>
            </a:r>
          </a:p>
          <a:p>
            <a:pPr lvl="1"/>
            <a:r>
              <a:t>Need to know your interest.</a:t>
            </a:r>
          </a:p>
          <a:p>
            <a:pPr lvl="1"/>
            <a:r>
              <a:t>Will be done after class hours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61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oncept Consoli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Concept Consolidation</a:t>
            </a:r>
          </a:p>
        </p:txBody>
      </p:sp>
      <p:sp>
        <p:nvSpPr>
          <p:cNvPr id="165" name="Be comfortable with Linu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600"/>
              </a:spcBef>
              <a:defRPr sz="3000"/>
            </a:pPr>
            <a:r>
              <a:t>Be comfortable with Linux</a:t>
            </a:r>
          </a:p>
          <a:p>
            <a:pPr lvl="2"/>
            <a:r>
              <a:t>The default deployment server for most companies</a:t>
            </a:r>
          </a:p>
          <a:p>
            <a:pPr marL="361156" indent="-321468">
              <a:spcBef>
                <a:spcPts val="600"/>
              </a:spcBef>
              <a:defRPr sz="3000"/>
            </a:pPr>
            <a:r>
              <a:t>Work out the exercises (at the end of chapters)</a:t>
            </a:r>
          </a:p>
          <a:p>
            <a:pPr lvl="2"/>
            <a:r>
              <a:t>Helps you consolidate the subject</a:t>
            </a:r>
          </a:p>
          <a:p>
            <a:pPr/>
            <a:r>
              <a:t>Learn programming / java extensively well.</a:t>
            </a:r>
          </a:p>
          <a:p>
            <a:pPr lvl="1"/>
            <a:r>
              <a:t>Write lots of programs </a:t>
            </a:r>
          </a:p>
          <a:p>
            <a:pPr lvl="2"/>
            <a:r>
              <a:t>(lot more than mandatory), Labs, assignments</a:t>
            </a:r>
          </a:p>
          <a:p>
            <a:pPr lvl="1"/>
            <a:r>
              <a:t>Hone up debugging skills</a:t>
            </a:r>
          </a:p>
          <a:p>
            <a:pPr lvl="1"/>
            <a:r>
              <a:t>Learn to use IDE (Netbeans, Eclipse)</a:t>
            </a:r>
          </a:p>
          <a:p>
            <a:pPr/>
            <a:r>
              <a:t>Enjoy the roller coaster ride</a:t>
            </a:r>
          </a:p>
          <a:p>
            <a:pPr lvl="1"/>
            <a:r>
              <a:t>Fasten your seat belts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67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6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ome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Challenges</a:t>
            </a:r>
          </a:p>
        </p:txBody>
      </p:sp>
      <p:sp>
        <p:nvSpPr>
          <p:cNvPr id="171" name="Verbal Acc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Verbal Accent</a:t>
            </a:r>
          </a:p>
          <a:p>
            <a:pPr lvl="1"/>
            <a:r>
              <a:t>Incomprehensible, fast</a:t>
            </a:r>
          </a:p>
          <a:p>
            <a:pPr lvl="1"/>
            <a:r>
              <a:t>Ask to repeat, slow down</a:t>
            </a:r>
          </a:p>
          <a:p>
            <a:pPr lvl="1"/>
            <a:r>
              <a:t>Maintain silence to be audible</a:t>
            </a:r>
          </a:p>
          <a:p>
            <a:pPr/>
            <a:r>
              <a:t>Need to take care - Bottom of pyramid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73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7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rerequisi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Prerequisiters</a:t>
            </a:r>
          </a:p>
        </p:txBody>
      </p:sp>
      <p:sp>
        <p:nvSpPr>
          <p:cNvPr id="177" name="Prerequisites for this cour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Prerequisites for this course</a:t>
            </a:r>
          </a:p>
          <a:p>
            <a:pPr lvl="1"/>
            <a:r>
              <a:t>Review and overhaul of Data Structure course</a:t>
            </a:r>
          </a:p>
          <a:p>
            <a:pPr lvl="2"/>
            <a:r>
              <a:t>This course heavily depends upon it.</a:t>
            </a:r>
          </a:p>
          <a:p>
            <a:pPr lvl="2"/>
            <a:r>
              <a:t>Spend time to understand all the concepts.</a:t>
            </a:r>
          </a:p>
          <a:p>
            <a:pPr lvl="2"/>
            <a:r>
              <a:t>Do your lab programs without digging into memory repository.</a:t>
            </a:r>
          </a:p>
          <a:p>
            <a:pPr lvl="1"/>
            <a:r>
              <a:t>Willingness to work hard</a:t>
            </a:r>
          </a:p>
          <a:p>
            <a:pPr lvl="2" marL="1120378" indent="-267890">
              <a:spcBef>
                <a:spcPts val="600"/>
              </a:spcBef>
              <a:defRPr sz="3000"/>
            </a:pPr>
            <a:r>
              <a:t>Try out extra exercises</a:t>
            </a: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8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83" name="Resource mate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material</a:t>
            </a:r>
          </a:p>
          <a:p>
            <a:pPr/>
            <a:r>
              <a:t>Course plan</a:t>
            </a:r>
          </a:p>
          <a:p>
            <a:pPr/>
            <a:r>
              <a:t>Marks and evaluation</a:t>
            </a:r>
          </a:p>
          <a:p>
            <a:pPr/>
            <a:r>
              <a:t>Activities preparedness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8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8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bout Yoursel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Yourself</a:t>
            </a:r>
          </a:p>
        </p:txBody>
      </p:sp>
      <p:sp>
        <p:nvSpPr>
          <p:cNvPr id="45" name="Your backgrou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background</a:t>
            </a:r>
          </a:p>
          <a:p>
            <a:pPr lvl="1"/>
            <a:r>
              <a:t>Mix of different streams. a divergent group</a:t>
            </a:r>
          </a:p>
          <a:p>
            <a:pPr lvl="1"/>
            <a:r>
              <a:t>Basic knowledge of mathematics</a:t>
            </a:r>
          </a:p>
          <a:p>
            <a:pPr marL="361156" indent="-321468">
              <a:spcBef>
                <a:spcPts val="600"/>
              </a:spcBef>
              <a:defRPr sz="3000"/>
            </a:pPr>
            <a:r>
              <a:t>Required focus</a:t>
            </a:r>
          </a:p>
          <a:p>
            <a:pPr lvl="1"/>
            <a:r>
              <a:t>Logical thinking (out of box)</a:t>
            </a:r>
          </a:p>
          <a:p>
            <a:pPr lvl="1"/>
            <a:r>
              <a:t>Decent level of programming expertise</a:t>
            </a:r>
          </a:p>
          <a:p>
            <a:pPr/>
            <a:r>
              <a:t>Your expectations</a:t>
            </a:r>
          </a:p>
          <a:p>
            <a:pPr lvl="1"/>
            <a:r>
              <a:t>Outcome you would like to see </a:t>
            </a:r>
          </a:p>
          <a:p>
            <a:pPr lvl="2"/>
            <a:r>
              <a:t>After Completion of this course </a:t>
            </a:r>
          </a:p>
          <a:p>
            <a:pPr lvl="1"/>
            <a:r>
              <a:t>Specific goals to be achieved</a:t>
            </a:r>
          </a:p>
          <a:p>
            <a:pPr lvl="1"/>
            <a:r>
              <a:t>Teaching style, any other inputs</a:t>
            </a:r>
          </a:p>
          <a:p>
            <a:pPr lvl="1"/>
            <a:r>
              <a:t>Exploring your tenacities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Knowledge and Wisdo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Knowledge and Wisdom</a:t>
            </a:r>
          </a:p>
        </p:txBody>
      </p:sp>
      <p:sp>
        <p:nvSpPr>
          <p:cNvPr id="51" name="The course is about learning &amp; experienc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course is about learning &amp; experiencing</a:t>
            </a:r>
          </a:p>
          <a:p>
            <a:pPr/>
            <a:r>
              <a:t>It is not about knowing (mugging) algorithms</a:t>
            </a:r>
          </a:p>
          <a:p>
            <a:pPr/>
            <a:r>
              <a:t>Knowledge is knowing  </a:t>
            </a:r>
          </a:p>
          <a:p>
            <a:pPr lvl="1"/>
            <a:r>
              <a:t>How  to  do  something</a:t>
            </a:r>
          </a:p>
          <a:p>
            <a:pPr/>
            <a:r>
              <a:t>Wisdom  is  knowing  </a:t>
            </a:r>
          </a:p>
          <a:p>
            <a:pPr lvl="1"/>
            <a:r>
              <a:t>What,  why,  how,  and  when  to  do  it.</a:t>
            </a:r>
          </a:p>
          <a:p>
            <a:pPr/>
            <a:r>
              <a:t>Knowledge can be acquired by learning</a:t>
            </a:r>
          </a:p>
          <a:p>
            <a:pPr/>
            <a:r>
              <a:t>Wisdom is acquired only out of experience</a:t>
            </a:r>
          </a:p>
          <a:p>
            <a:pPr/>
            <a:r>
              <a:t>Objective</a:t>
            </a:r>
          </a:p>
          <a:p>
            <a:pPr lvl="1"/>
            <a:r>
              <a:t>I want to set the ball rolling in your mind.</a:t>
            </a:r>
          </a:p>
          <a:p>
            <a:pPr lvl="1"/>
            <a:r>
              <a:t>Down the line you should start thinking</a:t>
            </a:r>
          </a:p>
          <a:p>
            <a:pPr lvl="1"/>
            <a:r>
              <a:t>Use your own independent experience to learn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Your Life &amp; This Cour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Life &amp; This Course</a:t>
            </a:r>
          </a:p>
        </p:txBody>
      </p:sp>
      <p:sp>
        <p:nvSpPr>
          <p:cNvPr id="57" name="Teaching belie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25000"/>
              <a:defRPr sz="3600"/>
            </a:pPr>
            <a:r>
              <a:t>Teaching belief</a:t>
            </a:r>
          </a:p>
          <a:p>
            <a:pPr lvl="1">
              <a:buSzPct val="125000"/>
              <a:buChar char="•"/>
            </a:pPr>
            <a:r>
              <a:t>Nothing to teach something how to use it</a:t>
            </a:r>
          </a:p>
          <a:p>
            <a:pPr lvl="2" marL="1065847" indent="-213360">
              <a:buSzPct val="125000"/>
            </a:pPr>
            <a:r>
              <a:t>Before experiencing it myself</a:t>
            </a:r>
          </a:p>
          <a:p>
            <a:pPr>
              <a:buSzPct val="125000"/>
              <a:defRPr sz="3600"/>
            </a:pPr>
            <a:r>
              <a:t>As a human</a:t>
            </a:r>
          </a:p>
          <a:p>
            <a:pPr lvl="1">
              <a:buSzPct val="125000"/>
              <a:buChar char="•"/>
            </a:pPr>
            <a:r>
              <a:t>You are bound to make errors</a:t>
            </a:r>
          </a:p>
          <a:p>
            <a:pPr lvl="1">
              <a:buSzPct val="125000"/>
              <a:buChar char="•"/>
            </a:pPr>
            <a:r>
              <a:t>Get used to it</a:t>
            </a:r>
          </a:p>
          <a:p>
            <a:pPr lvl="1">
              <a:buSzPct val="125000"/>
              <a:buChar char="•"/>
            </a:pPr>
            <a:r>
              <a:t>Learning: be patient</a:t>
            </a:r>
          </a:p>
          <a:p>
            <a:pPr lvl="2" marL="1065847" indent="-213360">
              <a:buSzPct val="125000"/>
            </a:pPr>
            <a:r>
              <a:t>Things have its time and don’t force things</a:t>
            </a:r>
          </a:p>
          <a:p>
            <a:pPr>
              <a:buSzPct val="125000"/>
              <a:defRPr sz="3000"/>
            </a:pPr>
            <a:r>
              <a:t>Your assignments are as a group/team</a:t>
            </a:r>
          </a:p>
          <a:p>
            <a:pPr lvl="1">
              <a:buSzPct val="125000"/>
              <a:buChar char="•"/>
            </a:pPr>
            <a:r>
              <a:t>Story of 4 people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tory of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Story of work</a:t>
            </a:r>
          </a:p>
        </p:txBody>
      </p:sp>
      <p:sp>
        <p:nvSpPr>
          <p:cNvPr id="63" name="Story of team of four peop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Story of team of four people</a:t>
            </a:r>
          </a:p>
          <a:p>
            <a:pPr lvl="1"/>
            <a:r>
              <a:rPr b="1" i="1"/>
              <a:t>Everybody</a:t>
            </a:r>
            <a:r>
              <a:t>, </a:t>
            </a:r>
            <a:r>
              <a:rPr b="1" i="1"/>
              <a:t>Anybody</a:t>
            </a:r>
            <a:r>
              <a:t>, </a:t>
            </a:r>
            <a:r>
              <a:rPr b="1" i="1"/>
              <a:t>Somebody</a:t>
            </a:r>
            <a:r>
              <a:t>, </a:t>
            </a:r>
            <a:r>
              <a:rPr b="1" i="1"/>
              <a:t>Nobody</a:t>
            </a:r>
          </a:p>
          <a:p>
            <a:pPr marL="361156" indent="-321468">
              <a:defRPr sz="3000"/>
            </a:pPr>
            <a:r>
              <a:t>An important work was to be done</a:t>
            </a:r>
          </a:p>
          <a:p>
            <a:pPr lvl="1">
              <a:defRPr b="1"/>
            </a:pPr>
            <a:r>
              <a:rPr b="0"/>
              <a:t>Team was asked to do it</a:t>
            </a:r>
          </a:p>
          <a:p>
            <a:pPr lvl="1"/>
            <a:r>
              <a:rPr b="1"/>
              <a:t>Everybody</a:t>
            </a:r>
            <a:r>
              <a:t> thought </a:t>
            </a:r>
            <a:r>
              <a:rPr b="1"/>
              <a:t>somebody</a:t>
            </a:r>
            <a:r>
              <a:t> would do it</a:t>
            </a:r>
          </a:p>
          <a:p>
            <a:pPr lvl="1"/>
            <a:r>
              <a:rPr b="1"/>
              <a:t>Anybody</a:t>
            </a:r>
            <a:r>
              <a:t> could have done it, but </a:t>
            </a:r>
            <a:r>
              <a:rPr b="1"/>
              <a:t>Nobody</a:t>
            </a:r>
            <a:r>
              <a:t> did</a:t>
            </a:r>
          </a:p>
          <a:p>
            <a:pPr marL="361156" indent="-321468">
              <a:defRPr sz="3000"/>
            </a:pPr>
            <a:r>
              <a:t>Result</a:t>
            </a:r>
          </a:p>
          <a:p>
            <a:pPr lvl="1">
              <a:defRPr b="1"/>
            </a:pPr>
            <a:r>
              <a:t>Somebody</a:t>
            </a:r>
            <a:r>
              <a:rPr b="0"/>
              <a:t> got angry as it was </a:t>
            </a:r>
            <a:r>
              <a:t>everybody</a:t>
            </a:r>
            <a:r>
              <a:rPr b="0"/>
              <a:t>’s job</a:t>
            </a:r>
            <a:endParaRPr b="0"/>
          </a:p>
          <a:p>
            <a:pPr lvl="1">
              <a:defRPr b="1"/>
            </a:pPr>
            <a:r>
              <a:t>Everybody</a:t>
            </a:r>
            <a:r>
              <a:rPr b="0"/>
              <a:t> knew that </a:t>
            </a:r>
            <a:r>
              <a:t>anybody</a:t>
            </a:r>
            <a:r>
              <a:rPr b="0"/>
              <a:t> could do it</a:t>
            </a:r>
            <a:endParaRPr b="0"/>
          </a:p>
          <a:p>
            <a:pPr lvl="1" marL="661987" indent="-266700">
              <a:defRPr b="1" sz="2800"/>
            </a:pPr>
            <a:r>
              <a:t>Nobody</a:t>
            </a:r>
            <a:r>
              <a:rPr b="0"/>
              <a:t> realized that </a:t>
            </a:r>
            <a:r>
              <a:t>somebody</a:t>
            </a:r>
            <a:r>
              <a:rPr b="0"/>
              <a:t> wouldn’t do it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tory of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Story of work</a:t>
            </a:r>
          </a:p>
        </p:txBody>
      </p:sp>
      <p:sp>
        <p:nvSpPr>
          <p:cNvPr id="69" name="Summa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  <a:p>
            <a:pPr lvl="1"/>
            <a:r>
              <a:t>Job was not done</a:t>
            </a:r>
          </a:p>
          <a:p>
            <a:pPr lvl="1"/>
            <a:r>
              <a:rPr b="1"/>
              <a:t>Everybody</a:t>
            </a:r>
            <a:r>
              <a:t> blamed </a:t>
            </a:r>
            <a:r>
              <a:rPr b="1"/>
              <a:t>somebody</a:t>
            </a:r>
          </a:p>
          <a:p>
            <a:pPr lvl="1">
              <a:defRPr b="1"/>
            </a:pPr>
            <a:r>
              <a:t>Nobody</a:t>
            </a:r>
            <a:r>
              <a:rPr b="0"/>
              <a:t> did what </a:t>
            </a:r>
            <a:r>
              <a:t>anybody</a:t>
            </a:r>
            <a:r>
              <a:rPr b="0"/>
              <a:t> could have done</a:t>
            </a:r>
            <a:endParaRPr b="0"/>
          </a:p>
          <a:p>
            <a:pPr>
              <a:defRPr b="1"/>
            </a:pPr>
            <a:r>
              <a:rPr b="0"/>
              <a:t>Learning:</a:t>
            </a:r>
            <a:endParaRPr b="0"/>
          </a:p>
          <a:p>
            <a:pPr lvl="1">
              <a:defRPr b="1"/>
            </a:pPr>
            <a:r>
              <a:rPr b="0"/>
              <a:t>Don’t depend on </a:t>
            </a:r>
            <a:r>
              <a:t>somebody</a:t>
            </a:r>
            <a:endParaRPr b="0"/>
          </a:p>
          <a:p>
            <a:pPr lvl="1">
              <a:defRPr b="1"/>
            </a:pPr>
            <a:r>
              <a:rPr b="0"/>
              <a:t>Be </a:t>
            </a:r>
            <a:r>
              <a:t>anybody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7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pply Commonsense to Complex Problems"/>
          <p:cNvSpPr txBox="1"/>
          <p:nvPr>
            <p:ph type="title"/>
          </p:nvPr>
        </p:nvSpPr>
        <p:spPr>
          <a:xfrm>
            <a:off x="289520" y="60325"/>
            <a:ext cx="9468380" cy="9525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Apply Commonsense to Complex Problems</a:t>
            </a:r>
          </a:p>
        </p:txBody>
      </p:sp>
      <p:sp>
        <p:nvSpPr>
          <p:cNvPr id="75" name="A story between Car customer and Customer care executive…"/>
          <p:cNvSpPr txBox="1"/>
          <p:nvPr>
            <p:ph type="body" idx="1"/>
          </p:nvPr>
        </p:nvSpPr>
        <p:spPr>
          <a:xfrm>
            <a:off x="887784" y="938113"/>
            <a:ext cx="8744332" cy="589161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t>A story between Car customer and Customer care executive</a:t>
            </a:r>
          </a:p>
          <a:p>
            <a:pPr lvl="1">
              <a:lnSpc>
                <a:spcPct val="80000"/>
              </a:lnSpc>
            </a:pPr>
            <a:r>
              <a:t>Luxury Division of Car manufacturer received a crazy complaint</a:t>
            </a:r>
          </a:p>
          <a:p>
            <a:pPr>
              <a:lnSpc>
                <a:spcPct val="80000"/>
              </a:lnSpc>
            </a:pPr>
            <a:r>
              <a:t>Background</a:t>
            </a:r>
          </a:p>
          <a:p>
            <a:pPr lvl="1">
              <a:lnSpc>
                <a:spcPct val="80000"/>
              </a:lnSpc>
            </a:pPr>
            <a:r>
              <a:t>Customer goes for ice cream after dinner each day</a:t>
            </a:r>
          </a:p>
          <a:p>
            <a:pPr lvl="1">
              <a:lnSpc>
                <a:spcPct val="80000"/>
              </a:lnSpc>
            </a:pPr>
            <a:r>
              <a:t>Eats different ice cream depending on the mood</a:t>
            </a:r>
          </a:p>
          <a:p>
            <a:pPr>
              <a:lnSpc>
                <a:spcPct val="80000"/>
              </a:lnSpc>
            </a:pPr>
            <a:r>
              <a:t>Customer buys a new Luxury car</a:t>
            </a:r>
          </a:p>
          <a:p>
            <a:pPr lvl="1">
              <a:lnSpc>
                <a:spcPct val="80000"/>
              </a:lnSpc>
            </a:pPr>
            <a:r>
              <a:t>Goes in the new car to ice cream shop</a:t>
            </a:r>
          </a:p>
          <a:p>
            <a:pPr lvl="1">
              <a:lnSpc>
                <a:spcPct val="80000"/>
              </a:lnSpc>
            </a:pPr>
            <a:r>
              <a:t>When he buys vanilla ice cream, car won’t start</a:t>
            </a:r>
          </a:p>
          <a:p>
            <a:pPr lvl="1">
              <a:lnSpc>
                <a:spcPct val="80000"/>
              </a:lnSpc>
            </a:pPr>
            <a:r>
              <a:t>For other ice creams he buys, car starts just fine.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ommonsense to Complex Problems..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>
              <a:defRPr sz="4800"/>
            </a:pPr>
            <a:r>
              <a:rPr sz="4000"/>
              <a:t>Commonsense to Complex Problems...</a:t>
            </a:r>
          </a:p>
        </p:txBody>
      </p:sp>
      <p:sp>
        <p:nvSpPr>
          <p:cNvPr id="81" name="Car manufacturer finds it a funny complaint but sends supports engine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t>Car manufacturer finds it a funny complaint but sends supports engineer</a:t>
            </a:r>
          </a:p>
          <a:p>
            <a:pPr lvl="1">
              <a:lnSpc>
                <a:spcPct val="80000"/>
              </a:lnSpc>
            </a:pPr>
            <a:r>
              <a:t>With lot of skepticism</a:t>
            </a:r>
          </a:p>
          <a:p>
            <a:pPr lvl="1">
              <a:lnSpc>
                <a:spcPct val="80000"/>
              </a:lnSpc>
            </a:pPr>
            <a:r>
              <a:t>Engineer goes with the man to ice cream shop</a:t>
            </a:r>
          </a:p>
          <a:p>
            <a:pPr lvl="1">
              <a:lnSpc>
                <a:spcPct val="80000"/>
              </a:lnSpc>
            </a:pPr>
            <a:r>
              <a:t>Buys vanilla ice cream finds it does not start</a:t>
            </a:r>
          </a:p>
          <a:p>
            <a:pPr lvl="1">
              <a:lnSpc>
                <a:spcPct val="80000"/>
              </a:lnSpc>
            </a:pPr>
            <a:r>
              <a:t>Next day buys chocolate ice cream, it starts fine</a:t>
            </a:r>
          </a:p>
          <a:p>
            <a:pPr lvl="1">
              <a:lnSpc>
                <a:spcPct val="80000"/>
              </a:lnSpc>
            </a:pPr>
            <a:r>
              <a:t>Next day buys other ice cream, flavor, car starts fine</a:t>
            </a:r>
          </a:p>
          <a:p>
            <a:pPr lvl="1">
              <a:lnSpc>
                <a:spcPct val="80000"/>
              </a:lnSpc>
            </a:pPr>
            <a:r>
              <a:t>Next day buys vanilla again, car won’t start</a:t>
            </a:r>
          </a:p>
          <a:p>
            <a:pPr>
              <a:lnSpc>
                <a:spcPct val="80000"/>
              </a:lnSpc>
            </a:pPr>
            <a:r>
              <a:t>Diagnosis:  Vapor Lock in engine</a:t>
            </a:r>
          </a:p>
          <a:p>
            <a:pPr marL="361156" indent="-321468">
              <a:lnSpc>
                <a:spcPct val="80000"/>
              </a:lnSpc>
              <a:defRPr sz="3000"/>
            </a:pPr>
            <a:r>
              <a:t>Summary: </a:t>
            </a:r>
            <a:r>
              <a:rPr b="1">
                <a:solidFill>
                  <a:srgbClr val="1B1B39"/>
                </a:solidFill>
              </a:rPr>
              <a:t>What Really matters is attitude and perception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