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1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L31: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37" name="Q: How to allocate assignments to team members so as to get maximum marks"/>
          <p:cNvSpPr txBox="1"/>
          <p:nvPr>
            <p:ph type="body" sz="quarter" idx="1"/>
          </p:nvPr>
        </p:nvSpPr>
        <p:spPr>
          <a:xfrm>
            <a:off x="666288" y="5448912"/>
            <a:ext cx="9055611" cy="138081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assignments to team members so as to get maximum marks</a:t>
            </a:r>
          </a:p>
        </p:txBody>
      </p:sp>
      <p:sp>
        <p:nvSpPr>
          <p:cNvPr id="3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1" name="Table"/>
          <p:cNvGraphicFramePr/>
          <p:nvPr/>
        </p:nvGraphicFramePr>
        <p:xfrm>
          <a:off x="1938423" y="1655739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146802"/>
                <a:gridCol w="828021"/>
                <a:gridCol w="912528"/>
                <a:gridCol w="971701"/>
              </a:tblGrid>
              <a:tr h="88243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Person →
Assignments↓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93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588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2" name="Marks evalutation for assignment done by a person"/>
          <p:cNvSpPr txBox="1"/>
          <p:nvPr/>
        </p:nvSpPr>
        <p:spPr>
          <a:xfrm>
            <a:off x="781248" y="833191"/>
            <a:ext cx="888662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Marks evalutation for assignment done by a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2"/>
      <p:bldP build="p" bldLvl="5" animBg="1" rev="0" advAuto="0" spid="337" grpId="3"/>
      <p:bldP build="whole" bldLvl="1" animBg="1" rev="0" advAuto="0" spid="3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5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</a:t>
            </a:r>
            <a:r>
              <a:t>As: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9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</a:t>
            </a:r>
            <a:r>
              <a:t>A: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+8+0=10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+4+5=11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7525591" y="957343"/>
          <a:ext cx="4887630" cy="3558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48581"/>
                <a:gridCol w="533060"/>
                <a:gridCol w="542999"/>
                <a:gridCol w="603796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</a:t>
            </a:r>
            <a:r>
              <a:t>As.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</a:t>
            </a:r>
            <a:r>
              <a:t>As,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Marks: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</a:t>
            </a:r>
            <a:r>
              <a:t>As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</a:t>
            </a:r>
            <a:r>
              <a:t>A: </a:t>
            </a:r>
          </a:p>
          <a:p>
            <a:pPr lvl="2"/>
            <a:r>
              <a:t>Marks=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</a:t>
            </a:r>
            <a:r>
              <a:t>As: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</a:t>
            </a:r>
            <a:r>
              <a:t>A </a:t>
            </a:r>
          </a:p>
          <a:p>
            <a:pPr lvl="2"/>
            <a:r>
              <a:t>Marks=8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does some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- some remaining assignments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remaining assignments</a:t>
            </a:r>
          </a:p>
          <a:p>
            <a:pPr lvl="2">
              <a:spcBef>
                <a:spcPts val="300"/>
              </a:spcBef>
            </a:pPr>
            <a:r>
              <a:t>The end stage: all assignments are done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 →
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8" name="From each stage to next stage…"/>
          <p:cNvSpPr txBox="1"/>
          <p:nvPr/>
        </p:nvSpPr>
        <p:spPr>
          <a:xfrm>
            <a:off x="450187" y="3749152"/>
            <a:ext cx="9259626" cy="278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3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num of assignments done.</a:t>
            </a:r>
          </a:p>
          <a:p>
            <a:pPr lvl="2" marL="11953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9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Start, end stage has one vertex each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1"/>
      <p:bldP build="p" bldLvl="5" animBg="1" rev="0" advAuto="0" spid="37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Line"/>
          <p:cNvSpPr/>
          <p:nvPr/>
        </p:nvSpPr>
        <p:spPr>
          <a:xfrm flipV="1">
            <a:off x="3961016" y="2884885"/>
            <a:ext cx="1437378" cy="924301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1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5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P →</a:t>
                      </a:r>
                    </a:p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A↓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6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87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88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89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0" name="V(1,4)"/>
          <p:cNvSpPr/>
          <p:nvPr/>
        </p:nvSpPr>
        <p:spPr>
          <a:xfrm>
            <a:off x="2715638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1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2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393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394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395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396" name="t"/>
          <p:cNvSpPr/>
          <p:nvPr/>
        </p:nvSpPr>
        <p:spPr>
          <a:xfrm>
            <a:off x="8331737" y="3595125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397" name="s"/>
          <p:cNvSpPr/>
          <p:nvPr/>
        </p:nvSpPr>
        <p:spPr>
          <a:xfrm>
            <a:off x="987056" y="3541483"/>
            <a:ext cx="731012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0" name="Group"/>
          <p:cNvGrpSpPr/>
          <p:nvPr/>
        </p:nvGrpSpPr>
        <p:grpSpPr>
          <a:xfrm>
            <a:off x="1518387" y="1760215"/>
            <a:ext cx="1130283" cy="1853361"/>
            <a:chOff x="0" y="0"/>
            <a:chExt cx="1130281" cy="1853360"/>
          </a:xfrm>
        </p:grpSpPr>
        <p:sp>
          <p:nvSpPr>
            <p:cNvPr id="398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9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1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2" name="5"/>
            <p:cNvSpPr txBox="1"/>
            <p:nvPr/>
          </p:nvSpPr>
          <p:spPr>
            <a:xfrm>
              <a:off x="335535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04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7"/>
            <p:cNvSpPr txBox="1"/>
            <p:nvPr/>
          </p:nvSpPr>
          <p:spPr>
            <a:xfrm>
              <a:off x="420593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07" name="Line"/>
            <p:cNvSpPr/>
            <p:nvPr/>
          </p:nvSpPr>
          <p:spPr>
            <a:xfrm>
              <a:off x="-1" y="0"/>
              <a:ext cx="1084932" cy="1498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0" name="Line"/>
          <p:cNvSpPr/>
          <p:nvPr/>
        </p:nvSpPr>
        <p:spPr>
          <a:xfrm>
            <a:off x="4044674" y="1653798"/>
            <a:ext cx="1316343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2" name="Line"/>
          <p:cNvSpPr/>
          <p:nvPr/>
        </p:nvSpPr>
        <p:spPr>
          <a:xfrm>
            <a:off x="3998796" y="1691371"/>
            <a:ext cx="1362221" cy="9651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4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5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6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7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8" name="Line"/>
          <p:cNvSpPr/>
          <p:nvPr/>
        </p:nvSpPr>
        <p:spPr>
          <a:xfrm>
            <a:off x="3915408" y="2114989"/>
            <a:ext cx="1431914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9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0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1" name="0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" name="Line"/>
          <p:cNvSpPr/>
          <p:nvPr/>
        </p:nvSpPr>
        <p:spPr>
          <a:xfrm>
            <a:off x="3998797" y="2883950"/>
            <a:ext cx="1415961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3" name="4"/>
          <p:cNvSpPr txBox="1"/>
          <p:nvPr/>
        </p:nvSpPr>
        <p:spPr>
          <a:xfrm>
            <a:off x="4748375" y="325599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5" name="7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7" name="0"/>
          <p:cNvSpPr txBox="1"/>
          <p:nvPr/>
        </p:nvSpPr>
        <p:spPr>
          <a:xfrm>
            <a:off x="4179428" y="367109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28" name="2"/>
            <p:cNvSpPr txBox="1"/>
            <p:nvPr/>
          </p:nvSpPr>
          <p:spPr>
            <a:xfrm>
              <a:off x="214973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1" name="Line"/>
          <p:cNvSpPr/>
          <p:nvPr/>
        </p:nvSpPr>
        <p:spPr>
          <a:xfrm>
            <a:off x="3975252" y="4003602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7"/>
          <p:cNvSpPr txBox="1"/>
          <p:nvPr/>
        </p:nvSpPr>
        <p:spPr>
          <a:xfrm>
            <a:off x="3467368" y="404872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996262" y="1802692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V="1">
            <a:off x="3987792" y="2111639"/>
            <a:ext cx="1833095" cy="3557374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6" name="Line"/>
          <p:cNvSpPr/>
          <p:nvPr/>
        </p:nvSpPr>
        <p:spPr>
          <a:xfrm>
            <a:off x="6707614" y="1632327"/>
            <a:ext cx="1772286" cy="2060066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7" name="6"/>
          <p:cNvSpPr txBox="1"/>
          <p:nvPr/>
        </p:nvSpPr>
        <p:spPr>
          <a:xfrm>
            <a:off x="6753083" y="1430184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8" name="Line"/>
          <p:cNvSpPr/>
          <p:nvPr/>
        </p:nvSpPr>
        <p:spPr>
          <a:xfrm>
            <a:off x="6692221" y="2885622"/>
            <a:ext cx="1600997" cy="94444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6"/>
          <p:cNvSpPr txBox="1"/>
          <p:nvPr/>
        </p:nvSpPr>
        <p:spPr>
          <a:xfrm>
            <a:off x="6884196" y="26829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0" name="Line"/>
          <p:cNvSpPr/>
          <p:nvPr/>
        </p:nvSpPr>
        <p:spPr>
          <a:xfrm>
            <a:off x="6748857" y="3943730"/>
            <a:ext cx="1524075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5"/>
          <p:cNvSpPr txBox="1"/>
          <p:nvPr/>
        </p:nvSpPr>
        <p:spPr>
          <a:xfrm>
            <a:off x="6958096" y="3574487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2" name="Line"/>
          <p:cNvSpPr/>
          <p:nvPr/>
        </p:nvSpPr>
        <p:spPr>
          <a:xfrm flipV="1">
            <a:off x="6714949" y="4187818"/>
            <a:ext cx="1597834" cy="85155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5"/>
          <p:cNvSpPr txBox="1"/>
          <p:nvPr/>
        </p:nvSpPr>
        <p:spPr>
          <a:xfrm>
            <a:off x="6749544" y="442277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6713847" y="4275001"/>
            <a:ext cx="1748862" cy="1739682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0"/>
          <p:cNvSpPr txBox="1"/>
          <p:nvPr/>
        </p:nvSpPr>
        <p:spPr>
          <a:xfrm>
            <a:off x="6724154" y="54217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6" name="Line"/>
          <p:cNvSpPr/>
          <p:nvPr/>
        </p:nvSpPr>
        <p:spPr>
          <a:xfrm>
            <a:off x="3716078" y="3106539"/>
            <a:ext cx="1749567" cy="2804251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7" name="4"/>
          <p:cNvSpPr txBox="1"/>
          <p:nvPr/>
        </p:nvSpPr>
        <p:spPr>
          <a:xfrm>
            <a:off x="3856382" y="50689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" name="0"/>
          <p:cNvSpPr txBox="1"/>
          <p:nvPr/>
        </p:nvSpPr>
        <p:spPr>
          <a:xfrm>
            <a:off x="4501759" y="577777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9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  <p:sp>
        <p:nvSpPr>
          <p:cNvPr id="451" name="8"/>
          <p:cNvSpPr txBox="1"/>
          <p:nvPr/>
        </p:nvSpPr>
        <p:spPr>
          <a:xfrm>
            <a:off x="3524856" y="3074035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2" name="Line"/>
          <p:cNvSpPr/>
          <p:nvPr/>
        </p:nvSpPr>
        <p:spPr>
          <a:xfrm flipV="1">
            <a:off x="3988317" y="1760576"/>
            <a:ext cx="1306264" cy="81373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>
            <a:off x="3713214" y="4197335"/>
            <a:ext cx="1641830" cy="1835355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4"/>
          <p:cNvSpPr txBox="1"/>
          <p:nvPr/>
        </p:nvSpPr>
        <p:spPr>
          <a:xfrm>
            <a:off x="3970876" y="390287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5" name="Line"/>
          <p:cNvSpPr/>
          <p:nvPr/>
        </p:nvSpPr>
        <p:spPr>
          <a:xfrm>
            <a:off x="3998190" y="4947231"/>
            <a:ext cx="1385995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0"/>
          <p:cNvSpPr txBox="1"/>
          <p:nvPr/>
        </p:nvSpPr>
        <p:spPr>
          <a:xfrm>
            <a:off x="4071409" y="482343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7" name="Line"/>
          <p:cNvSpPr/>
          <p:nvPr/>
        </p:nvSpPr>
        <p:spPr>
          <a:xfrm>
            <a:off x="3994633" y="5165089"/>
            <a:ext cx="1329480" cy="97582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 flipV="1">
            <a:off x="4013192" y="3111755"/>
            <a:ext cx="1553612" cy="268425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9" name="Line"/>
          <p:cNvSpPr/>
          <p:nvPr/>
        </p:nvSpPr>
        <p:spPr>
          <a:xfrm flipV="1">
            <a:off x="3987792" y="4118285"/>
            <a:ext cx="1573200" cy="184282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 flipV="1">
            <a:off x="4000492" y="5123622"/>
            <a:ext cx="1341815" cy="964491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>
            <a:off x="3975252" y="6108815"/>
            <a:ext cx="1385995" cy="1"/>
          </a:xfrm>
          <a:prstGeom prst="line">
            <a:avLst/>
          </a:prstGeom>
          <a:ln w="381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V="1">
            <a:off x="3922916" y="3707322"/>
            <a:ext cx="1572071" cy="1314002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2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xit" nodeType="clickEffect" presetSubtype="2" presetID="2" grpId="4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xit" nodeType="clickEffect" presetSubtype="2" presetID="2" grpId="5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xit" nodeType="clickEffect" presetSubtype="2" presetID="2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2" presetID="2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Class="exit" nodeType="clickEffect" presetSubtype="2" presetID="2" grpId="6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exit" nodeType="clickEffect" presetSubtype="2" presetID="2" grpId="6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entr" nodeType="click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click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entr" nodeType="click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entr" nodeType="click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click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ntr" nodeType="click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ntr" nodeType="click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ntr" nodeType="click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entr" nodeType="click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Class="exit" nodeType="clickEffect" presetSubtype="2" presetID="2" grpId="7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4"/>
      <p:bldP build="whole" bldLvl="1" animBg="1" rev="0" advAuto="0" spid="424" grpId="33"/>
      <p:bldP build="whole" bldLvl="1" animBg="1" rev="0" advAuto="0" spid="400" grpId="3"/>
      <p:bldP build="whole" bldLvl="1" animBg="1" rev="0" advAuto="0" spid="421" grpId="30"/>
      <p:bldP build="whole" bldLvl="1" animBg="1" rev="0" advAuto="0" spid="461" grpId="65"/>
      <p:bldP build="whole" bldLvl="1" animBg="1" rev="0" advAuto="0" spid="458" grpId="59"/>
      <p:bldP build="whole" bldLvl="1" animBg="1" rev="0" advAuto="0" spid="458" grpId="60"/>
      <p:bldP build="whole" bldLvl="1" animBg="1" rev="0" advAuto="0" spid="435" grpId="57"/>
      <p:bldP build="whole" bldLvl="1" animBg="1" rev="0" advAuto="0" spid="452" grpId="27"/>
      <p:bldP build="whole" bldLvl="1" animBg="1" rev="0" advAuto="0" spid="452" grpId="28"/>
      <p:bldP build="whole" bldLvl="1" animBg="1" rev="0" advAuto="0" spid="454" grpId="44"/>
      <p:bldP build="whole" bldLvl="1" animBg="1" rev="0" advAuto="0" spid="435" grpId="58"/>
      <p:bldP build="whole" bldLvl="1" animBg="1" rev="0" advAuto="0" spid="459" grpId="61"/>
      <p:bldP build="whole" bldLvl="1" animBg="1" rev="0" advAuto="0" spid="459" grpId="62"/>
      <p:bldP build="whole" bldLvl="1" animBg="1" rev="0" advAuto="0" spid="448" grpId="66"/>
      <p:bldP build="whole" bldLvl="1" animBg="1" rev="0" advAuto="0" spid="438" grpId="70"/>
      <p:bldP build="whole" bldLvl="1" animBg="1" rev="0" advAuto="0" spid="411" grpId="18"/>
      <p:bldP build="whole" bldLvl="1" animBg="1" rev="0" advAuto="0" spid="406" grpId="9"/>
      <p:bldP build="whole" bldLvl="1" animBg="1" rev="0" advAuto="0" spid="425" grpId="34"/>
      <p:bldP build="whole" bldLvl="1" animBg="1" rev="0" advAuto="0" spid="419" grpId="26"/>
      <p:bldP build="whole" bldLvl="1" animBg="1" rev="0" advAuto="0" spid="451" grpId="36"/>
      <p:bldP build="whole" bldLvl="1" animBg="1" rev="0" advAuto="0" spid="388" grpId="6"/>
      <p:bldP build="whole" bldLvl="1" animBg="1" rev="0" advAuto="0" spid="410" grpId="17"/>
      <p:bldP build="whole" bldLvl="1" animBg="1" rev="0" advAuto="0" spid="453" grpId="79"/>
      <p:bldP build="whole" bldLvl="1" animBg="1" rev="0" advAuto="0" spid="441" grpId="73"/>
      <p:bldP build="whole" bldLvl="1" animBg="1" rev="0" advAuto="0" spid="415" grpId="22"/>
      <p:bldP build="whole" bldLvl="1" animBg="1" rev="0" advAuto="0" spid="436" grpId="68"/>
      <p:bldP build="whole" bldLvl="1" animBg="1" rev="0" advAuto="0" spid="395" grpId="16"/>
      <p:bldP build="whole" bldLvl="1" animBg="1" rev="0" advAuto="0" spid="431" grpId="41"/>
      <p:bldP build="whole" bldLvl="1" animBg="1" rev="0" advAuto="0" spid="380" grpId="39"/>
      <p:bldP build="whole" bldLvl="1" animBg="1" rev="0" advAuto="0" spid="380" grpId="40"/>
      <p:bldP build="whole" bldLvl="1" animBg="1" rev="0" advAuto="0" spid="409" grpId="11"/>
      <p:bldP build="whole" bldLvl="1" animBg="1" rev="0" advAuto="0" spid="439" grpId="71"/>
      <p:bldP build="whole" bldLvl="1" animBg="1" rev="0" advAuto="0" spid="412" grpId="19"/>
      <p:bldP build="whole" bldLvl="1" animBg="1" rev="0" advAuto="0" spid="390" grpId="10"/>
      <p:bldP build="whole" bldLvl="1" animBg="1" rev="0" advAuto="0" spid="462" grpId="51"/>
      <p:bldP build="whole" bldLvl="1" animBg="1" rev="0" advAuto="0" spid="462" grpId="52"/>
      <p:bldP build="whole" bldLvl="1" animBg="1" rev="0" advAuto="0" spid="389" grpId="8"/>
      <p:bldP build="whole" bldLvl="1" animBg="1" rev="0" advAuto="0" spid="440" grpId="72"/>
      <p:bldP build="whole" bldLvl="1" animBg="1" rev="0" advAuto="0" spid="426" grpId="37"/>
      <p:bldP build="whole" bldLvl="1" animBg="1" rev="0" advAuto="0" spid="426" grpId="38"/>
      <p:bldP build="whole" bldLvl="1" animBg="1" rev="0" advAuto="0" spid="460" grpId="63"/>
      <p:bldP build="whole" bldLvl="1" animBg="1" rev="0" advAuto="0" spid="392" grpId="13"/>
      <p:bldP build="whole" bldLvl="1" animBg="1" rev="0" advAuto="0" spid="460" grpId="64"/>
      <p:bldP build="whole" bldLvl="1" animBg="1" rev="0" advAuto="0" spid="394" grpId="15"/>
      <p:bldP build="whole" bldLvl="1" animBg="1" rev="0" advAuto="0" spid="418" grpId="25"/>
      <p:bldP build="whole" bldLvl="1" animBg="1" rev="0" advAuto="0" spid="393" grpId="14"/>
      <p:bldP build="whole" bldLvl="1" animBg="1" rev="0" advAuto="0" spid="437" grpId="69"/>
      <p:bldP build="whole" bldLvl="1" animBg="1" rev="0" advAuto="0" spid="445" grpId="77"/>
      <p:bldP build="whole" bldLvl="1" animBg="1" rev="0" advAuto="0" spid="433" grpId="47"/>
      <p:bldP build="whole" bldLvl="1" animBg="1" rev="0" advAuto="0" spid="433" grpId="48"/>
      <p:bldP build="whole" bldLvl="1" animBg="1" rev="0" advAuto="0" spid="422" grpId="31"/>
      <p:bldP build="whole" bldLvl="1" animBg="1" rev="0" advAuto="0" spid="432" grpId="46"/>
      <p:bldP build="whole" bldLvl="1" animBg="1" rev="0" advAuto="0" spid="397" grpId="1"/>
      <p:bldP build="whole" bldLvl="1" animBg="1" rev="0" advAuto="0" spid="391" grpId="12"/>
      <p:bldP build="whole" bldLvl="1" animBg="1" rev="0" advAuto="0" spid="403" grpId="7"/>
      <p:bldP build="whole" bldLvl="1" animBg="1" rev="0" advAuto="0" spid="442" grpId="74"/>
      <p:bldP build="whole" bldLvl="1" animBg="1" rev="0" advAuto="0" spid="447" grpId="56"/>
      <p:bldP build="whole" bldLvl="1" animBg="1" rev="0" advAuto="0" spid="455" grpId="53"/>
      <p:bldP build="whole" bldLvl="1" animBg="1" rev="0" advAuto="0" spid="446" grpId="35"/>
      <p:bldP build="whole" bldLvl="1" animBg="1" rev="0" advAuto="0" spid="396" grpId="67"/>
      <p:bldP build="whole" bldLvl="1" animBg="1" rev="0" advAuto="0" spid="386" grpId="2"/>
      <p:bldP build="whole" bldLvl="1" animBg="1" rev="0" advAuto="0" spid="443" grpId="75"/>
      <p:bldP build="whole" bldLvl="1" animBg="1" rev="0" advAuto="0" spid="427" grpId="42"/>
      <p:bldP build="whole" bldLvl="1" animBg="1" rev="0" advAuto="0" spid="444" grpId="76"/>
      <p:bldP build="whole" bldLvl="1" animBg="1" rev="0" advAuto="0" spid="413" grpId="20"/>
      <p:bldP build="whole" bldLvl="1" animBg="1" rev="0" advAuto="0" spid="430" grpId="5"/>
      <p:bldP build="whole" bldLvl="1" animBg="1" rev="0" advAuto="0" spid="434" grpId="49"/>
      <p:bldP build="whole" bldLvl="1" animBg="1" rev="0" advAuto="0" spid="434" grpId="50"/>
      <p:bldP build="whole" bldLvl="1" animBg="1" rev="0" advAuto="0" spid="456" grpId="54"/>
      <p:bldP build="whole" bldLvl="1" animBg="1" rev="0" advAuto="0" spid="449" grpId="43"/>
      <p:bldP build="whole" bldLvl="1" animBg="1" rev="0" advAuto="0" spid="423" grpId="32"/>
      <p:bldP build="whole" bldLvl="1" animBg="1" rev="0" advAuto="0" spid="420" grpId="29"/>
      <p:bldP build="whole" bldLvl="1" animBg="1" rev="0" advAuto="0" spid="457" grpId="55"/>
      <p:bldP build="whole" bldLvl="1" animBg="1" rev="0" advAuto="0" spid="450" grpId="78"/>
      <p:bldP build="whole" bldLvl="1" animBg="1" rev="0" advAuto="0" spid="453" grpId="45"/>
      <p:bldP build="whole" bldLvl="1" animBg="1" rev="0" advAuto="0" spid="417" grpId="24"/>
      <p:bldP build="whole" bldLvl="1" animBg="1" rev="0" advAuto="0" spid="414" grpId="21"/>
      <p:bldP build="whole" bldLvl="1" animBg="1" rev="0" advAuto="0" spid="416" grpId="2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DP Forward approach: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Steps</a:t>
            </a:r>
          </a:p>
        </p:txBody>
      </p:sp>
      <p:sp>
        <p:nvSpPr>
          <p:cNvPr id="465" name="Generate multi-stage graph in forward dir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multi-stage graph in forward direction</a:t>
            </a:r>
          </a:p>
          <a:p>
            <a:pPr lvl="1"/>
            <a:r>
              <a:t>Start at source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</a:p>
          <a:p>
            <a:pPr lvl="1"/>
            <a:r>
              <a:t>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 and edge cost as graph is built</a:t>
            </a:r>
          </a:p>
          <a:p>
            <a:pPr lvl="1"/>
            <a:r>
              <a:t>Keep track of predecessor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of each node that yields highest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</a:p>
          <a:p>
            <a:pPr lvl="2"/>
            <a:r>
              <a:t>Eliminates non-optimal subsequences (pruning)</a:t>
            </a:r>
          </a:p>
          <a:p>
            <a:pPr lvl="1"/>
            <a:r>
              <a:t>Eliminate infeasible edges/nodes as graph is built</a:t>
            </a:r>
          </a:p>
          <a:p>
            <a:pPr lvl="1"/>
            <a:r>
              <a:t>Construct solution by tracing back from sink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to source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using predecessor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P(i)</a:t>
            </a:r>
            <a:r>
              <a:t> variable</a:t>
            </a: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471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4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Exercise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Find min cost path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80" name="1"/>
          <p:cNvSpPr/>
          <p:nvPr/>
        </p:nvSpPr>
        <p:spPr>
          <a:xfrm>
            <a:off x="928638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1" name="2"/>
          <p:cNvSpPr/>
          <p:nvPr/>
        </p:nvSpPr>
        <p:spPr>
          <a:xfrm>
            <a:off x="2741927" y="2364114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2" name="3"/>
          <p:cNvSpPr/>
          <p:nvPr/>
        </p:nvSpPr>
        <p:spPr>
          <a:xfrm>
            <a:off x="2741927" y="434491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3" name="4"/>
          <p:cNvSpPr/>
          <p:nvPr/>
        </p:nvSpPr>
        <p:spPr>
          <a:xfrm>
            <a:off x="4580875" y="1451562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4" name="5"/>
          <p:cNvSpPr/>
          <p:nvPr/>
        </p:nvSpPr>
        <p:spPr>
          <a:xfrm>
            <a:off x="4580875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5" name="6"/>
          <p:cNvSpPr/>
          <p:nvPr/>
        </p:nvSpPr>
        <p:spPr>
          <a:xfrm>
            <a:off x="4580875" y="519816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6" name="7"/>
          <p:cNvSpPr/>
          <p:nvPr/>
        </p:nvSpPr>
        <p:spPr>
          <a:xfrm>
            <a:off x="6858976" y="2364114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7" name="8"/>
          <p:cNvSpPr/>
          <p:nvPr/>
        </p:nvSpPr>
        <p:spPr>
          <a:xfrm>
            <a:off x="6858976" y="4344917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8" name="9"/>
          <p:cNvSpPr/>
          <p:nvPr/>
        </p:nvSpPr>
        <p:spPr>
          <a:xfrm>
            <a:off x="8821137" y="3419750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9" name="Line"/>
          <p:cNvSpPr/>
          <p:nvPr/>
        </p:nvSpPr>
        <p:spPr>
          <a:xfrm flipV="1">
            <a:off x="1494006" y="2866553"/>
            <a:ext cx="1271080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 flipV="1">
            <a:off x="3300482" y="1811680"/>
            <a:ext cx="1271081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 flipV="1">
            <a:off x="3300482" y="3824977"/>
            <a:ext cx="1271081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 flipV="1">
            <a:off x="5173343" y="4841679"/>
            <a:ext cx="1635802" cy="61163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 flipV="1">
            <a:off x="7457602" y="3824977"/>
            <a:ext cx="1271080" cy="7802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 flipV="1">
            <a:off x="5173343" y="2874122"/>
            <a:ext cx="1636845" cy="77271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>
            <a:off x="1494006" y="3873604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>
            <a:off x="3167454" y="2915607"/>
            <a:ext cx="1543351" cy="23933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 flipV="1">
            <a:off x="3161426" y="2148533"/>
            <a:ext cx="1554980" cy="222184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8" name="Line"/>
          <p:cNvSpPr/>
          <p:nvPr/>
        </p:nvSpPr>
        <p:spPr>
          <a:xfrm>
            <a:off x="3296348" y="4797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>
            <a:off x="5172654" y="1828286"/>
            <a:ext cx="1638861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>
            <a:off x="5114909" y="1988543"/>
            <a:ext cx="1761465" cy="23927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>
            <a:off x="5099811" y="3939905"/>
            <a:ext cx="1783578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 flipV="1">
            <a:off x="5122341" y="3079847"/>
            <a:ext cx="1928467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3" name="Line"/>
          <p:cNvSpPr/>
          <p:nvPr/>
        </p:nvSpPr>
        <p:spPr>
          <a:xfrm>
            <a:off x="7413714" y="2830071"/>
            <a:ext cx="1358173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4" name="source"/>
          <p:cNvSpPr txBox="1"/>
          <p:nvPr/>
        </p:nvSpPr>
        <p:spPr>
          <a:xfrm>
            <a:off x="307052" y="3998085"/>
            <a:ext cx="1069788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505" name="5"/>
          <p:cNvSpPr txBox="1"/>
          <p:nvPr/>
        </p:nvSpPr>
        <p:spPr>
          <a:xfrm>
            <a:off x="1707781" y="295566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6" name="2"/>
          <p:cNvSpPr txBox="1"/>
          <p:nvPr/>
        </p:nvSpPr>
        <p:spPr>
          <a:xfrm>
            <a:off x="1707781" y="408894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7" name="3"/>
          <p:cNvSpPr txBox="1"/>
          <p:nvPr/>
        </p:nvSpPr>
        <p:spPr>
          <a:xfrm>
            <a:off x="3497343" y="181699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8" name="3"/>
          <p:cNvSpPr txBox="1"/>
          <p:nvPr/>
        </p:nvSpPr>
        <p:spPr>
          <a:xfrm>
            <a:off x="3314774" y="282098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9" name="6"/>
          <p:cNvSpPr txBox="1"/>
          <p:nvPr/>
        </p:nvSpPr>
        <p:spPr>
          <a:xfrm>
            <a:off x="3008028" y="382497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0" name="5"/>
          <p:cNvSpPr txBox="1"/>
          <p:nvPr/>
        </p:nvSpPr>
        <p:spPr>
          <a:xfrm>
            <a:off x="3403674" y="399962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1" name="8"/>
          <p:cNvSpPr txBox="1"/>
          <p:nvPr/>
        </p:nvSpPr>
        <p:spPr>
          <a:xfrm>
            <a:off x="3314774" y="489243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12" name="1"/>
          <p:cNvSpPr txBox="1"/>
          <p:nvPr/>
        </p:nvSpPr>
        <p:spPr>
          <a:xfrm>
            <a:off x="5399303" y="153635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3" name="4"/>
          <p:cNvSpPr txBox="1"/>
          <p:nvPr/>
        </p:nvSpPr>
        <p:spPr>
          <a:xfrm>
            <a:off x="5546692" y="22437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4" name="6"/>
          <p:cNvSpPr txBox="1"/>
          <p:nvPr/>
        </p:nvSpPr>
        <p:spPr>
          <a:xfrm>
            <a:off x="5195634" y="31775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5" name="2"/>
          <p:cNvSpPr txBox="1"/>
          <p:nvPr/>
        </p:nvSpPr>
        <p:spPr>
          <a:xfrm>
            <a:off x="5291332" y="36371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6" name="6"/>
          <p:cNvSpPr txBox="1"/>
          <p:nvPr/>
        </p:nvSpPr>
        <p:spPr>
          <a:xfrm>
            <a:off x="5161093" y="465723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7" name="2"/>
          <p:cNvSpPr txBox="1"/>
          <p:nvPr/>
        </p:nvSpPr>
        <p:spPr>
          <a:xfrm>
            <a:off x="5616313" y="48268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" name="7"/>
          <p:cNvSpPr txBox="1"/>
          <p:nvPr/>
        </p:nvSpPr>
        <p:spPr>
          <a:xfrm>
            <a:off x="7725787" y="265007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9" name="3"/>
          <p:cNvSpPr txBox="1"/>
          <p:nvPr/>
        </p:nvSpPr>
        <p:spPr>
          <a:xfrm>
            <a:off x="7513675" y="399808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0" name="sink"/>
          <p:cNvSpPr txBox="1"/>
          <p:nvPr/>
        </p:nvSpPr>
        <p:spPr>
          <a:xfrm>
            <a:off x="8808437" y="3998085"/>
            <a:ext cx="696973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2: Horowitz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8.2-8.4</a:t>
            </a:r>
            <a:r>
              <a:t> </a:t>
            </a:r>
          </a:p>
          <a:p>
            <a:pPr marL="382587" indent="-342899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 marL="382587" indent="-342899">
              <a:defRPr sz="2800"/>
            </a:pPr>
            <a:r>
              <a:t>https://ocw.mit.edu/courses/civil-and-environmental-engineering/</a:t>
            </a:r>
            <a:r>
              <a:rPr>
                <a:latin typeface="Arial"/>
                <a:ea typeface="Arial"/>
                <a:cs typeface="Arial"/>
                <a:sym typeface="Arial"/>
              </a:rPr>
              <a:t>1-204</a:t>
            </a:r>
            <a:r>
              <a:t>-computer-algorithms-in-systems-engineering-spring-</a:t>
            </a:r>
            <a:r>
              <a:rPr>
                <a:latin typeface="Arial"/>
                <a:ea typeface="Arial"/>
                <a:cs typeface="Arial"/>
                <a:sym typeface="Arial"/>
              </a:rPr>
              <a:t>2010</a:t>
            </a:r>
            <a:r>
              <a:t>/lecture-notes/MIT</a:t>
            </a:r>
            <a:r>
              <a:rPr>
                <a:latin typeface="Arial"/>
                <a:ea typeface="Arial"/>
                <a:cs typeface="Arial"/>
                <a:sym typeface="Arial"/>
              </a:rPr>
              <a:t>1_204S10</a:t>
            </a:r>
            <a:r>
              <a:t>_lec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  <a:r>
              <a:t>.pdf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23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5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900"/>
            </a:pPr>
            <a:r>
              <a:t>Want meal with minimum cost w/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917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4"/>
      <p:bldP build="whole" bldLvl="1" animBg="1" rev="0" advAuto="0" spid="103" grpId="6"/>
      <p:bldP build="whole" bldLvl="1" animBg="1" rev="0" advAuto="0" spid="110" grpId="8"/>
      <p:bldP build="whole" bldLvl="1" animBg="1" rev="0" advAuto="0" spid="116" grpId="10"/>
      <p:bldP build="whole" bldLvl="1" animBg="1" rev="0" advAuto="0" spid="119" grpId="11"/>
      <p:bldP build="whole" bldLvl="1" animBg="1" rev="0" advAuto="0" spid="82" grpId="3"/>
      <p:bldP build="whole" bldLvl="1" animBg="1" rev="0" advAuto="0" spid="143" grpId="13"/>
      <p:bldP build="whole" bldLvl="1" animBg="1" rev="0" advAuto="0" spid="122" grpId="12"/>
      <p:bldP build="whole" bldLvl="1" animBg="1" rev="0" advAuto="0" spid="63" grpId="1"/>
      <p:bldP build="whole" bldLvl="1" animBg="1" rev="0" advAuto="0" spid="75" grpId="2"/>
      <p:bldP build="whole" bldLvl="1" animBg="1" rev="0" advAuto="0" spid="107" grpId="7"/>
      <p:bldP build="whole" bldLvl="1" animBg="1" rev="0" advAuto="0" spid="113" grpId="9"/>
      <p:bldP build="whole" bldLvl="1" animBg="1" rev="0" advAuto="0" spid="97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5" animBg="1" rev="0" advAuto="0"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A"/>
          <p:cNvSpPr/>
          <p:nvPr/>
        </p:nvSpPr>
        <p:spPr>
          <a:xfrm>
            <a:off x="2699009" y="140160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" name="B"/>
          <p:cNvSpPr/>
          <p:nvPr/>
        </p:nvSpPr>
        <p:spPr>
          <a:xfrm>
            <a:off x="2699009" y="2932103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4" name="C"/>
          <p:cNvSpPr/>
          <p:nvPr/>
        </p:nvSpPr>
        <p:spPr>
          <a:xfrm>
            <a:off x="2699009" y="4267565"/>
            <a:ext cx="577454" cy="62720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5" name="D"/>
          <p:cNvSpPr/>
          <p:nvPr/>
        </p:nvSpPr>
        <p:spPr>
          <a:xfrm>
            <a:off x="5220510" y="1359997"/>
            <a:ext cx="577454" cy="6183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6" name="E"/>
          <p:cNvSpPr/>
          <p:nvPr/>
        </p:nvSpPr>
        <p:spPr>
          <a:xfrm>
            <a:off x="522051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7" name="F"/>
          <p:cNvSpPr/>
          <p:nvPr/>
        </p:nvSpPr>
        <p:spPr>
          <a:xfrm>
            <a:off x="5220510" y="4313586"/>
            <a:ext cx="577454" cy="53516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8" name="s"/>
          <p:cNvSpPr/>
          <p:nvPr/>
        </p:nvSpPr>
        <p:spPr>
          <a:xfrm>
            <a:off x="747450" y="2878400"/>
            <a:ext cx="577454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99" name="t"/>
          <p:cNvSpPr/>
          <p:nvPr/>
        </p:nvSpPr>
        <p:spPr>
          <a:xfrm>
            <a:off x="7691211" y="2853000"/>
            <a:ext cx="577455" cy="5351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252332" y="1760164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3234035" y="1758021"/>
            <a:ext cx="2011072" cy="12794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flipV="1">
            <a:off x="5819135" y="3377946"/>
            <a:ext cx="1985026" cy="108350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199432" y="3396128"/>
            <a:ext cx="1514775" cy="10859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309077" y="3198047"/>
            <a:ext cx="135234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3168656" y="3406907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5813050" y="3145982"/>
            <a:ext cx="191387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3275574" y="3210747"/>
            <a:ext cx="19211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>
            <a:off x="3275862" y="458116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275862" y="1669188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>
            <a:off x="3168657" y="1835663"/>
            <a:ext cx="2064660" cy="11460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5779287" y="1780491"/>
            <a:ext cx="2064385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2" name="Find shortest path from s to t…"/>
          <p:cNvSpPr txBox="1"/>
          <p:nvPr/>
        </p:nvSpPr>
        <p:spPr>
          <a:xfrm>
            <a:off x="402538" y="4972786"/>
            <a:ext cx="9055612" cy="180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s→A→D→t =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sp>
        <p:nvSpPr>
          <p:cNvPr id="213" name="1"/>
          <p:cNvSpPr txBox="1"/>
          <p:nvPr/>
        </p:nvSpPr>
        <p:spPr>
          <a:xfrm>
            <a:off x="1681225" y="2014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14" name="3"/>
          <p:cNvSpPr txBox="1"/>
          <p:nvPr/>
        </p:nvSpPr>
        <p:spPr>
          <a:xfrm>
            <a:off x="1831580" y="27317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15" name="7"/>
          <p:cNvSpPr txBox="1"/>
          <p:nvPr/>
        </p:nvSpPr>
        <p:spPr>
          <a:xfrm>
            <a:off x="2154381" y="370180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16" name="8"/>
          <p:cNvSpPr txBox="1"/>
          <p:nvPr/>
        </p:nvSpPr>
        <p:spPr>
          <a:xfrm>
            <a:off x="3228326" y="2550740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3234035" y="3413851"/>
            <a:ext cx="2010047" cy="101154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5"/>
          <p:cNvSpPr txBox="1"/>
          <p:nvPr/>
        </p:nvSpPr>
        <p:spPr>
          <a:xfrm>
            <a:off x="3825983" y="1296497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19" name="10"/>
          <p:cNvSpPr txBox="1"/>
          <p:nvPr/>
        </p:nvSpPr>
        <p:spPr>
          <a:xfrm>
            <a:off x="3228326" y="198842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20" name="6"/>
          <p:cNvSpPr txBox="1"/>
          <p:nvPr/>
        </p:nvSpPr>
        <p:spPr>
          <a:xfrm>
            <a:off x="3836552" y="2846969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21" name="15"/>
          <p:cNvSpPr txBox="1"/>
          <p:nvPr/>
        </p:nvSpPr>
        <p:spPr>
          <a:xfrm>
            <a:off x="3080937" y="3515164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22" name="4"/>
          <p:cNvSpPr txBox="1"/>
          <p:nvPr/>
        </p:nvSpPr>
        <p:spPr>
          <a:xfrm>
            <a:off x="3157137" y="3922468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23" name="3"/>
          <p:cNvSpPr txBox="1"/>
          <p:nvPr/>
        </p:nvSpPr>
        <p:spPr>
          <a:xfrm>
            <a:off x="4044305" y="418625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24" name="20"/>
          <p:cNvSpPr txBox="1"/>
          <p:nvPr/>
        </p:nvSpPr>
        <p:spPr>
          <a:xfrm>
            <a:off x="6022788" y="1554747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20</a:t>
            </a:r>
          </a:p>
        </p:txBody>
      </p:sp>
      <p:sp>
        <p:nvSpPr>
          <p:cNvPr id="225" name="14"/>
          <p:cNvSpPr txBox="1"/>
          <p:nvPr/>
        </p:nvSpPr>
        <p:spPr>
          <a:xfrm>
            <a:off x="5841524" y="2779195"/>
            <a:ext cx="459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6098988" y="381251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2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33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4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5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6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7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8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9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0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54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55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56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59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0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1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2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63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4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65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66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7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68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1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69" name="Line"/>
            <p:cNvSpPr/>
            <p:nvPr/>
          </p:nvSpPr>
          <p:spPr>
            <a:xfrm>
              <a:off x="0" y="0"/>
              <a:ext cx="3868456" cy="87370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2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d(B,t)"/>
            <p:cNvSpPr txBox="1"/>
            <p:nvPr/>
          </p:nvSpPr>
          <p:spPr>
            <a:xfrm>
              <a:off x="2242905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75" name="Line"/>
            <p:cNvSpPr/>
            <p:nvPr/>
          </p:nvSpPr>
          <p:spPr>
            <a:xfrm flipV="1">
              <a:off x="-1" y="217311"/>
              <a:ext cx="3073919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20"/>
      <p:bldP build="whole" bldLvl="1" animBg="1" rev="0" advAuto="0" spid="249" grpId="12"/>
      <p:bldP build="whole" bldLvl="1" animBg="1" rev="0" advAuto="0" spid="250" grpId="14"/>
      <p:bldP build="whole" bldLvl="1" animBg="1" rev="0" advAuto="0" spid="242" grpId="21"/>
      <p:bldP build="whole" bldLvl="1" animBg="1" rev="0" advAuto="0" spid="242" grpId="25"/>
      <p:bldP build="whole" bldLvl="1" animBg="1" rev="0" advAuto="0" spid="274" grpId="3"/>
      <p:bldP build="p" bldLvl="5" animBg="1" rev="0" advAuto="0" spid="232" grpId="5"/>
      <p:bldP build="whole" bldLvl="1" animBg="1" rev="0" advAuto="0" spid="268" grpId="1"/>
      <p:bldP build="whole" bldLvl="1" animBg="1" rev="0" advAuto="0" spid="252" grpId="6"/>
      <p:bldP build="whole" bldLvl="1" animBg="1" rev="0" advAuto="0" spid="277" grpId="4"/>
      <p:bldP build="whole" bldLvl="1" animBg="1" rev="0" advAuto="0" spid="247" grpId="18"/>
      <p:bldP build="whole" bldLvl="1" animBg="1" rev="0" advAuto="0" spid="244" grpId="8"/>
      <p:bldP build="whole" bldLvl="1" animBg="1" rev="0" advAuto="0" spid="274" grpId="9"/>
      <p:bldP build="whole" bldLvl="1" animBg="1" rev="0" advAuto="0" spid="277" grpId="11"/>
      <p:bldP build="whole" bldLvl="1" animBg="1" rev="0" advAuto="0" spid="248" grpId="24"/>
      <p:bldP build="whole" bldLvl="1" animBg="1" rev="0" advAuto="0" spid="257" grpId="22"/>
      <p:bldP build="whole" bldLvl="1" animBg="1" rev="0" advAuto="0" spid="241" grpId="16"/>
      <p:bldP build="whole" bldLvl="1" animBg="1" rev="0" advAuto="0" spid="246" grpId="15"/>
      <p:bldP build="whole" bldLvl="1" animBg="1" rev="0" advAuto="0" spid="271" grpId="2"/>
      <p:bldP build="whole" bldLvl="1" animBg="1" rev="0" advAuto="0" spid="251" grpId="13"/>
      <p:bldP build="whole" bldLvl="1" animBg="1" rev="0" advAuto="0" spid="243" grpId="10"/>
      <p:bldP build="whole" bldLvl="1" animBg="1" rev="0" advAuto="0" spid="246" grpId="19"/>
      <p:bldP build="whole" bldLvl="1" animBg="1" rev="0" advAuto="0" spid="251" grpId="17"/>
      <p:bldP build="whole" bldLvl="1" animBg="1" rev="0" advAuto="0" spid="271" grpId="7"/>
      <p:bldP build="whole" bldLvl="1" animBg="1" rev="0" advAuto="0" spid="246" grpId="2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3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84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5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6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87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88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89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0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1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2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9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05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06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07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08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0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1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2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13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14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5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16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17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8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19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2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0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d(s,t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23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d(s,t)"/>
            <p:cNvSpPr txBox="1"/>
            <p:nvPr/>
          </p:nvSpPr>
          <p:spPr>
            <a:xfrm>
              <a:off x="884062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229601" y="2809620"/>
            <a:ext cx="3348098" cy="1173525"/>
            <a:chOff x="0" y="0"/>
            <a:chExt cx="3348097" cy="1173523"/>
          </a:xfrm>
        </p:grpSpPr>
        <p:sp>
          <p:nvSpPr>
            <p:cNvPr id="326" name="Line"/>
            <p:cNvSpPr/>
            <p:nvPr/>
          </p:nvSpPr>
          <p:spPr>
            <a:xfrm>
              <a:off x="0" y="67384"/>
              <a:ext cx="3348098" cy="110614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7" name="d(s,t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5"/>
      <p:bldP build="whole" bldLvl="1" animBg="1" rev="0" advAuto="0" spid="319" grpId="1"/>
      <p:bldP build="whole" bldLvl="1" animBg="1" rev="0" advAuto="0" spid="328" grpId="4"/>
      <p:bldP build="whole" bldLvl="1" animBg="1" rev="0" advAuto="0" spid="294" grpId="10"/>
      <p:bldP build="p" bldLvl="5" animBg="1" rev="0" advAuto="0" spid="283" grpId="11"/>
      <p:bldP build="whole" bldLvl="1" animBg="1" rev="0" advAuto="0" spid="328" grpId="9"/>
      <p:bldP build="whole" bldLvl="1" animBg="1" rev="0" advAuto="0" spid="325" grpId="3"/>
      <p:bldP build="whole" bldLvl="1" animBg="1" rev="0" advAuto="0" spid="298" grpId="8"/>
      <p:bldP build="whole" bldLvl="1" animBg="1" rev="0" advAuto="0" spid="303" grpId="6"/>
      <p:bldP build="whole" bldLvl="1" animBg="1" rev="0" advAuto="0" spid="322" grpId="2"/>
      <p:bldP build="whole" bldLvl="1" animBg="1" rev="0" advAuto="0" spid="325" grpId="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1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complete 4 assignments. </a:t>
            </a:r>
          </a:p>
          <a:p>
            <a:pPr lvl="1"/>
            <a:r>
              <a:t>Any student can choose to complete all 4 or none. </a:t>
            </a:r>
          </a:p>
          <a:p>
            <a:pPr lvl="1"/>
            <a:r>
              <a:t>At a time, only one person will do assignment.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assignment is to be done by 2 students</a:t>
            </a:r>
          </a:p>
          <a:p>
            <a:pPr lvl="2"/>
            <a:r>
              <a:t>Duplicate (wasted) efforts to be avoided</a:t>
            </a:r>
          </a:p>
          <a:p>
            <a:pPr lvl="1"/>
            <a:r>
              <a:t>All the 4 assignments need to be completed.</a:t>
            </a:r>
          </a:p>
          <a:p>
            <a:pPr lvl="1"/>
            <a:r>
              <a:t>Depending upon assignments completed by a students, different marks are awarded as shown next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