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7: Huffman Code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L27: Huffman Codes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Optimal Tree Subproblem</a:t>
            </a:r>
          </a:p>
        </p:txBody>
      </p:sp>
      <p:sp>
        <p:nvSpPr>
          <p:cNvPr id="4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Example: Huffman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Huffman Tree</a:t>
            </a:r>
          </a:p>
        </p:txBody>
      </p:sp>
      <p:sp>
        <p:nvSpPr>
          <p:cNvPr id="121" name="Character frequences (probabilities)…"/>
          <p:cNvSpPr txBox="1"/>
          <p:nvPr>
            <p:ph type="body" sz="quarter" idx="1"/>
          </p:nvPr>
        </p:nvSpPr>
        <p:spPr>
          <a:xfrm>
            <a:off x="666288" y="938113"/>
            <a:ext cx="9055611" cy="952501"/>
          </a:xfrm>
          <a:prstGeom prst="rect">
            <a:avLst/>
          </a:prstGeom>
        </p:spPr>
        <p:txBody>
          <a:bodyPr/>
          <a:lstStyle/>
          <a:p>
            <a:pPr/>
            <a:r>
              <a:t>Character frequences (probabilities)</a:t>
            </a:r>
          </a:p>
          <a:p>
            <a:pPr lvl="2" marL="0" indent="4572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A:0.35, B:0.1, C:0.2, D:0.2, E:0.15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2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27" name="Group"/>
          <p:cNvGrpSpPr/>
          <p:nvPr/>
        </p:nvGrpSpPr>
        <p:grpSpPr>
          <a:xfrm>
            <a:off x="1235703" y="2326947"/>
            <a:ext cx="859486" cy="1055273"/>
            <a:chOff x="0" y="0"/>
            <a:chExt cx="859484" cy="1055271"/>
          </a:xfrm>
        </p:grpSpPr>
        <p:sp>
          <p:nvSpPr>
            <p:cNvPr id="125" name="A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6" name=".35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.35</a:t>
              </a:r>
            </a:p>
          </p:txBody>
        </p:sp>
      </p:grpSp>
      <p:grpSp>
        <p:nvGrpSpPr>
          <p:cNvPr id="130" name="Group"/>
          <p:cNvGrpSpPr/>
          <p:nvPr/>
        </p:nvGrpSpPr>
        <p:grpSpPr>
          <a:xfrm>
            <a:off x="2609839" y="2326947"/>
            <a:ext cx="859486" cy="1055273"/>
            <a:chOff x="0" y="0"/>
            <a:chExt cx="859484" cy="1055271"/>
          </a:xfrm>
        </p:grpSpPr>
        <p:sp>
          <p:nvSpPr>
            <p:cNvPr id="128" name="B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9" name=".1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.1</a:t>
              </a:r>
            </a:p>
          </p:txBody>
        </p:sp>
      </p:grpSp>
      <p:grpSp>
        <p:nvGrpSpPr>
          <p:cNvPr id="133" name="Group"/>
          <p:cNvGrpSpPr/>
          <p:nvPr/>
        </p:nvGrpSpPr>
        <p:grpSpPr>
          <a:xfrm>
            <a:off x="4106402" y="2326947"/>
            <a:ext cx="859485" cy="1055273"/>
            <a:chOff x="0" y="0"/>
            <a:chExt cx="859484" cy="1055271"/>
          </a:xfrm>
        </p:grpSpPr>
        <p:sp>
          <p:nvSpPr>
            <p:cNvPr id="131" name="C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2" name=".2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</p:grpSp>
      <p:grpSp>
        <p:nvGrpSpPr>
          <p:cNvPr id="136" name="Group"/>
          <p:cNvGrpSpPr/>
          <p:nvPr/>
        </p:nvGrpSpPr>
        <p:grpSpPr>
          <a:xfrm>
            <a:off x="5601667" y="2326947"/>
            <a:ext cx="859485" cy="1055273"/>
            <a:chOff x="0" y="0"/>
            <a:chExt cx="859484" cy="1055271"/>
          </a:xfrm>
        </p:grpSpPr>
        <p:sp>
          <p:nvSpPr>
            <p:cNvPr id="134" name="D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35" name=".2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</p:grpSp>
      <p:grpSp>
        <p:nvGrpSpPr>
          <p:cNvPr id="139" name="Group"/>
          <p:cNvGrpSpPr/>
          <p:nvPr/>
        </p:nvGrpSpPr>
        <p:grpSpPr>
          <a:xfrm>
            <a:off x="7098230" y="2326947"/>
            <a:ext cx="859485" cy="1055273"/>
            <a:chOff x="0" y="0"/>
            <a:chExt cx="859484" cy="1055271"/>
          </a:xfrm>
        </p:grpSpPr>
        <p:sp>
          <p:nvSpPr>
            <p:cNvPr id="137" name="E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38" name=".15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.15</a:t>
              </a:r>
            </a:p>
          </p:txBody>
        </p:sp>
      </p:grpSp>
      <p:grpSp>
        <p:nvGrpSpPr>
          <p:cNvPr id="142" name="Group"/>
          <p:cNvGrpSpPr/>
          <p:nvPr/>
        </p:nvGrpSpPr>
        <p:grpSpPr>
          <a:xfrm>
            <a:off x="1312818" y="4964847"/>
            <a:ext cx="859485" cy="1055273"/>
            <a:chOff x="0" y="0"/>
            <a:chExt cx="859484" cy="1055271"/>
          </a:xfrm>
        </p:grpSpPr>
        <p:sp>
          <p:nvSpPr>
            <p:cNvPr id="140" name="A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1" name=".35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.35</a:t>
              </a:r>
            </a:p>
          </p:txBody>
        </p:sp>
      </p:grpSp>
      <p:grpSp>
        <p:nvGrpSpPr>
          <p:cNvPr id="145" name="Group"/>
          <p:cNvGrpSpPr/>
          <p:nvPr/>
        </p:nvGrpSpPr>
        <p:grpSpPr>
          <a:xfrm>
            <a:off x="4106402" y="4964847"/>
            <a:ext cx="859485" cy="1055273"/>
            <a:chOff x="0" y="0"/>
            <a:chExt cx="859484" cy="1055271"/>
          </a:xfrm>
        </p:grpSpPr>
        <p:sp>
          <p:nvSpPr>
            <p:cNvPr id="143" name="B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44" name=".1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.1</a:t>
              </a:r>
            </a:p>
          </p:txBody>
        </p:sp>
      </p:grpSp>
      <p:grpSp>
        <p:nvGrpSpPr>
          <p:cNvPr id="148" name="Group"/>
          <p:cNvGrpSpPr/>
          <p:nvPr/>
        </p:nvGrpSpPr>
        <p:grpSpPr>
          <a:xfrm>
            <a:off x="2609839" y="4964847"/>
            <a:ext cx="859486" cy="1055273"/>
            <a:chOff x="0" y="0"/>
            <a:chExt cx="859484" cy="1055271"/>
          </a:xfrm>
        </p:grpSpPr>
        <p:sp>
          <p:nvSpPr>
            <p:cNvPr id="146" name="C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7" name=".2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</p:grpSp>
      <p:grpSp>
        <p:nvGrpSpPr>
          <p:cNvPr id="151" name="Group"/>
          <p:cNvGrpSpPr/>
          <p:nvPr/>
        </p:nvGrpSpPr>
        <p:grpSpPr>
          <a:xfrm>
            <a:off x="7241858" y="4964847"/>
            <a:ext cx="859486" cy="1055273"/>
            <a:chOff x="0" y="0"/>
            <a:chExt cx="859484" cy="1055271"/>
          </a:xfrm>
        </p:grpSpPr>
        <p:sp>
          <p:nvSpPr>
            <p:cNvPr id="149" name="D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50" name=".2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</p:grpSp>
      <p:grpSp>
        <p:nvGrpSpPr>
          <p:cNvPr id="154" name="Group"/>
          <p:cNvGrpSpPr/>
          <p:nvPr/>
        </p:nvGrpSpPr>
        <p:grpSpPr>
          <a:xfrm>
            <a:off x="5601667" y="4964847"/>
            <a:ext cx="859485" cy="1055273"/>
            <a:chOff x="0" y="0"/>
            <a:chExt cx="859484" cy="1055271"/>
          </a:xfrm>
        </p:grpSpPr>
        <p:sp>
          <p:nvSpPr>
            <p:cNvPr id="152" name="E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53" name=".15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.15</a:t>
              </a:r>
            </a:p>
          </p:txBody>
        </p:sp>
      </p:grpSp>
      <p:sp>
        <p:nvSpPr>
          <p:cNvPr id="155" name=".25"/>
          <p:cNvSpPr/>
          <p:nvPr/>
        </p:nvSpPr>
        <p:spPr>
          <a:xfrm>
            <a:off x="4760941" y="3902067"/>
            <a:ext cx="1270001" cy="542934"/>
          </a:xfrm>
          <a:prstGeom prst="roundRect">
            <a:avLst>
              <a:gd name="adj" fmla="val 3508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.25</a:t>
            </a:r>
          </a:p>
        </p:txBody>
      </p:sp>
      <p:sp>
        <p:nvSpPr>
          <p:cNvPr id="156" name="Line"/>
          <p:cNvSpPr/>
          <p:nvPr/>
        </p:nvSpPr>
        <p:spPr>
          <a:xfrm flipV="1">
            <a:off x="4616169" y="4424252"/>
            <a:ext cx="545723" cy="545724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7" name="Line"/>
          <p:cNvSpPr/>
          <p:nvPr/>
        </p:nvSpPr>
        <p:spPr>
          <a:xfrm flipH="1" flipV="1">
            <a:off x="5466954" y="4424252"/>
            <a:ext cx="566933" cy="566933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mph" nodeType="click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mph" nodeType="clickEffect" presetSubtype="0" presetID="35" grpId="1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mph" nodeType="clickEffect" presetSubtype="0" presetID="35" grpId="1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13"/>
      <p:bldP build="whole" bldLvl="1" animBg="1" rev="0" advAuto="0" spid="130" grpId="3"/>
      <p:bldP build="whole" bldLvl="1" animBg="1" rev="0" advAuto="0" spid="148" grpId="15"/>
      <p:bldP build="whole" bldLvl="1" animBg="1" rev="0" advAuto="0" spid="139" grpId="6"/>
      <p:bldP build="whole" bldLvl="1" animBg="1" rev="0" advAuto="0" spid="130" grpId="7"/>
      <p:bldP build="whole" bldLvl="1" animBg="1" rev="0" advAuto="0" spid="139" grpId="8"/>
      <p:bldP build="whole" bldLvl="1" animBg="1" rev="0" advAuto="0" spid="156" grpId="12"/>
      <p:bldP build="whole" bldLvl="1" animBg="1" rev="0" advAuto="0" spid="155" grpId="11"/>
      <p:bldP build="whole" bldLvl="1" animBg="1" rev="0" advAuto="0" spid="142" grpId="14"/>
      <p:bldP build="whole" bldLvl="1" animBg="1" rev="0" advAuto="0" spid="151" grpId="16"/>
      <p:bldP build="whole" bldLvl="1" animBg="1" rev="0" advAuto="0" spid="148" grpId="17"/>
      <p:bldP build="whole" bldLvl="1" animBg="1" rev="0" advAuto="0" spid="151" grpId="18"/>
      <p:bldP build="p" bldLvl="5" animBg="1" rev="0" advAuto="0" spid="121" grpId="1"/>
      <p:bldP build="whole" bldLvl="1" animBg="1" rev="0" advAuto="0" spid="127" grpId="2"/>
      <p:bldP build="whole" bldLvl="1" animBg="1" rev="0" advAuto="0" spid="154" grpId="10"/>
      <p:bldP build="whole" bldLvl="1" animBg="1" rev="0" advAuto="0" spid="136" grpId="5"/>
      <p:bldP build="whole" bldLvl="1" animBg="1" rev="0" advAuto="0" spid="145" grpId="9"/>
      <p:bldP build="whole" bldLvl="1" animBg="1" rev="0" advAuto="0" spid="133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Example: Huffman Tree"/>
          <p:cNvSpPr txBox="1"/>
          <p:nvPr>
            <p:ph type="title"/>
          </p:nvPr>
        </p:nvSpPr>
        <p:spPr>
          <a:xfrm>
            <a:off x="762000" y="60325"/>
            <a:ext cx="8636000" cy="809664"/>
          </a:xfrm>
          <a:prstGeom prst="rect">
            <a:avLst/>
          </a:prstGeom>
        </p:spPr>
        <p:txBody>
          <a:bodyPr/>
          <a:lstStyle/>
          <a:p>
            <a:pPr/>
            <a:r>
              <a:t>Example: Huffman Tree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1379332" y="2104749"/>
            <a:ext cx="859485" cy="1055273"/>
            <a:chOff x="0" y="0"/>
            <a:chExt cx="859484" cy="1055271"/>
          </a:xfrm>
        </p:grpSpPr>
        <p:sp>
          <p:nvSpPr>
            <p:cNvPr id="163" name="A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4" name=".35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.35</a:t>
              </a:r>
            </a:p>
          </p:txBody>
        </p:sp>
      </p:grpSp>
      <p:grpSp>
        <p:nvGrpSpPr>
          <p:cNvPr id="168" name="Group"/>
          <p:cNvGrpSpPr/>
          <p:nvPr/>
        </p:nvGrpSpPr>
        <p:grpSpPr>
          <a:xfrm>
            <a:off x="2676353" y="2104749"/>
            <a:ext cx="859486" cy="1055273"/>
            <a:chOff x="0" y="0"/>
            <a:chExt cx="859484" cy="1055271"/>
          </a:xfrm>
        </p:grpSpPr>
        <p:sp>
          <p:nvSpPr>
            <p:cNvPr id="166" name="C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7" name=".2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</p:grpSp>
      <p:grpSp>
        <p:nvGrpSpPr>
          <p:cNvPr id="171" name="Group"/>
          <p:cNvGrpSpPr/>
          <p:nvPr/>
        </p:nvGrpSpPr>
        <p:grpSpPr>
          <a:xfrm>
            <a:off x="4281989" y="2071492"/>
            <a:ext cx="859486" cy="1055273"/>
            <a:chOff x="0" y="0"/>
            <a:chExt cx="859484" cy="1055271"/>
          </a:xfrm>
        </p:grpSpPr>
        <p:sp>
          <p:nvSpPr>
            <p:cNvPr id="169" name="D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0" name=".2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</p:grpSp>
      <p:grpSp>
        <p:nvGrpSpPr>
          <p:cNvPr id="181" name="Group"/>
          <p:cNvGrpSpPr/>
          <p:nvPr/>
        </p:nvGrpSpPr>
        <p:grpSpPr>
          <a:xfrm>
            <a:off x="6710640" y="1008712"/>
            <a:ext cx="2354750" cy="2118053"/>
            <a:chOff x="0" y="0"/>
            <a:chExt cx="2354749" cy="2118052"/>
          </a:xfrm>
        </p:grpSpPr>
        <p:grpSp>
          <p:nvGrpSpPr>
            <p:cNvPr id="174" name="Group"/>
            <p:cNvGrpSpPr/>
            <p:nvPr/>
          </p:nvGrpSpPr>
          <p:grpSpPr>
            <a:xfrm>
              <a:off x="0" y="1062780"/>
              <a:ext cx="859485" cy="1055273"/>
              <a:chOff x="0" y="0"/>
              <a:chExt cx="859484" cy="1055271"/>
            </a:xfrm>
          </p:grpSpPr>
          <p:sp>
            <p:nvSpPr>
              <p:cNvPr id="172" name="B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73" name=".1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.1</a:t>
                </a:r>
              </a:p>
            </p:txBody>
          </p:sp>
        </p:grpSp>
        <p:grpSp>
          <p:nvGrpSpPr>
            <p:cNvPr id="177" name="Group"/>
            <p:cNvGrpSpPr/>
            <p:nvPr/>
          </p:nvGrpSpPr>
          <p:grpSpPr>
            <a:xfrm>
              <a:off x="1495265" y="1062780"/>
              <a:ext cx="859485" cy="1055273"/>
              <a:chOff x="0" y="0"/>
              <a:chExt cx="859484" cy="1055271"/>
            </a:xfrm>
          </p:grpSpPr>
          <p:sp>
            <p:nvSpPr>
              <p:cNvPr id="175" name="E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176" name=".15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.15</a:t>
                </a:r>
              </a:p>
            </p:txBody>
          </p:sp>
        </p:grpSp>
        <p:sp>
          <p:nvSpPr>
            <p:cNvPr id="178" name=".25"/>
            <p:cNvSpPr/>
            <p:nvPr/>
          </p:nvSpPr>
          <p:spPr>
            <a:xfrm>
              <a:off x="654539" y="0"/>
              <a:ext cx="1270001" cy="542933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.25</a:t>
              </a:r>
            </a:p>
          </p:txBody>
        </p:sp>
        <p:sp>
          <p:nvSpPr>
            <p:cNvPr id="179" name="Line"/>
            <p:cNvSpPr/>
            <p:nvPr/>
          </p:nvSpPr>
          <p:spPr>
            <a:xfrm flipV="1">
              <a:off x="509766" y="522185"/>
              <a:ext cx="545724" cy="54572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0" name="Line"/>
            <p:cNvSpPr/>
            <p:nvPr/>
          </p:nvSpPr>
          <p:spPr>
            <a:xfrm flipH="1" flipV="1">
              <a:off x="1360552" y="522185"/>
              <a:ext cx="566933" cy="5669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82" name=".4"/>
          <p:cNvSpPr/>
          <p:nvPr/>
        </p:nvSpPr>
        <p:spPr>
          <a:xfrm>
            <a:off x="3218660" y="1008712"/>
            <a:ext cx="1270001" cy="542933"/>
          </a:xfrm>
          <a:prstGeom prst="roundRect">
            <a:avLst>
              <a:gd name="adj" fmla="val 3508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.4</a:t>
            </a:r>
          </a:p>
        </p:txBody>
      </p:sp>
      <p:sp>
        <p:nvSpPr>
          <p:cNvPr id="183" name="Line"/>
          <p:cNvSpPr/>
          <p:nvPr/>
        </p:nvSpPr>
        <p:spPr>
          <a:xfrm flipV="1">
            <a:off x="3057259" y="1547296"/>
            <a:ext cx="545724" cy="545724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4" name="Line"/>
          <p:cNvSpPr/>
          <p:nvPr/>
        </p:nvSpPr>
        <p:spPr>
          <a:xfrm flipH="1" flipV="1">
            <a:off x="3984245" y="1521897"/>
            <a:ext cx="566933" cy="566933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93" name="Group"/>
          <p:cNvGrpSpPr/>
          <p:nvPr/>
        </p:nvGrpSpPr>
        <p:grpSpPr>
          <a:xfrm>
            <a:off x="578895" y="4394781"/>
            <a:ext cx="2465122" cy="2151311"/>
            <a:chOff x="0" y="0"/>
            <a:chExt cx="2465120" cy="2151309"/>
          </a:xfrm>
        </p:grpSpPr>
        <p:sp>
          <p:nvSpPr>
            <p:cNvPr id="185" name="C"/>
            <p:cNvSpPr/>
            <p:nvPr/>
          </p:nvSpPr>
          <p:spPr>
            <a:xfrm>
              <a:off x="0" y="1096037"/>
              <a:ext cx="859485" cy="529190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6" name=".2"/>
            <p:cNvSpPr/>
            <p:nvPr/>
          </p:nvSpPr>
          <p:spPr>
            <a:xfrm>
              <a:off x="0" y="1622121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  <p:grpSp>
          <p:nvGrpSpPr>
            <p:cNvPr id="189" name="Group"/>
            <p:cNvGrpSpPr/>
            <p:nvPr/>
          </p:nvGrpSpPr>
          <p:grpSpPr>
            <a:xfrm>
              <a:off x="1605636" y="1062780"/>
              <a:ext cx="859485" cy="1055273"/>
              <a:chOff x="0" y="0"/>
              <a:chExt cx="859484" cy="1055271"/>
            </a:xfrm>
          </p:grpSpPr>
          <p:sp>
            <p:nvSpPr>
              <p:cNvPr id="187" name="D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188" name=".2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.2</a:t>
                </a:r>
              </a:p>
            </p:txBody>
          </p:sp>
        </p:grpSp>
        <p:sp>
          <p:nvSpPr>
            <p:cNvPr id="190" name=".4"/>
            <p:cNvSpPr/>
            <p:nvPr/>
          </p:nvSpPr>
          <p:spPr>
            <a:xfrm>
              <a:off x="542306" y="0"/>
              <a:ext cx="1270001" cy="542933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.4</a:t>
              </a:r>
            </a:p>
          </p:txBody>
        </p:sp>
        <p:sp>
          <p:nvSpPr>
            <p:cNvPr id="191" name="Line"/>
            <p:cNvSpPr/>
            <p:nvPr/>
          </p:nvSpPr>
          <p:spPr>
            <a:xfrm flipV="1">
              <a:off x="380905" y="538584"/>
              <a:ext cx="545724" cy="54572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2" name="Line"/>
            <p:cNvSpPr/>
            <p:nvPr/>
          </p:nvSpPr>
          <p:spPr>
            <a:xfrm flipH="1" flipV="1">
              <a:off x="1307891" y="513184"/>
              <a:ext cx="566934" cy="56693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6" name="Group"/>
          <p:cNvGrpSpPr/>
          <p:nvPr/>
        </p:nvGrpSpPr>
        <p:grpSpPr>
          <a:xfrm>
            <a:off x="5363991" y="4923790"/>
            <a:ext cx="859486" cy="1055273"/>
            <a:chOff x="0" y="0"/>
            <a:chExt cx="859484" cy="1055271"/>
          </a:xfrm>
        </p:grpSpPr>
        <p:sp>
          <p:nvSpPr>
            <p:cNvPr id="194" name="A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5" name=".35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.35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6710640" y="4928553"/>
            <a:ext cx="2354750" cy="2118053"/>
            <a:chOff x="0" y="0"/>
            <a:chExt cx="2354749" cy="2118052"/>
          </a:xfrm>
        </p:grpSpPr>
        <p:grpSp>
          <p:nvGrpSpPr>
            <p:cNvPr id="199" name="Group"/>
            <p:cNvGrpSpPr/>
            <p:nvPr/>
          </p:nvGrpSpPr>
          <p:grpSpPr>
            <a:xfrm>
              <a:off x="0" y="1062780"/>
              <a:ext cx="859485" cy="1055273"/>
              <a:chOff x="0" y="0"/>
              <a:chExt cx="859484" cy="1055271"/>
            </a:xfrm>
          </p:grpSpPr>
          <p:sp>
            <p:nvSpPr>
              <p:cNvPr id="197" name="B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98" name=".1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.1</a:t>
                </a:r>
              </a:p>
            </p:txBody>
          </p:sp>
        </p:grpSp>
        <p:grpSp>
          <p:nvGrpSpPr>
            <p:cNvPr id="202" name="Group"/>
            <p:cNvGrpSpPr/>
            <p:nvPr/>
          </p:nvGrpSpPr>
          <p:grpSpPr>
            <a:xfrm>
              <a:off x="1495265" y="1062780"/>
              <a:ext cx="859485" cy="1055273"/>
              <a:chOff x="0" y="0"/>
              <a:chExt cx="859484" cy="1055271"/>
            </a:xfrm>
          </p:grpSpPr>
          <p:sp>
            <p:nvSpPr>
              <p:cNvPr id="200" name="E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201" name=".15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.15</a:t>
                </a:r>
              </a:p>
            </p:txBody>
          </p:sp>
        </p:grpSp>
        <p:sp>
          <p:nvSpPr>
            <p:cNvPr id="203" name=".25"/>
            <p:cNvSpPr/>
            <p:nvPr/>
          </p:nvSpPr>
          <p:spPr>
            <a:xfrm>
              <a:off x="654539" y="0"/>
              <a:ext cx="1270001" cy="542933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.25</a:t>
              </a:r>
            </a:p>
          </p:txBody>
        </p:sp>
        <p:sp>
          <p:nvSpPr>
            <p:cNvPr id="204" name="Line"/>
            <p:cNvSpPr/>
            <p:nvPr/>
          </p:nvSpPr>
          <p:spPr>
            <a:xfrm flipV="1">
              <a:off x="509766" y="522185"/>
              <a:ext cx="545724" cy="54572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5" name="Line"/>
            <p:cNvSpPr/>
            <p:nvPr/>
          </p:nvSpPr>
          <p:spPr>
            <a:xfrm flipH="1" flipV="1">
              <a:off x="1360552" y="522185"/>
              <a:ext cx="566933" cy="5669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07" name=".6"/>
          <p:cNvSpPr/>
          <p:nvPr/>
        </p:nvSpPr>
        <p:spPr>
          <a:xfrm>
            <a:off x="6161901" y="3861010"/>
            <a:ext cx="1270001" cy="542934"/>
          </a:xfrm>
          <a:prstGeom prst="roundRect">
            <a:avLst>
              <a:gd name="adj" fmla="val 3508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.6</a:t>
            </a:r>
          </a:p>
        </p:txBody>
      </p:sp>
      <p:sp>
        <p:nvSpPr>
          <p:cNvPr id="208" name="Line"/>
          <p:cNvSpPr/>
          <p:nvPr/>
        </p:nvSpPr>
        <p:spPr>
          <a:xfrm flipV="1">
            <a:off x="5950614" y="4393386"/>
            <a:ext cx="545724" cy="545724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9" name="Line"/>
          <p:cNvSpPr/>
          <p:nvPr/>
        </p:nvSpPr>
        <p:spPr>
          <a:xfrm flipH="1" flipV="1">
            <a:off x="7209802" y="4382782"/>
            <a:ext cx="566933" cy="566933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mph" nodeType="click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9"/>
      <p:bldP build="whole" bldLvl="1" animBg="1" rev="0" advAuto="0" spid="181" grpId="7"/>
      <p:bldP build="whole" bldLvl="1" animBg="1" rev="0" advAuto="0" spid="196" grpId="10"/>
      <p:bldP build="whole" bldLvl="1" animBg="1" rev="0" advAuto="0" spid="168" grpId="1"/>
      <p:bldP build="whole" bldLvl="1" animBg="1" rev="0" advAuto="0" spid="209" grpId="13"/>
      <p:bldP build="whole" bldLvl="1" animBg="1" rev="0" advAuto="0" spid="165" grpId="6"/>
      <p:bldP build="whole" bldLvl="1" animBg="1" rev="0" advAuto="0" spid="165" grpId="8"/>
      <p:bldP build="whole" bldLvl="1" animBg="1" rev="0" advAuto="0" spid="184" grpId="5"/>
      <p:bldP build="whole" bldLvl="1" animBg="1" rev="0" advAuto="0" spid="182" grpId="3"/>
      <p:bldP build="whole" bldLvl="1" animBg="1" rev="0" advAuto="0" spid="183" grpId="4"/>
      <p:bldP build="whole" bldLvl="1" animBg="1" rev="0" advAuto="0" spid="171" grpId="2"/>
      <p:bldP build="whole" bldLvl="1" animBg="1" rev="0" advAuto="0" spid="208" grpId="12"/>
      <p:bldP build="whole" bldLvl="1" animBg="1" rev="0" advAuto="0" spid="207" grpId="11"/>
      <p:bldP build="whole" bldLvl="1" animBg="1" rev="0" advAuto="0" spid="193" grpId="1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Example: Huffman Tree"/>
          <p:cNvSpPr txBox="1"/>
          <p:nvPr>
            <p:ph type="title"/>
          </p:nvPr>
        </p:nvSpPr>
        <p:spPr>
          <a:xfrm>
            <a:off x="762000" y="82048"/>
            <a:ext cx="8636000" cy="809665"/>
          </a:xfrm>
          <a:prstGeom prst="rect">
            <a:avLst/>
          </a:prstGeom>
        </p:spPr>
        <p:txBody>
          <a:bodyPr/>
          <a:lstStyle/>
          <a:p>
            <a:pPr/>
            <a:r>
              <a:t>Example: Huffman Tree</a:t>
            </a:r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xfrm>
            <a:off x="9434373" y="6988206"/>
            <a:ext cx="602854" cy="3829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1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23" name="Group"/>
          <p:cNvGrpSpPr/>
          <p:nvPr/>
        </p:nvGrpSpPr>
        <p:grpSpPr>
          <a:xfrm>
            <a:off x="815488" y="886172"/>
            <a:ext cx="2465121" cy="2151311"/>
            <a:chOff x="0" y="0"/>
            <a:chExt cx="2465120" cy="2151309"/>
          </a:xfrm>
        </p:grpSpPr>
        <p:sp>
          <p:nvSpPr>
            <p:cNvPr id="215" name="C"/>
            <p:cNvSpPr/>
            <p:nvPr/>
          </p:nvSpPr>
          <p:spPr>
            <a:xfrm>
              <a:off x="0" y="1096037"/>
              <a:ext cx="859485" cy="529190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6" name=".2"/>
            <p:cNvSpPr/>
            <p:nvPr/>
          </p:nvSpPr>
          <p:spPr>
            <a:xfrm>
              <a:off x="0" y="1622121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  <p:grpSp>
          <p:nvGrpSpPr>
            <p:cNvPr id="219" name="Group"/>
            <p:cNvGrpSpPr/>
            <p:nvPr/>
          </p:nvGrpSpPr>
          <p:grpSpPr>
            <a:xfrm>
              <a:off x="1605636" y="1062780"/>
              <a:ext cx="859485" cy="1055273"/>
              <a:chOff x="0" y="0"/>
              <a:chExt cx="859484" cy="1055271"/>
            </a:xfrm>
          </p:grpSpPr>
          <p:sp>
            <p:nvSpPr>
              <p:cNvPr id="217" name="D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218" name=".2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.2</a:t>
                </a:r>
              </a:p>
            </p:txBody>
          </p:sp>
        </p:grpSp>
        <p:sp>
          <p:nvSpPr>
            <p:cNvPr id="220" name=".4"/>
            <p:cNvSpPr/>
            <p:nvPr/>
          </p:nvSpPr>
          <p:spPr>
            <a:xfrm>
              <a:off x="542306" y="0"/>
              <a:ext cx="1270001" cy="542933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.4</a:t>
              </a:r>
            </a:p>
          </p:txBody>
        </p:sp>
        <p:sp>
          <p:nvSpPr>
            <p:cNvPr id="221" name="Line"/>
            <p:cNvSpPr/>
            <p:nvPr/>
          </p:nvSpPr>
          <p:spPr>
            <a:xfrm flipV="1">
              <a:off x="380905" y="538585"/>
              <a:ext cx="545724" cy="54572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2" name="Line"/>
            <p:cNvSpPr/>
            <p:nvPr/>
          </p:nvSpPr>
          <p:spPr>
            <a:xfrm flipH="1" flipV="1">
              <a:off x="1307891" y="513185"/>
              <a:ext cx="566934" cy="5669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9" name="Group"/>
          <p:cNvGrpSpPr/>
          <p:nvPr/>
        </p:nvGrpSpPr>
        <p:grpSpPr>
          <a:xfrm>
            <a:off x="5580161" y="967655"/>
            <a:ext cx="3701400" cy="3185596"/>
            <a:chOff x="0" y="0"/>
            <a:chExt cx="3701398" cy="3185595"/>
          </a:xfrm>
        </p:grpSpPr>
        <p:grpSp>
          <p:nvGrpSpPr>
            <p:cNvPr id="226" name="Group"/>
            <p:cNvGrpSpPr/>
            <p:nvPr/>
          </p:nvGrpSpPr>
          <p:grpSpPr>
            <a:xfrm>
              <a:off x="0" y="1062780"/>
              <a:ext cx="859485" cy="1055273"/>
              <a:chOff x="0" y="0"/>
              <a:chExt cx="859484" cy="1055271"/>
            </a:xfrm>
          </p:grpSpPr>
          <p:sp>
            <p:nvSpPr>
              <p:cNvPr id="224" name="A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25" name=".35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.35</a:t>
                </a:r>
              </a:p>
            </p:txBody>
          </p:sp>
        </p:grpSp>
        <p:grpSp>
          <p:nvGrpSpPr>
            <p:cNvPr id="229" name="Group"/>
            <p:cNvGrpSpPr/>
            <p:nvPr/>
          </p:nvGrpSpPr>
          <p:grpSpPr>
            <a:xfrm>
              <a:off x="1346648" y="2130323"/>
              <a:ext cx="859486" cy="1055273"/>
              <a:chOff x="0" y="0"/>
              <a:chExt cx="859484" cy="1055271"/>
            </a:xfrm>
          </p:grpSpPr>
          <p:sp>
            <p:nvSpPr>
              <p:cNvPr id="227" name="B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28" name=".1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.1</a:t>
                </a:r>
              </a:p>
            </p:txBody>
          </p:sp>
        </p:grpSp>
        <p:grpSp>
          <p:nvGrpSpPr>
            <p:cNvPr id="232" name="Group"/>
            <p:cNvGrpSpPr/>
            <p:nvPr/>
          </p:nvGrpSpPr>
          <p:grpSpPr>
            <a:xfrm>
              <a:off x="2841914" y="2130323"/>
              <a:ext cx="859485" cy="1055273"/>
              <a:chOff x="0" y="0"/>
              <a:chExt cx="859484" cy="1055271"/>
            </a:xfrm>
          </p:grpSpPr>
          <p:sp>
            <p:nvSpPr>
              <p:cNvPr id="230" name="E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231" name=".15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.15</a:t>
                </a:r>
              </a:p>
            </p:txBody>
          </p:sp>
        </p:grpSp>
        <p:sp>
          <p:nvSpPr>
            <p:cNvPr id="233" name=".25"/>
            <p:cNvSpPr/>
            <p:nvPr/>
          </p:nvSpPr>
          <p:spPr>
            <a:xfrm>
              <a:off x="2001187" y="1067542"/>
              <a:ext cx="1270001" cy="542934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.25</a:t>
              </a:r>
            </a:p>
          </p:txBody>
        </p:sp>
        <p:sp>
          <p:nvSpPr>
            <p:cNvPr id="234" name="Line"/>
            <p:cNvSpPr/>
            <p:nvPr/>
          </p:nvSpPr>
          <p:spPr>
            <a:xfrm flipV="1">
              <a:off x="1856415" y="1589728"/>
              <a:ext cx="545724" cy="54572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5" name="Line"/>
            <p:cNvSpPr/>
            <p:nvPr/>
          </p:nvSpPr>
          <p:spPr>
            <a:xfrm flipH="1" flipV="1">
              <a:off x="2707201" y="1589728"/>
              <a:ext cx="566933" cy="5669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6" name=".6"/>
            <p:cNvSpPr/>
            <p:nvPr/>
          </p:nvSpPr>
          <p:spPr>
            <a:xfrm>
              <a:off x="797909" y="0"/>
              <a:ext cx="1270001" cy="542933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.6</a:t>
              </a:r>
            </a:p>
          </p:txBody>
        </p:sp>
        <p:sp>
          <p:nvSpPr>
            <p:cNvPr id="237" name="Line"/>
            <p:cNvSpPr/>
            <p:nvPr/>
          </p:nvSpPr>
          <p:spPr>
            <a:xfrm flipV="1">
              <a:off x="586623" y="532376"/>
              <a:ext cx="545723" cy="54572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8" name="Line"/>
            <p:cNvSpPr/>
            <p:nvPr/>
          </p:nvSpPr>
          <p:spPr>
            <a:xfrm flipH="1" flipV="1">
              <a:off x="1845811" y="521771"/>
              <a:ext cx="566933" cy="5669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55" name="Group"/>
          <p:cNvGrpSpPr/>
          <p:nvPr/>
        </p:nvGrpSpPr>
        <p:grpSpPr>
          <a:xfrm>
            <a:off x="4426768" y="4004638"/>
            <a:ext cx="3701400" cy="3185597"/>
            <a:chOff x="0" y="0"/>
            <a:chExt cx="3701398" cy="3185595"/>
          </a:xfrm>
        </p:grpSpPr>
        <p:grpSp>
          <p:nvGrpSpPr>
            <p:cNvPr id="242" name="Group"/>
            <p:cNvGrpSpPr/>
            <p:nvPr/>
          </p:nvGrpSpPr>
          <p:grpSpPr>
            <a:xfrm>
              <a:off x="0" y="1062780"/>
              <a:ext cx="859485" cy="1055273"/>
              <a:chOff x="0" y="0"/>
              <a:chExt cx="859484" cy="1055271"/>
            </a:xfrm>
          </p:grpSpPr>
          <p:sp>
            <p:nvSpPr>
              <p:cNvPr id="240" name="A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41" name=".35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.35</a:t>
                </a:r>
              </a:p>
            </p:txBody>
          </p:sp>
        </p:grpSp>
        <p:grpSp>
          <p:nvGrpSpPr>
            <p:cNvPr id="245" name="Group"/>
            <p:cNvGrpSpPr/>
            <p:nvPr/>
          </p:nvGrpSpPr>
          <p:grpSpPr>
            <a:xfrm>
              <a:off x="1346648" y="2130323"/>
              <a:ext cx="859486" cy="1055273"/>
              <a:chOff x="0" y="0"/>
              <a:chExt cx="859484" cy="1055271"/>
            </a:xfrm>
          </p:grpSpPr>
          <p:sp>
            <p:nvSpPr>
              <p:cNvPr id="243" name="B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44" name=".1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.1</a:t>
                </a:r>
              </a:p>
            </p:txBody>
          </p:sp>
        </p:grpSp>
        <p:grpSp>
          <p:nvGrpSpPr>
            <p:cNvPr id="248" name="Group"/>
            <p:cNvGrpSpPr/>
            <p:nvPr/>
          </p:nvGrpSpPr>
          <p:grpSpPr>
            <a:xfrm>
              <a:off x="2841914" y="2130323"/>
              <a:ext cx="859485" cy="1055273"/>
              <a:chOff x="0" y="0"/>
              <a:chExt cx="859484" cy="1055271"/>
            </a:xfrm>
          </p:grpSpPr>
          <p:sp>
            <p:nvSpPr>
              <p:cNvPr id="246" name="E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247" name=".15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.15</a:t>
                </a:r>
              </a:p>
            </p:txBody>
          </p:sp>
        </p:grpSp>
        <p:sp>
          <p:nvSpPr>
            <p:cNvPr id="249" name=".25"/>
            <p:cNvSpPr/>
            <p:nvPr/>
          </p:nvSpPr>
          <p:spPr>
            <a:xfrm>
              <a:off x="2001187" y="1067542"/>
              <a:ext cx="1270001" cy="542934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.25</a:t>
              </a:r>
            </a:p>
          </p:txBody>
        </p:sp>
        <p:sp>
          <p:nvSpPr>
            <p:cNvPr id="250" name="Line"/>
            <p:cNvSpPr/>
            <p:nvPr/>
          </p:nvSpPr>
          <p:spPr>
            <a:xfrm flipV="1">
              <a:off x="1856415" y="1589728"/>
              <a:ext cx="545724" cy="54572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1" name="Line"/>
            <p:cNvSpPr/>
            <p:nvPr/>
          </p:nvSpPr>
          <p:spPr>
            <a:xfrm flipH="1" flipV="1">
              <a:off x="2707201" y="1589728"/>
              <a:ext cx="566934" cy="5669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2" name=".6"/>
            <p:cNvSpPr/>
            <p:nvPr/>
          </p:nvSpPr>
          <p:spPr>
            <a:xfrm>
              <a:off x="797909" y="0"/>
              <a:ext cx="1270001" cy="542933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.6</a:t>
              </a:r>
            </a:p>
          </p:txBody>
        </p:sp>
        <p:sp>
          <p:nvSpPr>
            <p:cNvPr id="253" name="Line"/>
            <p:cNvSpPr/>
            <p:nvPr/>
          </p:nvSpPr>
          <p:spPr>
            <a:xfrm flipV="1">
              <a:off x="586623" y="532376"/>
              <a:ext cx="545723" cy="54572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4" name="Line"/>
            <p:cNvSpPr/>
            <p:nvPr/>
          </p:nvSpPr>
          <p:spPr>
            <a:xfrm flipH="1" flipV="1">
              <a:off x="1845811" y="521771"/>
              <a:ext cx="566933" cy="5669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4" name="Group"/>
          <p:cNvGrpSpPr/>
          <p:nvPr/>
        </p:nvGrpSpPr>
        <p:grpSpPr>
          <a:xfrm>
            <a:off x="762615" y="4267993"/>
            <a:ext cx="2465122" cy="2151310"/>
            <a:chOff x="0" y="0"/>
            <a:chExt cx="2465120" cy="2151309"/>
          </a:xfrm>
        </p:grpSpPr>
        <p:sp>
          <p:nvSpPr>
            <p:cNvPr id="256" name="C"/>
            <p:cNvSpPr/>
            <p:nvPr/>
          </p:nvSpPr>
          <p:spPr>
            <a:xfrm>
              <a:off x="0" y="1096037"/>
              <a:ext cx="859485" cy="529190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7" name=".2"/>
            <p:cNvSpPr/>
            <p:nvPr/>
          </p:nvSpPr>
          <p:spPr>
            <a:xfrm>
              <a:off x="0" y="1622121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  <p:grpSp>
          <p:nvGrpSpPr>
            <p:cNvPr id="260" name="Group"/>
            <p:cNvGrpSpPr/>
            <p:nvPr/>
          </p:nvGrpSpPr>
          <p:grpSpPr>
            <a:xfrm>
              <a:off x="1605636" y="1062780"/>
              <a:ext cx="859485" cy="1055273"/>
              <a:chOff x="0" y="0"/>
              <a:chExt cx="859484" cy="1055271"/>
            </a:xfrm>
          </p:grpSpPr>
          <p:sp>
            <p:nvSpPr>
              <p:cNvPr id="258" name="D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259" name=".2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.2</a:t>
                </a:r>
              </a:p>
            </p:txBody>
          </p:sp>
        </p:grpSp>
        <p:sp>
          <p:nvSpPr>
            <p:cNvPr id="261" name=".4"/>
            <p:cNvSpPr/>
            <p:nvPr/>
          </p:nvSpPr>
          <p:spPr>
            <a:xfrm>
              <a:off x="542306" y="0"/>
              <a:ext cx="1270001" cy="542933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.4</a:t>
              </a:r>
            </a:p>
          </p:txBody>
        </p:sp>
        <p:sp>
          <p:nvSpPr>
            <p:cNvPr id="262" name="Line"/>
            <p:cNvSpPr/>
            <p:nvPr/>
          </p:nvSpPr>
          <p:spPr>
            <a:xfrm flipV="1">
              <a:off x="380905" y="538584"/>
              <a:ext cx="545724" cy="54572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3" name="Line"/>
            <p:cNvSpPr/>
            <p:nvPr/>
          </p:nvSpPr>
          <p:spPr>
            <a:xfrm flipH="1" flipV="1">
              <a:off x="1307891" y="513184"/>
              <a:ext cx="566934" cy="56693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65" name="1.0"/>
          <p:cNvSpPr/>
          <p:nvPr/>
        </p:nvSpPr>
        <p:spPr>
          <a:xfrm>
            <a:off x="3489288" y="3117301"/>
            <a:ext cx="1270001" cy="639977"/>
          </a:xfrm>
          <a:prstGeom prst="roundRect">
            <a:avLst>
              <a:gd name="adj" fmla="val 2976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1.0</a:t>
            </a:r>
          </a:p>
        </p:txBody>
      </p:sp>
      <p:sp>
        <p:nvSpPr>
          <p:cNvPr id="266" name="Line"/>
          <p:cNvSpPr/>
          <p:nvPr/>
        </p:nvSpPr>
        <p:spPr>
          <a:xfrm flipV="1">
            <a:off x="2514308" y="3694875"/>
            <a:ext cx="1009827" cy="606615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7" name="Line"/>
          <p:cNvSpPr/>
          <p:nvPr/>
        </p:nvSpPr>
        <p:spPr>
          <a:xfrm flipH="1" flipV="1">
            <a:off x="4703266" y="3707575"/>
            <a:ext cx="578789" cy="338173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8" name="0"/>
          <p:cNvSpPr txBox="1"/>
          <p:nvPr/>
        </p:nvSpPr>
        <p:spPr>
          <a:xfrm>
            <a:off x="2850296" y="351931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9" name="0"/>
          <p:cNvSpPr txBox="1"/>
          <p:nvPr/>
        </p:nvSpPr>
        <p:spPr>
          <a:xfrm>
            <a:off x="1076305" y="476321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0" name="0"/>
          <p:cNvSpPr txBox="1"/>
          <p:nvPr/>
        </p:nvSpPr>
        <p:spPr>
          <a:xfrm>
            <a:off x="4911075" y="458762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1" name="0"/>
          <p:cNvSpPr txBox="1"/>
          <p:nvPr/>
        </p:nvSpPr>
        <p:spPr>
          <a:xfrm>
            <a:off x="6254619" y="557072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2" name="1"/>
          <p:cNvSpPr txBox="1"/>
          <p:nvPr/>
        </p:nvSpPr>
        <p:spPr>
          <a:xfrm>
            <a:off x="2368251" y="478554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3" name="1"/>
          <p:cNvSpPr txBox="1"/>
          <p:nvPr/>
        </p:nvSpPr>
        <p:spPr>
          <a:xfrm>
            <a:off x="4823735" y="351931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4" name="1"/>
          <p:cNvSpPr txBox="1"/>
          <p:nvPr/>
        </p:nvSpPr>
        <p:spPr>
          <a:xfrm>
            <a:off x="6613583" y="458762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5" name="1"/>
          <p:cNvSpPr txBox="1"/>
          <p:nvPr/>
        </p:nvSpPr>
        <p:spPr>
          <a:xfrm>
            <a:off x="7529500" y="563615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4" grpId="11"/>
      <p:bldP build="whole" bldLvl="1" animBg="1" rev="0" advAuto="0" spid="268" grpId="6"/>
      <p:bldP build="whole" bldLvl="1" animBg="1" rev="0" advAuto="0" spid="272" grpId="8"/>
      <p:bldP build="whole" bldLvl="1" animBg="1" rev="0" advAuto="0" spid="264" grpId="1"/>
      <p:bldP build="whole" bldLvl="1" animBg="1" rev="0" advAuto="0" spid="271" grpId="12"/>
      <p:bldP build="whole" bldLvl="1" animBg="1" rev="0" advAuto="0" spid="265" grpId="3"/>
      <p:bldP build="whole" bldLvl="1" animBg="1" rev="0" advAuto="0" spid="266" grpId="4"/>
      <p:bldP build="whole" bldLvl="1" animBg="1" rev="0" advAuto="0" spid="255" grpId="2"/>
      <p:bldP build="whole" bldLvl="1" animBg="1" rev="0" advAuto="0" spid="270" grpId="10"/>
      <p:bldP build="whole" bldLvl="1" animBg="1" rev="0" advAuto="0" spid="269" grpId="7"/>
      <p:bldP build="whole" bldLvl="1" animBg="1" rev="0" advAuto="0" spid="273" grpId="9"/>
      <p:bldP build="whole" bldLvl="1" animBg="1" rev="0" advAuto="0" spid="275" grpId="13"/>
      <p:bldP build="whole" bldLvl="1" animBg="1" rev="0" advAuto="0" spid="267" grpId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Example: Huffman Tree"/>
          <p:cNvSpPr txBox="1"/>
          <p:nvPr>
            <p:ph type="title"/>
          </p:nvPr>
        </p:nvSpPr>
        <p:spPr>
          <a:xfrm>
            <a:off x="762000" y="60325"/>
            <a:ext cx="8636000" cy="809664"/>
          </a:xfrm>
          <a:prstGeom prst="rect">
            <a:avLst/>
          </a:prstGeom>
        </p:spPr>
        <p:txBody>
          <a:bodyPr/>
          <a:lstStyle/>
          <a:p>
            <a:pPr/>
            <a:r>
              <a:t>Example: Huffman Tree</a:t>
            </a:r>
          </a:p>
        </p:txBody>
      </p:sp>
      <p:sp>
        <p:nvSpPr>
          <p:cNvPr id="278" name="Slide Number"/>
          <p:cNvSpPr txBox="1"/>
          <p:nvPr>
            <p:ph type="sldNum" sz="quarter" idx="2"/>
          </p:nvPr>
        </p:nvSpPr>
        <p:spPr>
          <a:xfrm>
            <a:off x="9434373" y="6988206"/>
            <a:ext cx="602854" cy="3829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8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83" name="Group"/>
          <p:cNvGrpSpPr/>
          <p:nvPr/>
        </p:nvGrpSpPr>
        <p:grpSpPr>
          <a:xfrm>
            <a:off x="4426768" y="2789317"/>
            <a:ext cx="859486" cy="1055273"/>
            <a:chOff x="0" y="0"/>
            <a:chExt cx="859484" cy="1055271"/>
          </a:xfrm>
        </p:grpSpPr>
        <p:sp>
          <p:nvSpPr>
            <p:cNvPr id="281" name="A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2" name=".35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.35</a:t>
              </a:r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5773417" y="3856861"/>
            <a:ext cx="859486" cy="1055272"/>
            <a:chOff x="0" y="0"/>
            <a:chExt cx="859484" cy="1055271"/>
          </a:xfrm>
        </p:grpSpPr>
        <p:sp>
          <p:nvSpPr>
            <p:cNvPr id="284" name="B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5" name=".1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.1</a:t>
              </a: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7268683" y="3856861"/>
            <a:ext cx="859485" cy="1055272"/>
            <a:chOff x="0" y="0"/>
            <a:chExt cx="859484" cy="1055271"/>
          </a:xfrm>
        </p:grpSpPr>
        <p:sp>
          <p:nvSpPr>
            <p:cNvPr id="287" name="E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88" name=".15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.15</a:t>
              </a:r>
            </a:p>
          </p:txBody>
        </p:sp>
      </p:grpSp>
      <p:sp>
        <p:nvSpPr>
          <p:cNvPr id="290" name=".25"/>
          <p:cNvSpPr/>
          <p:nvPr/>
        </p:nvSpPr>
        <p:spPr>
          <a:xfrm>
            <a:off x="6427956" y="2794080"/>
            <a:ext cx="1270001" cy="542934"/>
          </a:xfrm>
          <a:prstGeom prst="roundRect">
            <a:avLst>
              <a:gd name="adj" fmla="val 3508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.25</a:t>
            </a:r>
          </a:p>
        </p:txBody>
      </p:sp>
      <p:sp>
        <p:nvSpPr>
          <p:cNvPr id="291" name="Line"/>
          <p:cNvSpPr/>
          <p:nvPr/>
        </p:nvSpPr>
        <p:spPr>
          <a:xfrm flipV="1">
            <a:off x="6283184" y="3316266"/>
            <a:ext cx="545724" cy="545723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2" name="Line"/>
          <p:cNvSpPr/>
          <p:nvPr/>
        </p:nvSpPr>
        <p:spPr>
          <a:xfrm flipH="1" flipV="1">
            <a:off x="7133970" y="3316266"/>
            <a:ext cx="566934" cy="566933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3" name=".6"/>
          <p:cNvSpPr/>
          <p:nvPr/>
        </p:nvSpPr>
        <p:spPr>
          <a:xfrm>
            <a:off x="5224678" y="1726537"/>
            <a:ext cx="1270001" cy="542934"/>
          </a:xfrm>
          <a:prstGeom prst="roundRect">
            <a:avLst>
              <a:gd name="adj" fmla="val 3508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.6</a:t>
            </a:r>
          </a:p>
        </p:txBody>
      </p:sp>
      <p:sp>
        <p:nvSpPr>
          <p:cNvPr id="294" name="Line"/>
          <p:cNvSpPr/>
          <p:nvPr/>
        </p:nvSpPr>
        <p:spPr>
          <a:xfrm flipV="1">
            <a:off x="5013391" y="2258913"/>
            <a:ext cx="545724" cy="545724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5" name="Line"/>
          <p:cNvSpPr/>
          <p:nvPr/>
        </p:nvSpPr>
        <p:spPr>
          <a:xfrm flipH="1" flipV="1">
            <a:off x="6272580" y="2248309"/>
            <a:ext cx="566933" cy="566933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6" name="C"/>
          <p:cNvSpPr/>
          <p:nvPr/>
        </p:nvSpPr>
        <p:spPr>
          <a:xfrm>
            <a:off x="762615" y="3085929"/>
            <a:ext cx="859486" cy="529190"/>
          </a:xfrm>
          <a:prstGeom prst="roundRect">
            <a:avLst>
              <a:gd name="adj" fmla="val 3162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97" name=".2"/>
          <p:cNvSpPr/>
          <p:nvPr/>
        </p:nvSpPr>
        <p:spPr>
          <a:xfrm>
            <a:off x="762615" y="3612013"/>
            <a:ext cx="859486" cy="529189"/>
          </a:xfrm>
          <a:prstGeom prst="roundRect">
            <a:avLst>
              <a:gd name="adj" fmla="val 3162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.2</a:t>
            </a:r>
          </a:p>
        </p:txBody>
      </p:sp>
      <p:grpSp>
        <p:nvGrpSpPr>
          <p:cNvPr id="300" name="Group"/>
          <p:cNvGrpSpPr/>
          <p:nvPr/>
        </p:nvGrpSpPr>
        <p:grpSpPr>
          <a:xfrm>
            <a:off x="2368251" y="3052672"/>
            <a:ext cx="859486" cy="1055273"/>
            <a:chOff x="0" y="0"/>
            <a:chExt cx="859484" cy="1055271"/>
          </a:xfrm>
        </p:grpSpPr>
        <p:sp>
          <p:nvSpPr>
            <p:cNvPr id="298" name="D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99" name=".2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</p:grpSp>
      <p:sp>
        <p:nvSpPr>
          <p:cNvPr id="301" name=".4"/>
          <p:cNvSpPr/>
          <p:nvPr/>
        </p:nvSpPr>
        <p:spPr>
          <a:xfrm>
            <a:off x="1304922" y="1989891"/>
            <a:ext cx="1270001" cy="542934"/>
          </a:xfrm>
          <a:prstGeom prst="roundRect">
            <a:avLst>
              <a:gd name="adj" fmla="val 3508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.4</a:t>
            </a:r>
          </a:p>
        </p:txBody>
      </p:sp>
      <p:sp>
        <p:nvSpPr>
          <p:cNvPr id="302" name="Line"/>
          <p:cNvSpPr/>
          <p:nvPr/>
        </p:nvSpPr>
        <p:spPr>
          <a:xfrm flipV="1">
            <a:off x="1143521" y="2528476"/>
            <a:ext cx="545724" cy="545724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3" name="Line"/>
          <p:cNvSpPr/>
          <p:nvPr/>
        </p:nvSpPr>
        <p:spPr>
          <a:xfrm flipH="1" flipV="1">
            <a:off x="2070507" y="2503076"/>
            <a:ext cx="566934" cy="566933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4" name="1.0"/>
          <p:cNvSpPr/>
          <p:nvPr/>
        </p:nvSpPr>
        <p:spPr>
          <a:xfrm>
            <a:off x="3489288" y="839200"/>
            <a:ext cx="1270001" cy="639976"/>
          </a:xfrm>
          <a:prstGeom prst="roundRect">
            <a:avLst>
              <a:gd name="adj" fmla="val 2976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1.0</a:t>
            </a:r>
          </a:p>
        </p:txBody>
      </p:sp>
      <p:sp>
        <p:nvSpPr>
          <p:cNvPr id="305" name="Line"/>
          <p:cNvSpPr/>
          <p:nvPr/>
        </p:nvSpPr>
        <p:spPr>
          <a:xfrm flipV="1">
            <a:off x="2514308" y="1416774"/>
            <a:ext cx="1009827" cy="606615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6" name="Line"/>
          <p:cNvSpPr/>
          <p:nvPr/>
        </p:nvSpPr>
        <p:spPr>
          <a:xfrm flipH="1" flipV="1">
            <a:off x="4703266" y="1429474"/>
            <a:ext cx="578789" cy="338172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7" name="0"/>
          <p:cNvSpPr txBox="1"/>
          <p:nvPr/>
        </p:nvSpPr>
        <p:spPr>
          <a:xfrm>
            <a:off x="2850296" y="124120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8" name="0"/>
          <p:cNvSpPr txBox="1"/>
          <p:nvPr/>
        </p:nvSpPr>
        <p:spPr>
          <a:xfrm>
            <a:off x="1076305" y="24851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9" name="0"/>
          <p:cNvSpPr txBox="1"/>
          <p:nvPr/>
        </p:nvSpPr>
        <p:spPr>
          <a:xfrm>
            <a:off x="4911075" y="2309525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0" name="0"/>
          <p:cNvSpPr txBox="1"/>
          <p:nvPr/>
        </p:nvSpPr>
        <p:spPr>
          <a:xfrm>
            <a:off x="6254619" y="329262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1" name="1"/>
          <p:cNvSpPr txBox="1"/>
          <p:nvPr/>
        </p:nvSpPr>
        <p:spPr>
          <a:xfrm>
            <a:off x="2368251" y="250744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2" name="1"/>
          <p:cNvSpPr txBox="1"/>
          <p:nvPr/>
        </p:nvSpPr>
        <p:spPr>
          <a:xfrm>
            <a:off x="4823735" y="124120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3" name="1"/>
          <p:cNvSpPr txBox="1"/>
          <p:nvPr/>
        </p:nvSpPr>
        <p:spPr>
          <a:xfrm>
            <a:off x="6613583" y="230952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4" name="1"/>
          <p:cNvSpPr txBox="1"/>
          <p:nvPr/>
        </p:nvSpPr>
        <p:spPr>
          <a:xfrm>
            <a:off x="7529500" y="3358058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5" name="Codes…"/>
          <p:cNvSpPr txBox="1"/>
          <p:nvPr>
            <p:ph type="body" sz="quarter" idx="1"/>
          </p:nvPr>
        </p:nvSpPr>
        <p:spPr>
          <a:xfrm>
            <a:off x="647768" y="4199413"/>
            <a:ext cx="2217930" cy="2945449"/>
          </a:xfrm>
          <a:prstGeom prst="rect">
            <a:avLst/>
          </a:prstGeom>
        </p:spPr>
        <p:txBody>
          <a:bodyPr/>
          <a:lstStyle/>
          <a:p>
            <a:pPr/>
            <a:r>
              <a:t>Codes</a:t>
            </a:r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A: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B: 110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C: 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D: 01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E: 111</a:t>
            </a:r>
          </a:p>
        </p:txBody>
      </p:sp>
      <p:sp>
        <p:nvSpPr>
          <p:cNvPr id="316" name="Note:  Characters with…"/>
          <p:cNvSpPr txBox="1"/>
          <p:nvPr/>
        </p:nvSpPr>
        <p:spPr>
          <a:xfrm>
            <a:off x="2889631" y="4966435"/>
            <a:ext cx="9055612" cy="161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5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Note:  Characters with</a:t>
            </a:r>
          </a:p>
          <a:p>
            <a:pPr lvl="1" marL="0" indent="228600">
              <a:lnSpc>
                <a:spcPct val="90000"/>
              </a:lnSpc>
              <a:spcBef>
                <a:spcPts val="5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Higher freq. (prob.) have shorter codes</a:t>
            </a:r>
          </a:p>
          <a:p>
            <a:pPr lvl="1" marL="0" indent="228600">
              <a:lnSpc>
                <a:spcPct val="90000"/>
              </a:lnSpc>
              <a:spcBef>
                <a:spcPts val="5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Shorter freq.(prob.) have longer codes.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6" grpId="2"/>
      <p:bldP build="p" bldLvl="5" animBg="1" rev="0" advAuto="0" spid="31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Example: Huffman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Huffman Tree</a:t>
            </a:r>
          </a:p>
        </p:txBody>
      </p:sp>
      <p:sp>
        <p:nvSpPr>
          <p:cNvPr id="319" name="Character frequences (probabilities)…"/>
          <p:cNvSpPr txBox="1"/>
          <p:nvPr>
            <p:ph type="body" sz="quarter" idx="1"/>
          </p:nvPr>
        </p:nvSpPr>
        <p:spPr>
          <a:xfrm>
            <a:off x="666288" y="938113"/>
            <a:ext cx="9055611" cy="952501"/>
          </a:xfrm>
          <a:prstGeom prst="rect">
            <a:avLst/>
          </a:prstGeom>
        </p:spPr>
        <p:txBody>
          <a:bodyPr/>
          <a:lstStyle/>
          <a:p>
            <a:pPr/>
            <a:r>
              <a:t>Character frequences (probabilities)</a:t>
            </a:r>
          </a:p>
          <a:p>
            <a:pPr lvl="2" marL="0" indent="4572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A:0.35, B:0.1, C:0.2, D:0.2, E:0.15</a:t>
            </a:r>
          </a:p>
        </p:txBody>
      </p:sp>
      <p:sp>
        <p:nvSpPr>
          <p:cNvPr id="3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2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23" name="Codes…"/>
          <p:cNvSpPr txBox="1"/>
          <p:nvPr/>
        </p:nvSpPr>
        <p:spPr>
          <a:xfrm>
            <a:off x="547997" y="1804912"/>
            <a:ext cx="8891471" cy="1091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Codes</a:t>
            </a:r>
          </a:p>
          <a:p>
            <a:pPr lvl="3" marL="0" indent="685800">
              <a:lnSpc>
                <a:spcPct val="90000"/>
              </a:lnSpc>
              <a:spcBef>
                <a:spcPts val="5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A: 10, B: 110, C: 00, D: 01, E: 111</a:t>
            </a:r>
          </a:p>
        </p:txBody>
      </p:sp>
      <p:sp>
        <p:nvSpPr>
          <p:cNvPr id="324" name="Average code length…"/>
          <p:cNvSpPr txBox="1"/>
          <p:nvPr/>
        </p:nvSpPr>
        <p:spPr>
          <a:xfrm>
            <a:off x="547997" y="2644170"/>
            <a:ext cx="9064005" cy="4408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Average code length</a:t>
            </a:r>
          </a:p>
          <a:p>
            <a:pPr lvl="3" marL="0" indent="685800">
              <a:lnSpc>
                <a:spcPct val="90000"/>
              </a:lnSpc>
              <a:spcBef>
                <a:spcPts val="5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2*.35 + 3*.1 + 2*.2 + 2*.2 + 3*.15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lnSpc>
                <a:spcPct val="90000"/>
              </a:lnSpc>
              <a:spcBef>
                <a:spcPts val="5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0.70 + 0.3 + 0.4 + 0.4 + 0.45 = 2.25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Code length for fixed length coding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t> characters, require 3 bits</a:t>
            </a:r>
          </a:p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Compression ratio: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(3.0 - 2.25)/3.0*100% = 25%</a:t>
            </a:r>
          </a:p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 Represent character squence ACDBA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9" grpId="1"/>
      <p:bldP build="p" bldLvl="5" animBg="1" rev="0" advAuto="0" spid="323" grpId="2"/>
      <p:bldP build="p" bldLvl="5" animBg="1" rev="0" advAuto="0" spid="324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Huffman Tree/Co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Huffman Tree/Codes</a:t>
            </a:r>
          </a:p>
        </p:txBody>
      </p:sp>
      <p:sp>
        <p:nvSpPr>
          <p:cNvPr id="327" name="Some characterist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characteristics</a:t>
            </a:r>
          </a:p>
          <a:p>
            <a:pPr lvl="1"/>
            <a:r>
              <a:t>Codewords of two least frequent characters is same</a:t>
            </a:r>
          </a:p>
          <a:p>
            <a:pPr lvl="2"/>
            <a:r>
              <a:t>They are at same level</a:t>
            </a:r>
          </a:p>
          <a:p>
            <a:pPr lvl="2"/>
            <a:r>
              <a:t>What happens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∄</a:t>
            </a:r>
            <a:r>
              <a:t> more than 2 least frequent chars?</a:t>
            </a:r>
          </a:p>
          <a:p>
            <a:pPr lvl="1"/>
            <a:r>
              <a:t>Codeword length of a more frequent character is always smaller than codeword length less frequent characters. Proof by contradiction.</a:t>
            </a:r>
          </a:p>
          <a:p>
            <a:pPr lvl="1"/>
            <a:r>
              <a:t>If alphabet’s frequency is sorted,</a:t>
            </a:r>
          </a:p>
          <a:p>
            <a:pPr lvl="2"/>
            <a:r>
              <a:t>Huffman tree can be constructed in Linear time</a:t>
            </a:r>
          </a:p>
          <a:p>
            <a:pPr lvl="1"/>
            <a:r>
              <a:t>The max length of a codeword in huffman encoding of n characters can be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. Consider when each frequency is different.</a:t>
            </a:r>
          </a:p>
        </p:txBody>
      </p:sp>
      <p:sp>
        <p:nvSpPr>
          <p:cNvPr id="3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3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Algorithm: Huffman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Algorithm: Huffman Code</a:t>
            </a:r>
          </a:p>
        </p:txBody>
      </p:sp>
      <p:sp>
        <p:nvSpPr>
          <p:cNvPr id="333" name="Algo Huffman(W[0:n-1])…"/>
          <p:cNvSpPr txBox="1"/>
          <p:nvPr>
            <p:ph type="body" idx="1"/>
          </p:nvPr>
        </p:nvSpPr>
        <p:spPr>
          <a:xfrm>
            <a:off x="666288" y="938113"/>
            <a:ext cx="9055611" cy="601755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</a:pPr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Huffman(W[0:n-1])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</a:pPr>
            <a:r>
              <a:t>// i/p: an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W[0:n-1]</a:t>
            </a:r>
            <a:r>
              <a:t> of weights</a:t>
            </a:r>
          </a:p>
          <a:p>
            <a:pPr marL="0" indent="0">
              <a:spcBef>
                <a:spcPts val="100"/>
              </a:spcBef>
              <a:buSzTx/>
              <a:buNone/>
            </a:pPr>
            <a:r>
              <a:t>// o/p: A Huffman tree with leaves having weights of W</a:t>
            </a:r>
          </a:p>
          <a:p>
            <a:pPr marL="0" indent="0">
              <a:spcBef>
                <a:spcPts val="100"/>
              </a:spcBef>
              <a:buSzTx/>
              <a:buNone/>
            </a:pPr>
            <a:r>
              <a:rPr i="1" u="sng"/>
              <a:t>Initialize</a:t>
            </a:r>
            <a:r>
              <a:t> Priority Queue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t>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1-</a:t>
            </a:r>
            <a:r>
              <a:t>node trees and weights equal to elements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W[0:n-1]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while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has more than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element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 i="1" u="sng"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minimum weight tree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delete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minimum weight tree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delete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900"/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create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 new tree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as left/right subtree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with weight(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)=weight(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)+weight(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Insert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into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</a:p>
        </p:txBody>
      </p:sp>
      <p:sp>
        <p:nvSpPr>
          <p:cNvPr id="3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omplexity Analysis (Genera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Complexity Analysis (General)</a:t>
            </a:r>
          </a:p>
        </p:txBody>
      </p:sp>
      <p:sp>
        <p:nvSpPr>
          <p:cNvPr id="339" name="In each ite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each iteration</a:t>
            </a:r>
          </a:p>
          <a:p>
            <a:pPr lvl="1"/>
            <a:r>
              <a:t>Removing two tree</a:t>
            </a:r>
          </a:p>
          <a:p>
            <a:pPr lvl="1"/>
            <a:r>
              <a:t>Adding one tree</a:t>
            </a:r>
          </a:p>
          <a:p>
            <a:pPr lvl="1"/>
            <a:r>
              <a:t>Effectively reducing number of trees by 1.</a:t>
            </a:r>
          </a:p>
          <a:p>
            <a:pPr lvl="1"/>
            <a:r>
              <a:t>Thus, total iteration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</a:p>
          <a:p>
            <a:pPr lvl="1"/>
            <a:r>
              <a:t>Removing min weight node takes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lg 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time complexity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O(nlg n)</a:t>
            </a:r>
          </a:p>
        </p:txBody>
      </p:sp>
      <p:sp>
        <p:nvSpPr>
          <p:cNvPr id="3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omplexity Analysis (Improve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Complexity Analysis (Improved)</a:t>
            </a:r>
          </a:p>
        </p:txBody>
      </p:sp>
      <p:sp>
        <p:nvSpPr>
          <p:cNvPr id="345" name="Maintain priority Q as sorted array in ascending order of weights.  (Assume it is given)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3888" indent="-493888">
              <a:spcBef>
                <a:spcPts val="100"/>
              </a:spcBef>
              <a:buAutoNum type="arabicPeriod" startAt="1"/>
              <a:defRPr sz="2800"/>
            </a:pPr>
            <a:r>
              <a:t>Maintain priority Q as sorted array in ascending order of weights.  (Assume it is given), </a:t>
            </a:r>
          </a:p>
          <a:p>
            <a:pPr lvl="1" marL="1128888" indent="-493888">
              <a:spcBef>
                <a:spcPts val="100"/>
              </a:spcBef>
              <a:buAutoNum type="alphaLcPeriod" startAt="1"/>
              <a:defRPr sz="2800"/>
            </a:pPr>
            <a:r>
              <a:t>otherwise it takes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O(n.lg n)</a:t>
            </a:r>
            <a:r>
              <a:t>time.</a:t>
            </a:r>
          </a:p>
          <a:p>
            <a:pPr marL="493888" indent="-493888">
              <a:spcBef>
                <a:spcPts val="100"/>
              </a:spcBef>
              <a:buAutoNum type="arabicPeriod" startAt="1"/>
              <a:defRPr sz="2800"/>
            </a:pPr>
            <a:r>
              <a:t>Maintain another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Q’</a:t>
            </a:r>
            <a:r>
              <a:t>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(initially empty)</a:t>
            </a:r>
          </a:p>
          <a:p>
            <a:pPr marL="493888" indent="-493888">
              <a:spcBef>
                <a:spcPts val="100"/>
              </a:spcBef>
              <a:buAutoNum type="arabicPeriod" startAt="1"/>
              <a:defRPr sz="2800"/>
            </a:pPr>
            <a:r>
              <a:t>Remove the first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t> elements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t>.</a:t>
            </a:r>
          </a:p>
          <a:p>
            <a:pPr marL="493888" indent="-493888">
              <a:spcBef>
                <a:spcPts val="100"/>
              </a:spcBef>
              <a:buAutoNum type="arabicPeriod" startAt="1"/>
              <a:defRPr sz="2800"/>
            </a:pPr>
            <a:r>
              <a:t>Merge these 2 into new element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and add N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Q’</a:t>
            </a:r>
          </a:p>
          <a:p>
            <a:pPr marL="493888" indent="-493888">
              <a:spcBef>
                <a:spcPts val="100"/>
              </a:spcBef>
              <a:buAutoNum type="arabicPeriod" startAt="1"/>
              <a:defRPr sz="2800"/>
            </a:pPr>
            <a:r>
              <a:t>Now consider 2 elements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Q’</a:t>
            </a:r>
          </a:p>
          <a:p>
            <a:pPr marL="493888" indent="-493888">
              <a:spcBef>
                <a:spcPts val="100"/>
              </a:spcBef>
              <a:buAutoNum type="arabicPeriod" startAt="1"/>
              <a:defRPr sz="2800"/>
            </a:pPr>
            <a:r>
              <a:t>Remove the two with minimum weights and merge these to create new element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.</a:t>
            </a:r>
          </a:p>
          <a:p>
            <a:pPr marL="493888" indent="-493888">
              <a:spcBef>
                <a:spcPts val="100"/>
              </a:spcBef>
              <a:buAutoNum type="arabicPeriod" startAt="1"/>
              <a:defRPr sz="2800"/>
            </a:pPr>
            <a:r>
              <a:t>If one of two elements picked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Q’</a:t>
            </a:r>
            <a:r>
              <a:t>, add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Q’</a:t>
            </a: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t>else add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t>.</a:t>
            </a:r>
          </a:p>
          <a:p>
            <a:pPr marL="493888" indent="-493888">
              <a:spcBef>
                <a:spcPts val="100"/>
              </a:spcBef>
              <a:buAutoNum type="arabicPeriod" startAt="1"/>
              <a:defRPr sz="2800"/>
            </a:pPr>
            <a:r>
              <a:t>Repeat the steps 5, 6, 7 till only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tree is left.</a:t>
            </a:r>
          </a:p>
          <a:p>
            <a:pPr marL="0" indent="0">
              <a:spcBef>
                <a:spcPts val="100"/>
              </a:spcBef>
              <a:buSzTx/>
              <a:buNone/>
              <a:defRPr sz="2800"/>
            </a:pPr>
          </a:p>
          <a:p>
            <a:pPr marL="0" indent="0">
              <a:spcBef>
                <a:spcPts val="100"/>
              </a:spcBef>
              <a:buSzTx/>
              <a:buNone/>
              <a:defRPr sz="3000"/>
            </a:pPr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r>
              <a:t> excluding the sorting of weights</a:t>
            </a:r>
          </a:p>
        </p:txBody>
      </p:sp>
      <p:sp>
        <p:nvSpPr>
          <p:cNvPr id="3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51" name="Huffman cod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Huffman codes</a:t>
            </a:r>
          </a:p>
          <a:p>
            <a:pPr/>
            <a:r>
              <a:t>Huffman tree</a:t>
            </a:r>
          </a:p>
          <a:p>
            <a:pPr/>
            <a:r>
              <a:t>Algo</a:t>
            </a:r>
          </a:p>
          <a:p>
            <a:pPr/>
            <a:r>
              <a:t>Complexity analysis</a:t>
            </a:r>
          </a:p>
        </p:txBody>
      </p:sp>
      <p:sp>
        <p:nvSpPr>
          <p:cNvPr id="3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Sec 9.1-5.4 - Levitin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9.1-5.4 - Levitin 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a Comp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Compression</a:t>
            </a:r>
          </a:p>
        </p:txBody>
      </p:sp>
      <p:sp>
        <p:nvSpPr>
          <p:cNvPr id="54" name="Consider saving a text file consisting of alphabe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saving a text file consisting of alphabets</a:t>
            </a:r>
          </a:p>
          <a:p>
            <a:pPr lvl="1"/>
            <a:r>
              <a:t>It uses ASCII encoding, </a:t>
            </a:r>
          </a:p>
          <a:p>
            <a:pPr lvl="1"/>
            <a:r>
              <a:t>each character uses 7 bits.</a:t>
            </a:r>
          </a:p>
          <a:p>
            <a:pPr lvl="1"/>
            <a:r>
              <a:t>Thus, if file has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t> characters, </a:t>
            </a:r>
          </a:p>
          <a:p>
            <a:pPr lvl="2"/>
            <a:r>
              <a:t>file size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7000</a:t>
            </a:r>
            <a:r>
              <a:t> bits</a:t>
            </a:r>
          </a:p>
          <a:p>
            <a:pPr/>
            <a:r>
              <a:t>We know in english text certain characters appear more often than others e.g.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a,e,i,t,h,s</a:t>
            </a:r>
            <a:r>
              <a:t> etc.</a:t>
            </a:r>
          </a:p>
          <a:p>
            <a:pPr lvl="1"/>
            <a:r>
              <a:t>Other characters appear less often e.g..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z,x,q</a:t>
            </a:r>
            <a:r>
              <a:t> etc.</a:t>
            </a:r>
          </a:p>
          <a:p>
            <a:pPr/>
            <a:r>
              <a:t>Can we use a different representation than ASCII</a:t>
            </a:r>
          </a:p>
          <a:p>
            <a:pPr lvl="1"/>
            <a:r>
              <a:t>Assign shorter codes to chars occurring frequently</a:t>
            </a:r>
          </a:p>
          <a:p>
            <a:pPr lvl="1"/>
            <a:r>
              <a:t>Assign longer codes to chars occurring less times.</a:t>
            </a:r>
          </a:p>
          <a:p>
            <a:pPr lvl="1"/>
            <a:r>
              <a:t>Will we save disk space?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ata Compression: Commun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Data Compression: Communication</a:t>
            </a:r>
          </a:p>
        </p:txBody>
      </p:sp>
      <p:sp>
        <p:nvSpPr>
          <p:cNvPr id="60" name="Consider choosing electives with percentage of stud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800"/>
            </a:pPr>
            <a:r>
              <a:t>Consider choosing electives with percentage of students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17CS561</a:t>
            </a:r>
            <a:r>
              <a:t>: Java Programming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(25%)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17CS562</a:t>
            </a:r>
            <a:r>
              <a:t>: Artificial Intelligence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(12.5%)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17CS563</a:t>
            </a:r>
            <a:r>
              <a:t>: Embedded Systems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(6.25%)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17CS564</a:t>
            </a:r>
            <a:r>
              <a:t>: Dot Net framework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(6.25%)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17CS565</a:t>
            </a:r>
            <a:r>
              <a:t>: Cloud computing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(50%)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general coding would require 3 bits, e.g.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t> - Java Programming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001</a:t>
            </a:r>
            <a:r>
              <a:t> - AI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010</a:t>
            </a:r>
            <a:r>
              <a:t> - Embedded Systems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011</a:t>
            </a:r>
            <a:r>
              <a:t> - DotNet framework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t> - Cloud Computing</a:t>
            </a:r>
          </a:p>
          <a:p>
            <a:pPr marL="322075" indent="-282388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Can we employ better encoding so that average bits becomes less than 3.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ata Compression: Commun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Data Compression: Communication</a:t>
            </a:r>
          </a:p>
        </p:txBody>
      </p:sp>
      <p:sp>
        <p:nvSpPr>
          <p:cNvPr id="66" name="Consider choosing electives with percentage of stud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800"/>
            </a:pPr>
            <a:r>
              <a:t>Consider choosing electives with percentage of students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17CS561</a:t>
            </a:r>
            <a:r>
              <a:t>: Java Programming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(25%)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17CS562</a:t>
            </a:r>
            <a:r>
              <a:t>: Artificial Intelligence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(12.5%)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17CS563</a:t>
            </a:r>
            <a:r>
              <a:t>: Embedded Systems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(6.25%)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17CS564</a:t>
            </a:r>
            <a:r>
              <a:t>: Dot Net framework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(6.25%)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17CS565</a:t>
            </a:r>
            <a:r>
              <a:t>: Cloud computing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(50%)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Consider following encoding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 - Cloud Computing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t> - Java Programming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110</a:t>
            </a:r>
            <a:r>
              <a:t> - AI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1110</a:t>
            </a:r>
            <a:r>
              <a:t> - Embedded Systems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1110</a:t>
            </a:r>
            <a:r>
              <a:t> - DotNet framework</a:t>
            </a:r>
          </a:p>
          <a:p>
            <a:pPr marL="322075" indent="-282388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What is the average number of bits for encoding these?</a:t>
            </a:r>
          </a:p>
          <a:p>
            <a:pPr marL="0" indent="0">
              <a:spcBef>
                <a:spcPts val="200"/>
              </a:spcBef>
              <a:buSzTx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1*1/2+2*1/4+3*1/8+4*1/16+4*1/16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70" name="=15/8=1.875"/>
          <p:cNvSpPr txBox="1"/>
          <p:nvPr/>
        </p:nvSpPr>
        <p:spPr>
          <a:xfrm>
            <a:off x="7051197" y="6272791"/>
            <a:ext cx="24616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2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=15/8=1.875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" grpId="2"/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What is a Coding Problem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Coding Problem…</a:t>
            </a:r>
          </a:p>
        </p:txBody>
      </p:sp>
      <p:sp>
        <p:nvSpPr>
          <p:cNvPr id="73" name="Coding: assignment of bit strings to alphabe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t>Coding: assignment of bit strings to alphabets</a:t>
            </a:r>
          </a:p>
          <a:p>
            <a:pPr>
              <a:spcBef>
                <a:spcPts val="600"/>
              </a:spcBef>
            </a:pPr>
            <a:r>
              <a:t>Codewords: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bit strings assigned for characters of alphabet. Example: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P(a)=0.4,P(b)=0.3,P(c)=0.2,P(d)=0.1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61987" indent="-26670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ASCII</a:t>
            </a:r>
            <a:r>
              <a:rPr sz="2800"/>
              <a:t> codes can be assigned as</a:t>
            </a:r>
            <a:endParaRPr sz="2800"/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a:00, b:01, c:10, d:11</a:t>
            </a:r>
            <a:endParaRPr sz="2800"/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Number of bits for each code is 2 (avg is 2 bits too) 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61987" indent="-26670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Codes can be assigned as</a:t>
            </a:r>
            <a:endParaRPr sz="2800"/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a:0, b:10, c:110, d:111</a:t>
            </a: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then the average length of this coding scheme is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600"/>
              </a:spcBef>
              <a:buSzTx/>
              <a:buNone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1*0.4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+ 2*0.3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3*0.2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3*0.1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1.9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bits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7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What is a Coding Problem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Coding Problem…</a:t>
            </a:r>
          </a:p>
        </p:txBody>
      </p:sp>
      <p:sp>
        <p:nvSpPr>
          <p:cNvPr id="79" name="Two kind of encoding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2075" indent="-282388">
              <a:spcBef>
                <a:spcPts val="8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Two kind of encodings: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45318" indent="-250031">
              <a:spcBef>
                <a:spcPts val="800"/>
              </a:spcBef>
              <a:buChar char="•"/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Fixed encoding e.g.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ASCII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45318" indent="-250031">
              <a:spcBef>
                <a:spcPts val="800"/>
              </a:spcBef>
              <a:buChar char="•"/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Variable length encoding: Morse encoding (dots, dashes)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22075" indent="-282388">
              <a:spcBef>
                <a:spcPts val="8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Prefix free codes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45318" indent="-250031">
              <a:spcBef>
                <a:spcPts val="800"/>
              </a:spcBef>
              <a:buChar char="•"/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 codeword is prefix of another code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45318" indent="-250031">
              <a:spcBef>
                <a:spcPts val="800"/>
              </a:spcBef>
              <a:buChar char="•"/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Allows for efficient decoding.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22075" indent="-282388">
              <a:spcBef>
                <a:spcPts val="8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Problem: If the frequency of character occurrences are known, what is the best binary prefix code?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77675" indent="-282388">
              <a:spcBef>
                <a:spcPts val="800"/>
              </a:spcBef>
              <a:buChar char="•"/>
              <a:defRPr sz="32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Best: Shortest average code length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77675" indent="-282388">
              <a:spcBef>
                <a:spcPts val="800"/>
              </a:spcBef>
              <a:buChar char="•"/>
              <a:defRPr sz="32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Average code lengths represets expected number of bits required to transmit/store a character.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8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Huffman Codes"/>
          <p:cNvSpPr txBox="1"/>
          <p:nvPr>
            <p:ph type="title"/>
          </p:nvPr>
        </p:nvSpPr>
        <p:spPr>
          <a:xfrm>
            <a:off x="63603" y="-79376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Huffman Codes</a:t>
            </a:r>
          </a:p>
        </p:txBody>
      </p:sp>
      <p:sp>
        <p:nvSpPr>
          <p:cNvPr id="85" name="Any binary tree with edges labeled as 0, 1…"/>
          <p:cNvSpPr txBox="1"/>
          <p:nvPr>
            <p:ph type="body" idx="1"/>
          </p:nvPr>
        </p:nvSpPr>
        <p:spPr>
          <a:xfrm>
            <a:off x="516631" y="972700"/>
            <a:ext cx="6569850" cy="5891610"/>
          </a:xfrm>
          <a:prstGeom prst="rect">
            <a:avLst/>
          </a:prstGeom>
        </p:spPr>
        <p:txBody>
          <a:bodyPr/>
          <a:lstStyle/>
          <a:p>
            <a:pPr/>
            <a:r>
              <a:t>Any binary tree with edges labeled 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0, 1</a:t>
            </a:r>
          </a:p>
          <a:p>
            <a:pPr lvl="1"/>
            <a:r>
              <a:t>Provides a prefix code for characters assigned to leaves</a:t>
            </a:r>
          </a:p>
          <a:p>
            <a:pPr lvl="1"/>
            <a:r>
              <a:t>Just concatenate the label of edges on the path from root to a vertex</a:t>
            </a:r>
          </a:p>
          <a:p>
            <a:pPr lvl="1"/>
            <a:r>
              <a:t>Example: </a:t>
            </a:r>
          </a:p>
          <a:p>
            <a:pPr lvl="2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A: 1</a:t>
            </a:r>
          </a:p>
          <a:p>
            <a:pPr lvl="2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B: 011</a:t>
            </a:r>
          </a:p>
          <a:p>
            <a:pPr lvl="2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C: 010</a:t>
            </a:r>
          </a:p>
          <a:p>
            <a:pPr lvl="2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D: 00</a:t>
            </a:r>
          </a:p>
          <a:p>
            <a:pPr marL="361156" indent="-321468"/>
            <a:r>
              <a:rPr sz="3000"/>
              <a:t>Optimal binary tree can be constructed using Huffman’s</a:t>
            </a:r>
            <a:r>
              <a:t> algorithm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12" name="Group"/>
          <p:cNvGrpSpPr/>
          <p:nvPr/>
        </p:nvGrpSpPr>
        <p:grpSpPr>
          <a:xfrm>
            <a:off x="7181794" y="1162954"/>
            <a:ext cx="2720776" cy="2570989"/>
            <a:chOff x="0" y="0"/>
            <a:chExt cx="2720775" cy="2570988"/>
          </a:xfrm>
        </p:grpSpPr>
        <p:sp>
          <p:nvSpPr>
            <p:cNvPr id="89" name="Oval"/>
            <p:cNvSpPr/>
            <p:nvPr/>
          </p:nvSpPr>
          <p:spPr>
            <a:xfrm>
              <a:off x="854957" y="0"/>
              <a:ext cx="445621" cy="422027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0" name="Oval"/>
            <p:cNvSpPr/>
            <p:nvPr/>
          </p:nvSpPr>
          <p:spPr>
            <a:xfrm>
              <a:off x="450153" y="775510"/>
              <a:ext cx="445622" cy="42202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1" name="Oval"/>
            <p:cNvSpPr/>
            <p:nvPr/>
          </p:nvSpPr>
          <p:spPr>
            <a:xfrm>
              <a:off x="0" y="1545263"/>
              <a:ext cx="445621" cy="422028"/>
            </a:xfrm>
            <a:prstGeom prst="ellipse">
              <a:avLst/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2" name="Oval"/>
            <p:cNvSpPr/>
            <p:nvPr/>
          </p:nvSpPr>
          <p:spPr>
            <a:xfrm>
              <a:off x="1862456" y="565098"/>
              <a:ext cx="445622" cy="422028"/>
            </a:xfrm>
            <a:prstGeom prst="ellipse">
              <a:avLst/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3" name="Oval"/>
            <p:cNvSpPr/>
            <p:nvPr/>
          </p:nvSpPr>
          <p:spPr>
            <a:xfrm>
              <a:off x="1375050" y="1357237"/>
              <a:ext cx="445622" cy="42202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4" name="Oval"/>
            <p:cNvSpPr/>
            <p:nvPr/>
          </p:nvSpPr>
          <p:spPr>
            <a:xfrm>
              <a:off x="2275154" y="1932971"/>
              <a:ext cx="445622" cy="422028"/>
            </a:xfrm>
            <a:prstGeom prst="ellipse">
              <a:avLst/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5" name="Line"/>
            <p:cNvSpPr/>
            <p:nvPr/>
          </p:nvSpPr>
          <p:spPr>
            <a:xfrm flipV="1">
              <a:off x="809098" y="399791"/>
              <a:ext cx="217672" cy="41470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" name="Line"/>
            <p:cNvSpPr/>
            <p:nvPr/>
          </p:nvSpPr>
          <p:spPr>
            <a:xfrm flipV="1">
              <a:off x="320844" y="1142045"/>
              <a:ext cx="217672" cy="41470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" name="Line"/>
            <p:cNvSpPr/>
            <p:nvPr/>
          </p:nvSpPr>
          <p:spPr>
            <a:xfrm flipH="1" flipV="1">
              <a:off x="1271353" y="339396"/>
              <a:ext cx="582672" cy="35059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" name="Line"/>
            <p:cNvSpPr/>
            <p:nvPr/>
          </p:nvSpPr>
          <p:spPr>
            <a:xfrm flipH="1" flipV="1">
              <a:off x="837232" y="1097901"/>
              <a:ext cx="582671" cy="350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" name="Line"/>
            <p:cNvSpPr/>
            <p:nvPr/>
          </p:nvSpPr>
          <p:spPr>
            <a:xfrm flipH="1" flipV="1">
              <a:off x="1781231" y="1669879"/>
              <a:ext cx="582671" cy="35059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0" name="0"/>
            <p:cNvSpPr txBox="1"/>
            <p:nvPr/>
          </p:nvSpPr>
          <p:spPr>
            <a:xfrm>
              <a:off x="554839" y="384894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1" name="0"/>
            <p:cNvSpPr txBox="1"/>
            <p:nvPr/>
          </p:nvSpPr>
          <p:spPr>
            <a:xfrm>
              <a:off x="104685" y="1050948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2" name="1"/>
            <p:cNvSpPr txBox="1"/>
            <p:nvPr/>
          </p:nvSpPr>
          <p:spPr>
            <a:xfrm>
              <a:off x="1428936" y="16753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3" name="1"/>
            <p:cNvSpPr txBox="1"/>
            <p:nvPr/>
          </p:nvSpPr>
          <p:spPr>
            <a:xfrm>
              <a:off x="1110896" y="962965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4" name="1"/>
            <p:cNvSpPr txBox="1"/>
            <p:nvPr/>
          </p:nvSpPr>
          <p:spPr>
            <a:xfrm>
              <a:off x="1916341" y="1346000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5" name="Oval"/>
            <p:cNvSpPr/>
            <p:nvPr/>
          </p:nvSpPr>
          <p:spPr>
            <a:xfrm>
              <a:off x="1057011" y="2131250"/>
              <a:ext cx="445621" cy="422028"/>
            </a:xfrm>
            <a:prstGeom prst="ellipse">
              <a:avLst/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6" name="0"/>
            <p:cNvSpPr txBox="1"/>
            <p:nvPr/>
          </p:nvSpPr>
          <p:spPr>
            <a:xfrm>
              <a:off x="1110896" y="1721469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7" name="Line"/>
            <p:cNvSpPr/>
            <p:nvPr/>
          </p:nvSpPr>
          <p:spPr>
            <a:xfrm flipV="1">
              <a:off x="1325663" y="1775830"/>
              <a:ext cx="217671" cy="41470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8" name="A"/>
            <p:cNvSpPr txBox="1"/>
            <p:nvPr/>
          </p:nvSpPr>
          <p:spPr>
            <a:xfrm>
              <a:off x="1903641" y="553861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9" name="B"/>
            <p:cNvSpPr txBox="1"/>
            <p:nvPr/>
          </p:nvSpPr>
          <p:spPr>
            <a:xfrm>
              <a:off x="2329040" y="1921734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0" name="C"/>
            <p:cNvSpPr txBox="1"/>
            <p:nvPr/>
          </p:nvSpPr>
          <p:spPr>
            <a:xfrm>
              <a:off x="1112815" y="2126488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1" name="D"/>
            <p:cNvSpPr txBox="1"/>
            <p:nvPr/>
          </p:nvSpPr>
          <p:spPr>
            <a:xfrm>
              <a:off x="53885" y="1534027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" grpId="2"/>
      <p:bldP build="p" bldLvl="5" animBg="1" rev="0" advAuto="0" spid="8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Huffman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Huffman’s Algorithm</a:t>
            </a:r>
          </a:p>
        </p:txBody>
      </p:sp>
      <p:sp>
        <p:nvSpPr>
          <p:cNvPr id="115" name="Initialize n one node trees with alphabet charact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one node trees with alphabet characters</a:t>
            </a:r>
          </a:p>
          <a:p>
            <a:pPr lvl="1"/>
            <a:r>
              <a:t> Assign tree weights as character frequencies</a:t>
            </a:r>
          </a:p>
          <a:p>
            <a:pPr/>
            <a:r>
              <a:t>Repeat the following steps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 times</a:t>
            </a:r>
          </a:p>
          <a:p>
            <a:pPr lvl="1"/>
            <a:r>
              <a:t>Join two binary trees with smallest weights into one binary tree</a:t>
            </a:r>
          </a:p>
          <a:p>
            <a:pPr lvl="2"/>
            <a:r>
              <a:t>one tree would become left subtree</a:t>
            </a:r>
          </a:p>
          <a:p>
            <a:pPr lvl="2"/>
            <a:r>
              <a:t>other tree would right sub-tree</a:t>
            </a:r>
          </a:p>
          <a:p>
            <a:pPr lvl="1" marL="645318" indent="-250031">
              <a:spcBef>
                <a:spcPts val="500"/>
              </a:spcBef>
              <a:buChar char="•"/>
              <a:defRPr sz="2800"/>
            </a:pPr>
            <a:r>
              <a:t>Make the weight of new binary (after joining) as equal to sum of weights of its sub trees.</a:t>
            </a:r>
          </a:p>
          <a:p>
            <a:pPr lvl="2" marL="1102518" indent="-250031"/>
            <a:r>
              <a:t>Mark the edge joining left subtree with label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lvl="2" marL="1102518" indent="-250031"/>
            <a:r>
              <a:t>Mark the edge joining right subtree with label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1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