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5: Kruskal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L25: Kruskal’s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58" name="Two operations given below are performed in arbitrary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Two operations given below are performed in arbitrary order</a:t>
            </a:r>
          </a:p>
          <a:p>
            <a:pPr lvl="1">
              <a:spcBef>
                <a:spcPts val="500"/>
              </a:spcBef>
            </a:pPr>
            <a:r>
              <a:rPr i="1"/>
              <a:t>Find(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: return the group id containing element xi.</a:t>
            </a:r>
          </a:p>
          <a:p>
            <a:pPr lvl="1">
              <a:spcBef>
                <a:spcPts val="500"/>
              </a:spcBef>
            </a:pPr>
            <a:r>
              <a:rPr i="1"/>
              <a:t>Union(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: Combine the (set) group A with (set) group B to form a new group. </a:t>
            </a:r>
          </a:p>
          <a:p>
            <a:pPr lvl="2" marL="1097416" indent="-244928">
              <a:defRPr sz="3000"/>
            </a:pPr>
            <a:r>
              <a:t>Give a unique name to this group.  All elements of this new group will have this group id.</a:t>
            </a:r>
          </a:p>
          <a:p>
            <a:pPr lvl="2" marL="1097416" indent="-244928">
              <a:defRPr sz="3000"/>
            </a:pPr>
            <a:r>
              <a:t>This could be one of earlier groups as well i.e.</a:t>
            </a:r>
          </a:p>
          <a:p>
            <a:pPr lvl="3" marL="1554616" indent="-244928">
              <a:defRPr sz="3000"/>
            </a:pPr>
            <a:r>
              <a:t>The new names should conflict with other names.</a:t>
            </a:r>
          </a:p>
          <a:p>
            <a:pPr marL="342246" indent="-302558">
              <a:spcBef>
                <a:spcPts val="500"/>
              </a:spcBef>
              <a:defRPr sz="3000"/>
            </a:pPr>
            <a:r>
              <a:t>Goal: Design an efficient data structure that will support any sequence of these two operations.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64" name="Approach 1:  Quick Fi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 Quick Find</a:t>
            </a:r>
          </a:p>
          <a:p>
            <a:pPr lvl="1">
              <a:spcBef>
                <a:spcPts val="500"/>
              </a:spcBef>
            </a:pPr>
            <a:r>
              <a:t>Keep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 efficient. Since all elements are accessible at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index in array, </a:t>
            </a:r>
          </a:p>
          <a:p>
            <a:pPr lvl="2" marL="1097416" indent="-244928">
              <a:defRPr sz="3000"/>
            </a:pPr>
            <a:r>
              <a:t>This can 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time.  Essentially, a trivial operation.</a:t>
            </a:r>
          </a:p>
          <a:p>
            <a:pPr lvl="1">
              <a:spcBef>
                <a:spcPts val="500"/>
              </a:spcBef>
            </a:pP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is expected to take more time.</a:t>
            </a:r>
          </a:p>
          <a:p>
            <a:pPr lvl="2" marL="1097416" indent="-244928">
              <a:defRPr sz="3000"/>
            </a:pPr>
            <a:r>
              <a:t>Either change the id of all elements of A to that of B or vice versa. </a:t>
            </a:r>
          </a:p>
          <a:p>
            <a:pPr lvl="2" marL="1097416" indent="-244928">
              <a:defRPr sz="3000"/>
            </a:pPr>
            <a:r>
              <a:t>Typically, take the smaller set and change group identity of these elements to that of larger set.</a:t>
            </a:r>
          </a:p>
          <a:p>
            <a:pPr marL="361156" indent="-321468">
              <a:spcBef>
                <a:spcPts val="5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  <a:p>
            <a:pPr lvl="1">
              <a:spcBef>
                <a:spcPts val="500"/>
              </a:spcBef>
            </a:pPr>
            <a:r>
              <a:t>Each time an element’s group is changed, group size at least doubles.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70" name="Approach 2: Quick Un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/>
            </a:pPr>
            <a:r>
              <a:t>Approach 2: Quick Union</a:t>
            </a:r>
          </a:p>
          <a:p>
            <a:pPr lvl="1">
              <a:spcBef>
                <a:spcPts val="100"/>
              </a:spcBef>
            </a:pPr>
            <a:r>
              <a:t>Make </a:t>
            </a: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efficient at the cost of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.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Make </a:t>
            </a:r>
            <a:r>
              <a:rPr i="1"/>
              <a:t>Union</a:t>
            </a:r>
            <a:r>
              <a:t> operation takes constant time and improve upon the time taken by </a:t>
            </a:r>
            <a:r>
              <a:rPr i="1" u="sng"/>
              <a:t>Find</a:t>
            </a:r>
            <a:r>
              <a:t>. 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Use the indirect addressing for union to make it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time.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Each entry in the array has following parts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Identity of element i.e. group id or value.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Pointer which is initially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t>.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Number of elements in teh group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rPr i="1" u="sng"/>
              <a:t>Union</a:t>
            </a:r>
            <a:r>
              <a:t>(A,B) is performed by making the pointer of B to point to A. 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After several union operations, data structures becomes like a tree.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963620" y="1522752"/>
            <a:ext cx="1351372" cy="499234"/>
            <a:chOff x="0" y="0"/>
            <a:chExt cx="1351370" cy="499232"/>
          </a:xfrm>
        </p:grpSpPr>
        <p:sp>
          <p:nvSpPr>
            <p:cNvPr id="179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80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82" name="Rectangle"/>
          <p:cNvSpPr/>
          <p:nvPr/>
        </p:nvSpPr>
        <p:spPr>
          <a:xfrm>
            <a:off x="1634787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83" name="C"/>
          <p:cNvSpPr/>
          <p:nvPr/>
        </p:nvSpPr>
        <p:spPr>
          <a:xfrm>
            <a:off x="963620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28036" y="3912076"/>
            <a:ext cx="1351372" cy="499234"/>
            <a:chOff x="0" y="0"/>
            <a:chExt cx="1351370" cy="499232"/>
          </a:xfrm>
        </p:grpSpPr>
        <p:sp>
          <p:nvSpPr>
            <p:cNvPr id="184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5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3900833" y="1522752"/>
            <a:ext cx="1351372" cy="499234"/>
            <a:chOff x="0" y="0"/>
            <a:chExt cx="1351370" cy="499232"/>
          </a:xfrm>
        </p:grpSpPr>
        <p:sp>
          <p:nvSpPr>
            <p:cNvPr id="187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88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2620440" y="3912076"/>
            <a:ext cx="1351372" cy="499234"/>
            <a:chOff x="0" y="0"/>
            <a:chExt cx="1351370" cy="499232"/>
          </a:xfrm>
        </p:grpSpPr>
        <p:sp>
          <p:nvSpPr>
            <p:cNvPr id="190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1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3900833" y="2531913"/>
            <a:ext cx="1351372" cy="499233"/>
            <a:chOff x="0" y="0"/>
            <a:chExt cx="1351370" cy="499232"/>
          </a:xfrm>
        </p:grpSpPr>
        <p:sp>
          <p:nvSpPr>
            <p:cNvPr id="193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4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96" name="Line"/>
          <p:cNvSpPr/>
          <p:nvPr/>
        </p:nvSpPr>
        <p:spPr>
          <a:xfrm flipV="1">
            <a:off x="1974889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V="1">
            <a:off x="1450179" y="3094518"/>
            <a:ext cx="395147" cy="7580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 flipH="1" flipV="1">
            <a:off x="2110830" y="3094518"/>
            <a:ext cx="1188128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1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199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00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02" name="Line"/>
          <p:cNvSpPr/>
          <p:nvPr/>
        </p:nvSpPr>
        <p:spPr>
          <a:xfrm flipV="1">
            <a:off x="4895473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Fig: Representation for Union Find problem"/>
          <p:cNvSpPr txBox="1"/>
          <p:nvPr/>
        </p:nvSpPr>
        <p:spPr>
          <a:xfrm>
            <a:off x="1948018" y="4550233"/>
            <a:ext cx="6840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Fig: Representation for Union Find problem</a:t>
            </a:r>
          </a:p>
        </p:txBody>
      </p:sp>
      <p:sp>
        <p:nvSpPr>
          <p:cNvPr id="204" name="The element at root of the Tree is the identity of group.…"/>
          <p:cNvSpPr txBox="1"/>
          <p:nvPr/>
        </p:nvSpPr>
        <p:spPr>
          <a:xfrm>
            <a:off x="112858" y="5235258"/>
            <a:ext cx="927648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at root of the Tree is the identity of group.</a:t>
            </a:r>
          </a:p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the group of an element, follow the path till the root of the tree.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709363" y="1040526"/>
            <a:ext cx="1351372" cy="499234"/>
            <a:chOff x="0" y="0"/>
            <a:chExt cx="1351370" cy="499232"/>
          </a:xfrm>
        </p:grpSpPr>
        <p:sp>
          <p:nvSpPr>
            <p:cNvPr id="210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11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13" name="Rectangle"/>
          <p:cNvSpPr/>
          <p:nvPr/>
        </p:nvSpPr>
        <p:spPr>
          <a:xfrm>
            <a:off x="1380530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4" name="C"/>
          <p:cNvSpPr/>
          <p:nvPr/>
        </p:nvSpPr>
        <p:spPr>
          <a:xfrm>
            <a:off x="709363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297580" y="3316629"/>
            <a:ext cx="1351372" cy="499234"/>
            <a:chOff x="0" y="0"/>
            <a:chExt cx="1351370" cy="499232"/>
          </a:xfrm>
        </p:grpSpPr>
        <p:sp>
          <p:nvSpPr>
            <p:cNvPr id="215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6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3294982" y="1410530"/>
            <a:ext cx="1351372" cy="499234"/>
            <a:chOff x="0" y="0"/>
            <a:chExt cx="1351370" cy="499232"/>
          </a:xfrm>
        </p:grpSpPr>
        <p:sp>
          <p:nvSpPr>
            <p:cNvPr id="218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19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2086783" y="3302850"/>
            <a:ext cx="1351372" cy="499234"/>
            <a:chOff x="0" y="0"/>
            <a:chExt cx="1351370" cy="499232"/>
          </a:xfrm>
        </p:grpSpPr>
        <p:sp>
          <p:nvSpPr>
            <p:cNvPr id="221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2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3294982" y="2419691"/>
            <a:ext cx="1351372" cy="499233"/>
            <a:chOff x="0" y="0"/>
            <a:chExt cx="1351370" cy="499232"/>
          </a:xfrm>
        </p:grpSpPr>
        <p:sp>
          <p:nvSpPr>
            <p:cNvPr id="224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5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27" name="Line"/>
          <p:cNvSpPr/>
          <p:nvPr/>
        </p:nvSpPr>
        <p:spPr>
          <a:xfrm flipV="1">
            <a:off x="1720632" y="1517788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V="1">
            <a:off x="1195922" y="2549331"/>
            <a:ext cx="395147" cy="75808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H="1" flipV="1">
            <a:off x="1843874" y="2548792"/>
            <a:ext cx="1188127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2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230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31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33" name="Line"/>
          <p:cNvSpPr/>
          <p:nvPr/>
        </p:nvSpPr>
        <p:spPr>
          <a:xfrm flipV="1">
            <a:off x="4289623" y="1887792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Union(A,B) operation…"/>
          <p:cNvSpPr txBox="1"/>
          <p:nvPr/>
        </p:nvSpPr>
        <p:spPr>
          <a:xfrm>
            <a:off x="1173728" y="3501609"/>
            <a:ext cx="8636001" cy="327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Union(A,B)</a:t>
            </a:r>
            <a:r>
              <a:t> operation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the tree with smaller number of nodes to point to root of the tree of larger number of nodes.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requires storing the number of elements in the tree at the root as well.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Union operation, update the pointer of smaller tree and count at the larger tree.</a:t>
            </a:r>
          </a:p>
          <a:p>
            <a:pPr lvl="2" marL="1121727" indent="-22860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Break the tie arbitrarily</a:t>
            </a:r>
          </a:p>
        </p:txBody>
      </p:sp>
      <p:sp>
        <p:nvSpPr>
          <p:cNvPr id="235" name="Line"/>
          <p:cNvSpPr/>
          <p:nvPr/>
        </p:nvSpPr>
        <p:spPr>
          <a:xfrm flipH="1" flipV="1">
            <a:off x="2060697" y="1584499"/>
            <a:ext cx="1230826" cy="202427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p" bldLvl="5" animBg="1" rev="0" advAuto="0" spid="2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38" name="Basic idea: Balance and collapse th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Basic idea: Balance and collapse the tree</a:t>
            </a:r>
          </a:p>
          <a:p>
            <a:pPr lvl="1">
              <a:spcBef>
                <a:spcPts val="500"/>
              </a:spcBef>
            </a:pPr>
            <a:r>
              <a:t>Union operation still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Changing the pointer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Updating the count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500"/>
              </a:spcBef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 + O(1) =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Union operation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244" name="Theorem: When balancing is used, the tree of height h will contain at least 2h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Theorem: When balancing is used, the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will contain at least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nodes.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Proof outline</a:t>
            </a:r>
          </a:p>
          <a:p>
            <a:pPr lvl="1">
              <a:spcBef>
                <a:spcPts val="300"/>
              </a:spcBef>
            </a:pPr>
            <a:r>
              <a:t>First union operation results in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two elements.</a:t>
            </a:r>
          </a:p>
          <a:p>
            <a:pPr lvl="1">
              <a:spcBef>
                <a:spcPts val="300"/>
              </a:spcBef>
            </a:pPr>
            <a:r>
              <a:t>Consider A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B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Let A is larger tree. Thus, on merging B, root of B points to root of A.</a:t>
            </a:r>
          </a:p>
          <a:p>
            <a:pPr lvl="2" marL="1097416" indent="-244928">
              <a:spcBef>
                <a:spcPts val="300"/>
              </a:spcBef>
              <a:defRPr sz="29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A’s height remains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unchanged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97416" indent="-244928">
              <a:spcBef>
                <a:spcPts val="3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Otherwise, height of tree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with increase in height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 size (number of nodes) of tree has at least doubled.</a:t>
            </a:r>
          </a:p>
          <a:p>
            <a:pPr marL="361156" indent="-32146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taken for a </a:t>
            </a:r>
            <a:r>
              <a:rPr i="1" u="sng"/>
              <a:t>Find(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) operation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3" name="1"/>
          <p:cNvSpPr/>
          <p:nvPr/>
        </p:nvSpPr>
        <p:spPr>
          <a:xfrm>
            <a:off x="1756940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4"/>
          <p:cNvSpPr/>
          <p:nvPr/>
        </p:nvSpPr>
        <p:spPr>
          <a:xfrm>
            <a:off x="969374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" name="5"/>
          <p:cNvSpPr/>
          <p:nvPr/>
        </p:nvSpPr>
        <p:spPr>
          <a:xfrm>
            <a:off x="2524968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6" name="2"/>
          <p:cNvSpPr/>
          <p:nvPr/>
        </p:nvSpPr>
        <p:spPr>
          <a:xfrm>
            <a:off x="3301934" y="4147451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7" name="6"/>
          <p:cNvSpPr/>
          <p:nvPr/>
        </p:nvSpPr>
        <p:spPr>
          <a:xfrm>
            <a:off x="3982413" y="3101003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8" name="3"/>
          <p:cNvSpPr/>
          <p:nvPr/>
        </p:nvSpPr>
        <p:spPr>
          <a:xfrm>
            <a:off x="3361131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1451456" y="2404929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H="1" flipV="1">
            <a:off x="2182599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 flipV="1">
            <a:off x="2958110" y="358858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H="1" flipV="1">
            <a:off x="3754988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0" name="Group"/>
          <p:cNvGrpSpPr/>
          <p:nvPr/>
        </p:nvGrpSpPr>
        <p:grpSpPr>
          <a:xfrm>
            <a:off x="5862449" y="1472867"/>
            <a:ext cx="1574281" cy="3013585"/>
            <a:chOff x="0" y="0"/>
            <a:chExt cx="1574280" cy="3013583"/>
          </a:xfrm>
        </p:grpSpPr>
        <p:sp>
          <p:nvSpPr>
            <p:cNvPr id="263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4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6" name="2"/>
            <p:cNvSpPr/>
            <p:nvPr/>
          </p:nvSpPr>
          <p:spPr>
            <a:xfrm>
              <a:off x="996827" y="2391899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482082" y="526950"/>
              <a:ext cx="348462" cy="6386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1285553" y="1743858"/>
              <a:ext cx="1" cy="64708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7803240" y="2443372"/>
            <a:ext cx="1286799" cy="1677470"/>
            <a:chOff x="0" y="0"/>
            <a:chExt cx="1286797" cy="1677469"/>
          </a:xfrm>
        </p:grpSpPr>
        <p:sp>
          <p:nvSpPr>
            <p:cNvPr id="271" name="6"/>
            <p:cNvSpPr/>
            <p:nvPr/>
          </p:nvSpPr>
          <p:spPr>
            <a:xfrm>
              <a:off x="709344" y="1055784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2" name="3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" name="Line"/>
            <p:cNvSpPr/>
            <p:nvPr/>
          </p:nvSpPr>
          <p:spPr>
            <a:xfrm flipH="1" flipV="1">
              <a:off x="448662" y="523011"/>
              <a:ext cx="404584" cy="63693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5" name="Line"/>
          <p:cNvSpPr/>
          <p:nvPr/>
        </p:nvSpPr>
        <p:spPr>
          <a:xfrm flipH="1" flipV="1">
            <a:off x="7247246" y="1865246"/>
            <a:ext cx="633680" cy="63367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>
            <a:off x="4337139" y="2532725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a: Forest representation of…"/>
          <p:cNvSpPr txBox="1"/>
          <p:nvPr/>
        </p:nvSpPr>
        <p:spPr>
          <a:xfrm>
            <a:off x="999391" y="4831493"/>
            <a:ext cx="43381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Forest representation of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sets used by quick union</a:t>
            </a:r>
          </a:p>
        </p:txBody>
      </p:sp>
      <p:sp>
        <p:nvSpPr>
          <p:cNvPr id="278" name="b: Result of quick union"/>
          <p:cNvSpPr txBox="1"/>
          <p:nvPr/>
        </p:nvSpPr>
        <p:spPr>
          <a:xfrm>
            <a:off x="6368921" y="4947884"/>
            <a:ext cx="35187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b: Result of quick union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  <p:bldP build="whole" bldLvl="1" animBg="1" rev="0" advAuto="0" spid="270" grpId="2"/>
      <p:bldP build="whole" bldLvl="1" animBg="1" rev="0" advAuto="0" spid="275" grpId="4"/>
      <p:bldP build="whole" bldLvl="1" animBg="1" rev="0" advAuto="0" spid="274" grpId="3"/>
      <p:bldP build="whole" bldLvl="1" animBg="1" rev="0" advAuto="0" spid="278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281" name="Further improv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Further improvement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Any time we do a </a:t>
            </a:r>
            <a:r>
              <a:rPr i="1"/>
              <a:t>Find</a:t>
            </a:r>
            <a:r>
              <a:t> operation, change the pointers of all the nodes in the path to directly point to the root of the tree.</a:t>
            </a:r>
          </a:p>
          <a:p>
            <a:pPr lvl="1">
              <a:spcBef>
                <a:spcPts val="300"/>
              </a:spcBef>
            </a:pPr>
            <a:r>
              <a:t>This is called </a:t>
            </a:r>
            <a:r>
              <a:rPr b="1"/>
              <a:t>path compression</a:t>
            </a:r>
            <a:r>
              <a:t>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Traversing the path takes only double the number of steps, and thus</a:t>
            </a:r>
          </a:p>
          <a:p>
            <a:pPr lvl="1">
              <a:spcBef>
                <a:spcPts val="300"/>
              </a:spcBef>
            </a:pPr>
            <a:r>
              <a:t>Time complexity of </a:t>
            </a:r>
            <a:r>
              <a:rPr i="1"/>
              <a:t>Find</a:t>
            </a:r>
            <a:r>
              <a:t> remains the same.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Time complexity with path compression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operations is given by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O(mlog</a:t>
            </a:r>
            <a:r>
              <a:rPr baseline="31999"/>
              <a:t>*</a:t>
            </a:r>
            <a:r>
              <a:t>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log</a:t>
            </a:r>
            <a:r>
              <a:rPr baseline="31999"/>
              <a:t>*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iterated logarithm function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0" name="a: Representation of Tree…"/>
          <p:cNvSpPr txBox="1"/>
          <p:nvPr/>
        </p:nvSpPr>
        <p:spPr>
          <a:xfrm>
            <a:off x="492339" y="5418806"/>
            <a:ext cx="3920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Representation of Tree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 finding node 6</a:t>
            </a:r>
          </a:p>
        </p:txBody>
      </p:sp>
      <p:sp>
        <p:nvSpPr>
          <p:cNvPr id="291" name="b: Result of path compression…"/>
          <p:cNvSpPr txBox="1"/>
          <p:nvPr/>
        </p:nvSpPr>
        <p:spPr>
          <a:xfrm>
            <a:off x="4988757" y="4940136"/>
            <a:ext cx="45096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b: Result of path compression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nodes in the path from 6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point 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2" name="1"/>
          <p:cNvSpPr/>
          <p:nvPr/>
        </p:nvSpPr>
        <p:spPr>
          <a:xfrm>
            <a:off x="1219439" y="155600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4"/>
          <p:cNvSpPr/>
          <p:nvPr/>
        </p:nvSpPr>
        <p:spPr>
          <a:xfrm>
            <a:off x="431873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4" name="5"/>
          <p:cNvSpPr/>
          <p:nvPr/>
        </p:nvSpPr>
        <p:spPr>
          <a:xfrm>
            <a:off x="1409329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5" name="2"/>
          <p:cNvSpPr/>
          <p:nvPr/>
        </p:nvSpPr>
        <p:spPr>
          <a:xfrm>
            <a:off x="1428700" y="3947909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913955" y="2082960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 flipV="1">
            <a:off x="1645098" y="2108671"/>
            <a:ext cx="1" cy="59635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 flipV="1">
            <a:off x="1717426" y="3299868"/>
            <a:ext cx="1" cy="64708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6"/>
          <p:cNvSpPr/>
          <p:nvPr/>
        </p:nvSpPr>
        <p:spPr>
          <a:xfrm>
            <a:off x="3082008" y="358229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0" name="3"/>
          <p:cNvSpPr/>
          <p:nvPr/>
        </p:nvSpPr>
        <p:spPr>
          <a:xfrm>
            <a:off x="2372664" y="2526515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1" name="Line"/>
          <p:cNvSpPr/>
          <p:nvPr/>
        </p:nvSpPr>
        <p:spPr>
          <a:xfrm flipH="1" flipV="1">
            <a:off x="2821327" y="3049526"/>
            <a:ext cx="404583" cy="6369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 flipH="1" flipV="1">
            <a:off x="1816670" y="1948388"/>
            <a:ext cx="633679" cy="63368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7"/>
          <p:cNvSpPr/>
          <p:nvPr/>
        </p:nvSpPr>
        <p:spPr>
          <a:xfrm>
            <a:off x="3774376" y="4723637"/>
            <a:ext cx="577455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4" name="Line"/>
          <p:cNvSpPr/>
          <p:nvPr/>
        </p:nvSpPr>
        <p:spPr>
          <a:xfrm flipH="1" flipV="1">
            <a:off x="3463809" y="4140978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12" name="Group"/>
          <p:cNvGrpSpPr/>
          <p:nvPr/>
        </p:nvGrpSpPr>
        <p:grpSpPr>
          <a:xfrm>
            <a:off x="4316908" y="1505902"/>
            <a:ext cx="1574282" cy="3013584"/>
            <a:chOff x="0" y="0"/>
            <a:chExt cx="1574280" cy="3013583"/>
          </a:xfrm>
        </p:grpSpPr>
        <p:sp>
          <p:nvSpPr>
            <p:cNvPr id="305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6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7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8" name="2"/>
            <p:cNvSpPr/>
            <p:nvPr/>
          </p:nvSpPr>
          <p:spPr>
            <a:xfrm>
              <a:off x="996827" y="2391898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482082" y="526951"/>
              <a:ext cx="348462" cy="638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1285553" y="1743858"/>
              <a:ext cx="1" cy="6470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13" name="3"/>
          <p:cNvSpPr/>
          <p:nvPr/>
        </p:nvSpPr>
        <p:spPr>
          <a:xfrm>
            <a:off x="6257700" y="247640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4" name="Line"/>
          <p:cNvSpPr/>
          <p:nvPr/>
        </p:nvSpPr>
        <p:spPr>
          <a:xfrm flipH="1" flipV="1">
            <a:off x="5619126" y="1815981"/>
            <a:ext cx="1827661" cy="7905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 flipH="1" flipV="1">
            <a:off x="5640653" y="2039602"/>
            <a:ext cx="694732" cy="4923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19" name="Group"/>
          <p:cNvGrpSpPr/>
          <p:nvPr/>
        </p:nvGrpSpPr>
        <p:grpSpPr>
          <a:xfrm>
            <a:off x="7491599" y="2449846"/>
            <a:ext cx="1269823" cy="1763022"/>
            <a:chOff x="0" y="0"/>
            <a:chExt cx="1269821" cy="1763021"/>
          </a:xfrm>
        </p:grpSpPr>
        <p:sp>
          <p:nvSpPr>
            <p:cNvPr id="316" name="6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7" name="7"/>
            <p:cNvSpPr/>
            <p:nvPr/>
          </p:nvSpPr>
          <p:spPr>
            <a:xfrm>
              <a:off x="692368" y="1141337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8" name="Line"/>
            <p:cNvSpPr/>
            <p:nvPr/>
          </p:nvSpPr>
          <p:spPr>
            <a:xfrm flipH="1" flipV="1">
              <a:off x="381801" y="558678"/>
              <a:ext cx="404583" cy="6369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20" name="Line"/>
          <p:cNvSpPr/>
          <p:nvPr/>
        </p:nvSpPr>
        <p:spPr>
          <a:xfrm>
            <a:off x="2998580" y="2406846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4"/>
      <p:bldP build="whole" bldLvl="1" animBg="1" rev="0" advAuto="0" spid="320" grpId="1"/>
      <p:bldP build="whole" bldLvl="1" animBg="1" rev="0" advAuto="0" spid="319" grpId="5"/>
      <p:bldP build="whole" bldLvl="1" animBg="1" rev="0" advAuto="0" spid="312" grpId="2"/>
      <p:bldP build="whole" bldLvl="1" animBg="1" rev="0" advAuto="0" spid="314" grpId="6"/>
      <p:bldP build="whole" bldLvl="1" animBg="1" rev="0" advAuto="0" spid="313" grpId="3"/>
      <p:bldP build="whole" bldLvl="1" animBg="1" rev="0" advAuto="0" spid="291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terated Loga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</a:t>
            </a:r>
          </a:p>
        </p:txBody>
      </p:sp>
      <p:sp>
        <p:nvSpPr>
          <p:cNvPr id="323" name="Iterated logarithm function is defin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 function is defined as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n=1+log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n⌉)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2=1 (Given)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4=log</a:t>
            </a:r>
            <a:r>
              <a:rPr baseline="31999"/>
              <a:t>*</a:t>
            </a:r>
            <a:r>
              <a:t>2</a:t>
            </a:r>
            <a:r>
              <a:rPr baseline="31999"/>
              <a:t>2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2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2=1+1 = 2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16=log</a:t>
            </a:r>
            <a:r>
              <a:rPr baseline="31999"/>
              <a:t>*</a:t>
            </a:r>
            <a:r>
              <a:t>2</a:t>
            </a:r>
            <a:r>
              <a:rPr baseline="31999"/>
              <a:t>4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4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4=1+2 = 3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65536=log</a:t>
            </a:r>
            <a:r>
              <a:rPr baseline="31999"/>
              <a:t>*</a:t>
            </a:r>
            <a:r>
              <a:t>2</a:t>
            </a:r>
            <a:r>
              <a:rPr baseline="31999"/>
              <a:t>16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16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=1+log</a:t>
            </a:r>
            <a:r>
              <a:rPr baseline="31999" sz="2800"/>
              <a:t>*</a:t>
            </a:r>
            <a:r>
              <a:rPr sz="2800"/>
              <a:t>16=1+</a:t>
            </a:r>
            <a:r>
              <a:t>3 = 4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</a:t>
            </a:r>
            <a:r>
              <a:rPr baseline="31999"/>
              <a:t>65536</a:t>
            </a:r>
            <a:r>
              <a:t>=</a:t>
            </a:r>
            <a:r>
              <a:rPr sz="2800"/>
              <a:t>1+log</a:t>
            </a:r>
            <a:r>
              <a:rPr baseline="31999" sz="2800"/>
              <a:t>*</a:t>
            </a:r>
            <a:r>
              <a:rPr sz="2800"/>
              <a:t>65536 = 5</a:t>
            </a:r>
            <a:r>
              <a:rPr sz="2600"/>
              <a:t> (very large n)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9" name="Kruskal Al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 Algo</a:t>
            </a:r>
          </a:p>
          <a:p>
            <a:pPr lvl="1"/>
            <a:r>
              <a:t>Sort the edges in non-decreasing order of weights</a:t>
            </a:r>
          </a:p>
          <a:p>
            <a:pPr lvl="1"/>
            <a:r>
              <a:t>take one edge at a time and check for cycle</a:t>
            </a:r>
          </a:p>
          <a:p>
            <a:pPr lvl="1"/>
            <a:r>
              <a:t>Cycle check is done by using Union-Find algo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O(|E|lg|E|)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  <p:sp>
        <p:nvSpPr>
          <p:cNvPr id="54" name="Sort the edges in nondecreasing order of leng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the edges in nondecreasing order of lengths</a:t>
            </a:r>
          </a:p>
          <a:p>
            <a:pPr/>
            <a:r>
              <a:t>“Grow” tree one edge at a time</a:t>
            </a:r>
          </a:p>
          <a:p>
            <a:pPr lvl="1"/>
            <a:r>
              <a:t>Produce MST through a series of expanding forests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F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F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n-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21199"/>
          </a:p>
          <a:p>
            <a:pPr/>
            <a:r>
              <a:t>On each iteration, </a:t>
            </a:r>
          </a:p>
          <a:p>
            <a:pPr lvl="1"/>
            <a:r>
              <a:t>Consider the next edge on the sorted list </a:t>
            </a:r>
          </a:p>
          <a:p>
            <a:pPr lvl="2"/>
            <a:r>
              <a:t>If this edge creates a cycle, </a:t>
            </a:r>
          </a:p>
          <a:p>
            <a:pPr lvl="3"/>
            <a:r>
              <a:t>Skip the edge</a:t>
            </a:r>
          </a:p>
          <a:p>
            <a:pPr lvl="2"/>
            <a:r>
              <a:t>Else  </a:t>
            </a:r>
          </a:p>
          <a:p>
            <a:pPr lvl="3"/>
            <a:r>
              <a:t>Add the edge to spanning tree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4" name="Group"/>
          <p:cNvGrpSpPr/>
          <p:nvPr/>
        </p:nvGrpSpPr>
        <p:grpSpPr>
          <a:xfrm>
            <a:off x="4528100" y="2329008"/>
            <a:ext cx="304801" cy="348430"/>
            <a:chOff x="0" y="0"/>
            <a:chExt cx="304800" cy="348428"/>
          </a:xfrm>
        </p:grpSpPr>
        <p:sp>
          <p:nvSpPr>
            <p:cNvPr id="62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7" name="Group"/>
          <p:cNvGrpSpPr/>
          <p:nvPr/>
        </p:nvGrpSpPr>
        <p:grpSpPr>
          <a:xfrm>
            <a:off x="5137700" y="3929207"/>
            <a:ext cx="304801" cy="348430"/>
            <a:chOff x="0" y="0"/>
            <a:chExt cx="304800" cy="348428"/>
          </a:xfrm>
        </p:grpSpPr>
        <p:sp>
          <p:nvSpPr>
            <p:cNvPr id="65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6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70" name="Group"/>
          <p:cNvGrpSpPr/>
          <p:nvPr/>
        </p:nvGrpSpPr>
        <p:grpSpPr>
          <a:xfrm>
            <a:off x="3461300" y="4081607"/>
            <a:ext cx="304801" cy="348430"/>
            <a:chOff x="0" y="0"/>
            <a:chExt cx="304800" cy="348428"/>
          </a:xfrm>
        </p:grpSpPr>
        <p:sp>
          <p:nvSpPr>
            <p:cNvPr id="68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9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" name="Group"/>
          <p:cNvGrpSpPr/>
          <p:nvPr/>
        </p:nvGrpSpPr>
        <p:grpSpPr>
          <a:xfrm>
            <a:off x="3232700" y="2710007"/>
            <a:ext cx="304801" cy="348430"/>
            <a:chOff x="0" y="0"/>
            <a:chExt cx="304800" cy="348428"/>
          </a:xfrm>
        </p:grpSpPr>
        <p:sp>
          <p:nvSpPr>
            <p:cNvPr id="71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2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" name="Line"/>
          <p:cNvSpPr/>
          <p:nvPr/>
        </p:nvSpPr>
        <p:spPr>
          <a:xfrm flipV="1">
            <a:off x="3538770" y="2527577"/>
            <a:ext cx="990601" cy="2286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5" name="Line"/>
          <p:cNvSpPr/>
          <p:nvPr/>
        </p:nvSpPr>
        <p:spPr>
          <a:xfrm flipH="1" flipV="1">
            <a:off x="3385100" y="3036622"/>
            <a:ext cx="152401" cy="1066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3613700" y="2655622"/>
            <a:ext cx="990601" cy="1447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7" name="Line"/>
          <p:cNvSpPr/>
          <p:nvPr/>
        </p:nvSpPr>
        <p:spPr>
          <a:xfrm flipH="1" flipV="1">
            <a:off x="4680500" y="2655622"/>
            <a:ext cx="609601" cy="12954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" name="4"/>
          <p:cNvSpPr txBox="1"/>
          <p:nvPr/>
        </p:nvSpPr>
        <p:spPr>
          <a:xfrm>
            <a:off x="3826425" y="22889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9" name="2"/>
          <p:cNvSpPr txBox="1"/>
          <p:nvPr/>
        </p:nvSpPr>
        <p:spPr>
          <a:xfrm>
            <a:off x="3156500" y="33938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" name="6"/>
          <p:cNvSpPr txBox="1"/>
          <p:nvPr/>
        </p:nvSpPr>
        <p:spPr>
          <a:xfrm>
            <a:off x="3918500" y="30890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" name="1"/>
          <p:cNvSpPr txBox="1"/>
          <p:nvPr/>
        </p:nvSpPr>
        <p:spPr>
          <a:xfrm>
            <a:off x="4909100" y="29366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" name="3"/>
          <p:cNvSpPr txBox="1"/>
          <p:nvPr/>
        </p:nvSpPr>
        <p:spPr>
          <a:xfrm>
            <a:off x="4299500" y="4103422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" name="Line"/>
          <p:cNvSpPr/>
          <p:nvPr/>
        </p:nvSpPr>
        <p:spPr>
          <a:xfrm flipV="1">
            <a:off x="3766100" y="4141522"/>
            <a:ext cx="1371601" cy="76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4" name="Line"/>
          <p:cNvSpPr/>
          <p:nvPr/>
        </p:nvSpPr>
        <p:spPr>
          <a:xfrm flipH="1" flipV="1">
            <a:off x="4680500" y="2655622"/>
            <a:ext cx="609601" cy="12954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5" name="Line"/>
          <p:cNvSpPr/>
          <p:nvPr/>
        </p:nvSpPr>
        <p:spPr>
          <a:xfrm flipH="1" flipV="1">
            <a:off x="3372528" y="3046784"/>
            <a:ext cx="152401" cy="10668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6" name="Line"/>
          <p:cNvSpPr/>
          <p:nvPr/>
        </p:nvSpPr>
        <p:spPr>
          <a:xfrm flipV="1">
            <a:off x="3762063" y="4130348"/>
            <a:ext cx="1371601" cy="762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7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7"/>
      <p:bldP build="whole" bldLvl="1" animBg="1" rev="0" advAuto="0" spid="85" grpId="4"/>
      <p:bldP build="whole" bldLvl="1" animBg="1" rev="0" advAuto="0" spid="86" grpId="6"/>
      <p:bldP build="whole" bldLvl="1" animBg="1" rev="0" advAuto="0" spid="74" grpId="8"/>
      <p:bldP build="whole" bldLvl="1" animBg="1" rev="0" advAuto="0" spid="76" grpId="9"/>
      <p:bldP build="whole" bldLvl="1" animBg="1" rev="0" advAuto="0" spid="83" grpId="5"/>
      <p:bldP build="whole" bldLvl="1" animBg="1" rev="0" advAuto="0" spid="76" grpId="10"/>
      <p:bldP build="whole" bldLvl="1" animBg="1" rev="0" advAuto="0" spid="84" grpId="2"/>
      <p:bldP build="whole" bldLvl="1" animBg="1" rev="0" advAuto="0" spid="77" grpId="1"/>
      <p:bldP build="whole" bldLvl="1" animBg="1" rev="0" advAuto="0" spid="7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xample 2:  Kruskal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Kruskal Algorithm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3" name="Q: Construct an MST using Kruskal algo"/>
          <p:cNvSpPr txBox="1"/>
          <p:nvPr/>
        </p:nvSpPr>
        <p:spPr>
          <a:xfrm>
            <a:off x="757198" y="6167585"/>
            <a:ext cx="70929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Construct an MST using Kruskal algo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1269974" y="1487291"/>
            <a:ext cx="7652054" cy="3999620"/>
            <a:chOff x="0" y="0"/>
            <a:chExt cx="7652052" cy="3999618"/>
          </a:xfrm>
        </p:grpSpPr>
        <p:sp>
          <p:nvSpPr>
            <p:cNvPr id="94" name="a"/>
            <p:cNvSpPr/>
            <p:nvPr/>
          </p:nvSpPr>
          <p:spPr>
            <a:xfrm>
              <a:off x="7665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" name="d"/>
            <p:cNvSpPr/>
            <p:nvPr/>
          </p:nvSpPr>
          <p:spPr>
            <a:xfrm>
              <a:off x="6848531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6" name="e"/>
            <p:cNvSpPr/>
            <p:nvPr/>
          </p:nvSpPr>
          <p:spPr>
            <a:xfrm>
              <a:off x="3428097" y="3160007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7" name="b"/>
            <p:cNvSpPr/>
            <p:nvPr/>
          </p:nvSpPr>
          <p:spPr>
            <a:xfrm>
              <a:off x="1894601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8" name="f"/>
            <p:cNvSpPr/>
            <p:nvPr/>
          </p:nvSpPr>
          <p:spPr>
            <a:xfrm>
              <a:off x="3428097" y="1330866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99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751901" y="953127"/>
              <a:ext cx="1204259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 flipV="1">
              <a:off x="4214273" y="953127"/>
              <a:ext cx="1204258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4214272" y="2072146"/>
              <a:ext cx="2651606" cy="14025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" name="Line"/>
            <p:cNvSpPr/>
            <p:nvPr/>
          </p:nvSpPr>
          <p:spPr>
            <a:xfrm>
              <a:off x="682486" y="2053895"/>
              <a:ext cx="2727054" cy="14390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4" name="Line"/>
            <p:cNvSpPr/>
            <p:nvPr/>
          </p:nvSpPr>
          <p:spPr>
            <a:xfrm>
              <a:off x="2623942" y="954108"/>
              <a:ext cx="820545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>
              <a:off x="6117628" y="91578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>
              <a:off x="4206709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>
              <a:off x="833963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Line"/>
            <p:cNvSpPr/>
            <p:nvPr/>
          </p:nvSpPr>
          <p:spPr>
            <a:xfrm>
              <a:off x="2746062" y="64047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Line"/>
            <p:cNvSpPr/>
            <p:nvPr/>
          </p:nvSpPr>
          <p:spPr>
            <a:xfrm>
              <a:off x="3829858" y="2226275"/>
              <a:ext cx="1" cy="877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0" name="2"/>
            <p:cNvSpPr txBox="1"/>
            <p:nvPr/>
          </p:nvSpPr>
          <p:spPr>
            <a:xfrm>
              <a:off x="3824139" y="2299733"/>
              <a:ext cx="281401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1" name="6"/>
            <p:cNvSpPr txBox="1"/>
            <p:nvPr/>
          </p:nvSpPr>
          <p:spPr>
            <a:xfrm>
              <a:off x="1810446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2" name="3"/>
            <p:cNvSpPr txBox="1"/>
            <p:nvPr/>
          </p:nvSpPr>
          <p:spPr>
            <a:xfrm>
              <a:off x="1041368" y="912633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" name="5"/>
            <p:cNvSpPr txBox="1"/>
            <p:nvPr/>
          </p:nvSpPr>
          <p:spPr>
            <a:xfrm>
              <a:off x="1912041" y="1215828"/>
              <a:ext cx="471134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4" name="1"/>
            <p:cNvSpPr txBox="1"/>
            <p:nvPr/>
          </p:nvSpPr>
          <p:spPr>
            <a:xfrm>
              <a:off x="3793307" y="0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5" name="4"/>
            <p:cNvSpPr txBox="1"/>
            <p:nvPr/>
          </p:nvSpPr>
          <p:spPr>
            <a:xfrm>
              <a:off x="3010546" y="909100"/>
              <a:ext cx="362402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" name="4"/>
            <p:cNvSpPr txBox="1"/>
            <p:nvPr/>
          </p:nvSpPr>
          <p:spPr>
            <a:xfrm>
              <a:off x="4452304" y="669463"/>
              <a:ext cx="471135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7" name="5"/>
            <p:cNvSpPr txBox="1"/>
            <p:nvPr/>
          </p:nvSpPr>
          <p:spPr>
            <a:xfrm>
              <a:off x="5341954" y="1215828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8" name="6"/>
            <p:cNvSpPr txBox="1"/>
            <p:nvPr/>
          </p:nvSpPr>
          <p:spPr>
            <a:xfrm>
              <a:off x="6292334" y="586279"/>
              <a:ext cx="471134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9" name="8"/>
            <p:cNvSpPr txBox="1"/>
            <p:nvPr/>
          </p:nvSpPr>
          <p:spPr>
            <a:xfrm>
              <a:off x="5378138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0" name="a"/>
            <p:cNvSpPr/>
            <p:nvPr/>
          </p:nvSpPr>
          <p:spPr>
            <a:xfrm>
              <a:off x="0" y="1330866"/>
              <a:ext cx="803522" cy="839612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1" name="b"/>
            <p:cNvSpPr/>
            <p:nvPr/>
          </p:nvSpPr>
          <p:spPr>
            <a:xfrm>
              <a:off x="1896751" y="277113"/>
              <a:ext cx="803523" cy="839613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2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3" name="d"/>
            <p:cNvSpPr/>
            <p:nvPr/>
          </p:nvSpPr>
          <p:spPr>
            <a:xfrm>
              <a:off x="6848531" y="1323760"/>
              <a:ext cx="803522" cy="839612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4" name="e"/>
            <p:cNvSpPr/>
            <p:nvPr/>
          </p:nvSpPr>
          <p:spPr>
            <a:xfrm>
              <a:off x="3430439" y="3160007"/>
              <a:ext cx="803522" cy="839612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5" name="f"/>
            <p:cNvSpPr/>
            <p:nvPr/>
          </p:nvSpPr>
          <p:spPr>
            <a:xfrm>
              <a:off x="3430667" y="1323760"/>
              <a:ext cx="803522" cy="839612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6" name="Line"/>
            <p:cNvSpPr/>
            <p:nvPr/>
          </p:nvSpPr>
          <p:spPr>
            <a:xfrm>
              <a:off x="2733362" y="634122"/>
              <a:ext cx="2627290" cy="1"/>
            </a:xfrm>
            <a:prstGeom prst="line">
              <a:avLst/>
            </a:prstGeom>
            <a:noFill/>
            <a:ln w="381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Line"/>
            <p:cNvSpPr/>
            <p:nvPr/>
          </p:nvSpPr>
          <p:spPr>
            <a:xfrm>
              <a:off x="3836208" y="2228588"/>
              <a:ext cx="1" cy="877937"/>
            </a:xfrm>
            <a:prstGeom prst="line">
              <a:avLst/>
            </a:prstGeom>
            <a:noFill/>
            <a:ln w="381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Line"/>
            <p:cNvSpPr/>
            <p:nvPr/>
          </p:nvSpPr>
          <p:spPr>
            <a:xfrm flipV="1">
              <a:off x="756883" y="946076"/>
              <a:ext cx="1204259" cy="618315"/>
            </a:xfrm>
            <a:prstGeom prst="line">
              <a:avLst/>
            </a:prstGeom>
            <a:noFill/>
            <a:ln w="381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Line"/>
            <p:cNvSpPr/>
            <p:nvPr/>
          </p:nvSpPr>
          <p:spPr>
            <a:xfrm>
              <a:off x="2623942" y="950369"/>
              <a:ext cx="820545" cy="544969"/>
            </a:xfrm>
            <a:prstGeom prst="line">
              <a:avLst/>
            </a:prstGeom>
            <a:noFill/>
            <a:ln w="381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>
              <a:off x="4206709" y="1802779"/>
              <a:ext cx="2627290" cy="1"/>
            </a:xfrm>
            <a:prstGeom prst="line">
              <a:avLst/>
            </a:prstGeom>
            <a:noFill/>
            <a:ln w="381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nalysis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Kruskal’s Algorithm</a:t>
            </a:r>
          </a:p>
        </p:txBody>
      </p:sp>
      <p:sp>
        <p:nvSpPr>
          <p:cNvPr id="134" name="Algorithm looks easier to imp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looks easier to implement</a:t>
            </a:r>
          </a:p>
          <a:p>
            <a:pPr lvl="1"/>
            <a:r>
              <a:t>Just sort the edge in non-increasing order of weights and consider one edge at a time</a:t>
            </a:r>
          </a:p>
          <a:p>
            <a:pPr/>
            <a:r>
              <a:t>Cycle checking is harder to implement</a:t>
            </a:r>
          </a:p>
          <a:p>
            <a:pPr lvl="1"/>
            <a:r>
              <a:t>A cycle occurs when the added edge connects vertices in the same connected component</a:t>
            </a:r>
          </a:p>
          <a:p>
            <a:pPr/>
            <a:r>
              <a:t>Using Union-Find algorithm to merge the connected components</a:t>
            </a:r>
          </a:p>
          <a:p>
            <a:pPr/>
            <a:r>
              <a:t>Time complexity: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O(m*lg 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number of edges.</a:t>
            </a:r>
          </a:p>
          <a:p>
            <a:pPr lvl="1"/>
            <a:r>
              <a:t>The time spent is mostly on sorting.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plementation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Implementation of Kruskal’s Algorithm</a:t>
            </a:r>
          </a:p>
        </p:txBody>
      </p:sp>
      <p:sp>
        <p:nvSpPr>
          <p:cNvPr id="140" name="Algo Kruskal(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Kruskal(G)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G=〈V,E〉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Et,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in non-decreasing order of edge weights i.e.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w(e</a:t>
            </a:r>
            <a:r>
              <a:rPr baseline="-5999"/>
              <a:t>i</a:t>
            </a:r>
            <a:r>
              <a:rPr baseline="-24518" sz="2700"/>
              <a:t>1</a:t>
            </a:r>
            <a:r>
              <a:t>)≤w(e</a:t>
            </a:r>
            <a:r>
              <a:rPr baseline="-5999"/>
              <a:t>i</a:t>
            </a:r>
            <a:r>
              <a:rPr baseline="-23857" sz="2800"/>
              <a:t>2</a:t>
            </a:r>
            <a:r>
              <a:t>)≤…≤w(e</a:t>
            </a:r>
            <a:r>
              <a:rPr baseline="-5999"/>
              <a:t>i</a:t>
            </a:r>
            <a:r>
              <a:rPr baseline="-23857" sz="2800"/>
              <a:t>m</a:t>
            </a:r>
            <a:r>
              <a:t>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Ø; edgecount ← 0; k ← 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edgecount &lt; |V| - 1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 ← k+1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5230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t> is acyclic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E</a:t>
            </a:r>
            <a:r>
              <a:rPr baseline="-5999"/>
              <a:t>T</a:t>
            </a:r>
            <a:r>
              <a:t> </a:t>
            </a:r>
            <a:r>
              <a:rPr sz="3200"/>
              <a:t>∪</a:t>
            </a:r>
            <a:r>
              <a:t> {e</a:t>
            </a:r>
            <a:r>
              <a:rPr baseline="-5999"/>
              <a:t>i</a:t>
            </a:r>
            <a:r>
              <a:rPr baseline="-25230" sz="2600"/>
              <a:t>k</a:t>
            </a:r>
            <a:r>
              <a:t>}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edgecount ← edgecount+1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end while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E</a:t>
            </a:r>
            <a:r>
              <a:rPr baseline="-5999"/>
              <a:t>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46" name="Using set based Union-Find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Using set based Union-Find approach</a:t>
            </a:r>
          </a:p>
          <a:p>
            <a:pPr lvl="1">
              <a:spcBef>
                <a:spcPts val="500"/>
              </a:spcBef>
            </a:pPr>
            <a:r>
              <a:t>It is almost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>
              <a:spcBef>
                <a:spcPts val="500"/>
              </a:spcBef>
            </a:pPr>
            <a:r>
              <a:t>Union-Find approach</a:t>
            </a:r>
          </a:p>
          <a:p>
            <a:pPr>
              <a:spcBef>
                <a:spcPts val="500"/>
              </a:spcBef>
            </a:pPr>
            <a:r>
              <a:t>Consider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elements which are known.</a:t>
            </a:r>
          </a:p>
          <a:p>
            <a:pPr>
              <a:spcBef>
                <a:spcPts val="500"/>
              </a:spcBef>
            </a:pPr>
            <a:r>
              <a:t>All these elements put in an array and their id can be the array index i.e.</a:t>
            </a:r>
          </a:p>
          <a:p>
            <a:pPr lvl="1">
              <a:spcBef>
                <a:spcPts val="5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#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element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>
              <a:spcBef>
                <a:spcPts val="500"/>
              </a:spcBef>
            </a:pPr>
            <a:r>
              <a:t>Elements are divided into groups (sets)</a:t>
            </a:r>
          </a:p>
          <a:p>
            <a:pPr lvl="1">
              <a:spcBef>
                <a:spcPts val="500"/>
              </a:spcBef>
            </a:pPr>
            <a:r>
              <a:t>Initially, each element is a group by itself.</a:t>
            </a:r>
          </a:p>
          <a:p>
            <a:pPr>
              <a:spcBef>
                <a:spcPts val="500"/>
              </a:spcBef>
            </a:pPr>
            <a:r>
              <a:t>Two kinds of operations: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Find the group to which element belongs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Merge the two groups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me 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 Analysis</a:t>
            </a:r>
          </a:p>
        </p:txBody>
      </p:sp>
      <p:sp>
        <p:nvSpPr>
          <p:cNvPr id="152" name="Sorting the ed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 the edges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</a:t>
            </a:r>
          </a:p>
          <a:p>
            <a:pPr/>
            <a:r>
              <a:t>While loop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|E|</a:t>
            </a:r>
            <a:r>
              <a:t> times</a:t>
            </a:r>
          </a:p>
          <a:p>
            <a:pPr lvl="1"/>
            <a:r>
              <a:t>Checking for cycle formation</a:t>
            </a:r>
          </a:p>
          <a:p>
            <a:pPr lvl="2" marL="1134875" indent="-282388">
              <a:buChar char="–"/>
            </a:pPr>
            <a:r>
              <a:t>Use Union Find approach for an edge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lg*n</a:t>
            </a:r>
          </a:p>
          <a:p>
            <a:pPr marL="362416" indent="-322729"/>
            <a:r>
              <a:t>Time complexity for cycle checking for all edges</a:t>
            </a:r>
          </a:p>
          <a:p>
            <a:pPr lvl="1" marL="697846" indent="-302558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O(|E|lg*|V|)</a:t>
            </a:r>
          </a:p>
          <a:p>
            <a:pPr marL="362416" indent="-322729"/>
            <a:r>
              <a:t>Total time complexity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 + O(|E|lg*|V|)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=O(|E|lg |E|)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