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8: Heapsort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L28: Heapsort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Transform and Conquer Approach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153" name="Consider the data: 2,9,1,6,5,7…"/>
          <p:cNvSpPr txBox="1"/>
          <p:nvPr>
            <p:ph type="body" sz="quarter" idx="1"/>
          </p:nvPr>
        </p:nvSpPr>
        <p:spPr>
          <a:xfrm>
            <a:off x="666288" y="938113"/>
            <a:ext cx="9055611" cy="1234922"/>
          </a:xfrm>
          <a:prstGeom prst="rect">
            <a:avLst/>
          </a:prstGeom>
        </p:spPr>
        <p:txBody>
          <a:bodyPr/>
          <a:lstStyle/>
          <a:p>
            <a:pPr/>
            <a:r>
              <a:t>Consider the data: 2,9,1,6,5,7</a:t>
            </a:r>
          </a:p>
          <a:p>
            <a:pPr/>
            <a:r>
              <a:t>Construct the heap in order.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7" name="2"/>
          <p:cNvSpPr/>
          <p:nvPr/>
        </p:nvSpPr>
        <p:spPr>
          <a:xfrm>
            <a:off x="1641530" y="221054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86762" y="2720981"/>
            <a:ext cx="709953" cy="872691"/>
            <a:chOff x="0" y="0"/>
            <a:chExt cx="709951" cy="872689"/>
          </a:xfrm>
        </p:grpSpPr>
        <p:sp>
          <p:nvSpPr>
            <p:cNvPr id="158" name="9"/>
            <p:cNvSpPr/>
            <p:nvPr/>
          </p:nvSpPr>
          <p:spPr>
            <a:xfrm>
              <a:off x="0" y="29833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9" name="Line"/>
            <p:cNvSpPr/>
            <p:nvPr/>
          </p:nvSpPr>
          <p:spPr>
            <a:xfrm flipV="1">
              <a:off x="48182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587908" y="3567848"/>
            <a:ext cx="669333" cy="957019"/>
            <a:chOff x="0" y="0"/>
            <a:chExt cx="669331" cy="957017"/>
          </a:xfrm>
        </p:grpSpPr>
        <p:sp>
          <p:nvSpPr>
            <p:cNvPr id="161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549369" y="3565199"/>
            <a:ext cx="669092" cy="959668"/>
            <a:chOff x="0" y="0"/>
            <a:chExt cx="669091" cy="959666"/>
          </a:xfrm>
        </p:grpSpPr>
        <p:sp>
          <p:nvSpPr>
            <p:cNvPr id="164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5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2427641" y="3686781"/>
            <a:ext cx="576931" cy="838086"/>
            <a:chOff x="0" y="0"/>
            <a:chExt cx="576930" cy="838084"/>
          </a:xfrm>
        </p:grpSpPr>
        <p:sp>
          <p:nvSpPr>
            <p:cNvPr id="167" name="7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2179514" y="2647971"/>
            <a:ext cx="1153493" cy="1062100"/>
            <a:chOff x="0" y="0"/>
            <a:chExt cx="1153492" cy="1062099"/>
          </a:xfrm>
        </p:grpSpPr>
        <p:sp>
          <p:nvSpPr>
            <p:cNvPr id="170" name="1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Let us heapify…"/>
          <p:cNvSpPr txBox="1"/>
          <p:nvPr/>
        </p:nvSpPr>
        <p:spPr>
          <a:xfrm>
            <a:off x="3715807" y="1962032"/>
            <a:ext cx="5569802" cy="206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Let us heapify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Last parental node (at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6/2⌋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Smaller than child node 7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Exchange it 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Heap property satisfies</a:t>
            </a:r>
          </a:p>
        </p:txBody>
      </p:sp>
      <p:sp>
        <p:nvSpPr>
          <p:cNvPr id="174" name="2"/>
          <p:cNvSpPr/>
          <p:nvPr/>
        </p:nvSpPr>
        <p:spPr>
          <a:xfrm>
            <a:off x="5228595" y="4283080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673827" y="4793513"/>
            <a:ext cx="709953" cy="872691"/>
            <a:chOff x="0" y="0"/>
            <a:chExt cx="709951" cy="872689"/>
          </a:xfrm>
        </p:grpSpPr>
        <p:sp>
          <p:nvSpPr>
            <p:cNvPr id="175" name="9"/>
            <p:cNvSpPr/>
            <p:nvPr/>
          </p:nvSpPr>
          <p:spPr>
            <a:xfrm>
              <a:off x="0" y="29833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48182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4174973" y="5640380"/>
            <a:ext cx="669333" cy="957019"/>
            <a:chOff x="0" y="0"/>
            <a:chExt cx="669331" cy="957017"/>
          </a:xfrm>
        </p:grpSpPr>
        <p:sp>
          <p:nvSpPr>
            <p:cNvPr id="178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1" name="7"/>
          <p:cNvSpPr/>
          <p:nvPr/>
        </p:nvSpPr>
        <p:spPr>
          <a:xfrm>
            <a:off x="6014706" y="6023042"/>
            <a:ext cx="576932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5136434" y="5637731"/>
            <a:ext cx="669092" cy="959668"/>
            <a:chOff x="0" y="0"/>
            <a:chExt cx="669091" cy="959666"/>
          </a:xfrm>
        </p:grpSpPr>
        <p:sp>
          <p:nvSpPr>
            <p:cNvPr id="182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3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5" name="Line"/>
          <p:cNvSpPr/>
          <p:nvPr/>
        </p:nvSpPr>
        <p:spPr>
          <a:xfrm flipV="1">
            <a:off x="6303171" y="5759313"/>
            <a:ext cx="246438" cy="24643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1"/>
          <p:cNvSpPr/>
          <p:nvPr/>
        </p:nvSpPr>
        <p:spPr>
          <a:xfrm>
            <a:off x="6343141" y="5208246"/>
            <a:ext cx="576932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Line"/>
          <p:cNvSpPr/>
          <p:nvPr/>
        </p:nvSpPr>
        <p:spPr>
          <a:xfrm flipH="1" flipV="1">
            <a:off x="5766579" y="4720503"/>
            <a:ext cx="683005" cy="55968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8" name="7"/>
          <p:cNvSpPr/>
          <p:nvPr/>
        </p:nvSpPr>
        <p:spPr>
          <a:xfrm>
            <a:off x="6343141" y="5208246"/>
            <a:ext cx="576932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9" name="1"/>
          <p:cNvSpPr/>
          <p:nvPr/>
        </p:nvSpPr>
        <p:spPr>
          <a:xfrm>
            <a:off x="6014706" y="6023042"/>
            <a:ext cx="576932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5" dur="10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Class="exit" nodeType="after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ntr" nodeType="afterEffect" presetSubtype="8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7"/>
      <p:bldP build="p" bldLvl="5" animBg="1" rev="0" advAuto="0" spid="173" grpId="8"/>
      <p:bldP build="p" bldLvl="5" animBg="1" rev="0" advAuto="0" spid="153" grpId="1"/>
      <p:bldP build="whole" bldLvl="1" animBg="1" rev="0" advAuto="0" spid="180" grpId="12"/>
      <p:bldP build="whole" bldLvl="1" animBg="1" rev="0" advAuto="0" spid="186" grpId="16"/>
      <p:bldP build="whole" bldLvl="1" animBg="1" rev="0" advAuto="0" spid="184" grpId="11"/>
      <p:bldP build="whole" bldLvl="1" animBg="1" rev="0" advAuto="0" spid="186" grpId="19"/>
      <p:bldP build="whole" bldLvl="1" animBg="1" rev="0" advAuto="0" spid="185" grpId="13"/>
      <p:bldP build="whole" bldLvl="1" animBg="1" rev="0" advAuto="0" spid="186" grpId="17"/>
      <p:bldP build="whole" bldLvl="1" animBg="1" rev="0" advAuto="0" spid="174" grpId="9"/>
      <p:bldP build="whole" bldLvl="1" animBg="1" rev="0" advAuto="0" spid="187" grpId="15"/>
      <p:bldP build="whole" bldLvl="1" animBg="1" rev="0" advAuto="0" spid="157" grpId="2"/>
      <p:bldP build="whole" bldLvl="1" animBg="1" rev="0" advAuto="0" spid="181" grpId="18"/>
      <p:bldP build="whole" bldLvl="1" animBg="1" rev="0" advAuto="0" spid="181" grpId="21"/>
      <p:bldP build="whole" bldLvl="1" animBg="1" rev="0" advAuto="0" spid="189" grpId="22"/>
      <p:bldP build="whole" bldLvl="1" animBg="1" rev="0" advAuto="0" spid="163" grpId="5"/>
      <p:bldP build="whole" bldLvl="1" animBg="1" rev="0" advAuto="0" spid="188" grpId="20"/>
      <p:bldP build="whole" bldLvl="1" animBg="1" rev="0" advAuto="0" spid="172" grpId="4"/>
      <p:bldP build="whole" bldLvl="1" animBg="1" rev="0" advAuto="0" spid="166" grpId="6"/>
      <p:bldP build="whole" bldLvl="1" animBg="1" rev="0" advAuto="0" spid="160" grpId="3"/>
      <p:bldP build="whole" bldLvl="1" animBg="1" rev="0" advAuto="0" spid="181" grpId="14"/>
      <p:bldP build="whole" bldLvl="1" animBg="1" rev="0" advAuto="0" spid="177" grpId="1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192" name="Consider preceding parental node 9…"/>
          <p:cNvSpPr txBox="1"/>
          <p:nvPr>
            <p:ph type="body" sz="half" idx="1"/>
          </p:nvPr>
        </p:nvSpPr>
        <p:spPr>
          <a:xfrm>
            <a:off x="666288" y="938113"/>
            <a:ext cx="9055611" cy="2064397"/>
          </a:xfrm>
          <a:prstGeom prst="rect">
            <a:avLst/>
          </a:prstGeom>
        </p:spPr>
        <p:txBody>
          <a:bodyPr/>
          <a:lstStyle/>
          <a:p>
            <a:pPr/>
            <a:r>
              <a:t>Consider preceding parental node 9</a:t>
            </a:r>
          </a:p>
          <a:p>
            <a:pPr/>
            <a:r>
              <a:t>It is in order. No exchange required</a:t>
            </a:r>
          </a:p>
          <a:p>
            <a:pPr/>
            <a:r>
              <a:t>Next parental node 2. Needs heapfication.</a:t>
            </a:r>
          </a:p>
          <a:p>
            <a:pPr/>
            <a:r>
              <a:t>Exchange it with 9, and repeat the process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6" name="2"/>
          <p:cNvSpPr/>
          <p:nvPr/>
        </p:nvSpPr>
        <p:spPr>
          <a:xfrm>
            <a:off x="1325589" y="319162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7" name="9"/>
          <p:cNvSpPr/>
          <p:nvPr/>
        </p:nvSpPr>
        <p:spPr>
          <a:xfrm>
            <a:off x="770821" y="4000396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1252644" y="3702061"/>
            <a:ext cx="228130" cy="41366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1" name="Group"/>
          <p:cNvGrpSpPr/>
          <p:nvPr/>
        </p:nvGrpSpPr>
        <p:grpSpPr>
          <a:xfrm>
            <a:off x="271967" y="4548928"/>
            <a:ext cx="669333" cy="957019"/>
            <a:chOff x="0" y="0"/>
            <a:chExt cx="669331" cy="957017"/>
          </a:xfrm>
        </p:grpSpPr>
        <p:sp>
          <p:nvSpPr>
            <p:cNvPr id="199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1233428" y="4546279"/>
            <a:ext cx="669092" cy="959668"/>
            <a:chOff x="0" y="0"/>
            <a:chExt cx="669091" cy="959666"/>
          </a:xfrm>
        </p:grpSpPr>
        <p:sp>
          <p:nvSpPr>
            <p:cNvPr id="202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3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2111700" y="4667861"/>
            <a:ext cx="576931" cy="838086"/>
            <a:chOff x="0" y="0"/>
            <a:chExt cx="576930" cy="838084"/>
          </a:xfrm>
        </p:grpSpPr>
        <p:sp>
          <p:nvSpPr>
            <p:cNvPr id="205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863573" y="3629051"/>
            <a:ext cx="1153493" cy="1062100"/>
            <a:chOff x="0" y="0"/>
            <a:chExt cx="1153492" cy="1062099"/>
          </a:xfrm>
        </p:grpSpPr>
        <p:sp>
          <p:nvSpPr>
            <p:cNvPr id="208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1" name="2"/>
          <p:cNvSpPr/>
          <p:nvPr/>
        </p:nvSpPr>
        <p:spPr>
          <a:xfrm>
            <a:off x="4279430" y="313676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2" name="9"/>
          <p:cNvSpPr/>
          <p:nvPr/>
        </p:nvSpPr>
        <p:spPr>
          <a:xfrm>
            <a:off x="3724662" y="3945532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13" name="Line"/>
          <p:cNvSpPr/>
          <p:nvPr/>
        </p:nvSpPr>
        <p:spPr>
          <a:xfrm flipV="1">
            <a:off x="4206485" y="3647198"/>
            <a:ext cx="228130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6" name="Group"/>
          <p:cNvGrpSpPr/>
          <p:nvPr/>
        </p:nvGrpSpPr>
        <p:grpSpPr>
          <a:xfrm>
            <a:off x="3225808" y="4494065"/>
            <a:ext cx="669333" cy="957018"/>
            <a:chOff x="0" y="0"/>
            <a:chExt cx="669331" cy="957017"/>
          </a:xfrm>
        </p:grpSpPr>
        <p:sp>
          <p:nvSpPr>
            <p:cNvPr id="214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4187269" y="4491415"/>
            <a:ext cx="669092" cy="959668"/>
            <a:chOff x="0" y="0"/>
            <a:chExt cx="669091" cy="959666"/>
          </a:xfrm>
        </p:grpSpPr>
        <p:sp>
          <p:nvSpPr>
            <p:cNvPr id="217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8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5065541" y="4612997"/>
            <a:ext cx="576932" cy="838086"/>
            <a:chOff x="0" y="0"/>
            <a:chExt cx="576930" cy="838084"/>
          </a:xfrm>
        </p:grpSpPr>
        <p:sp>
          <p:nvSpPr>
            <p:cNvPr id="220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4817414" y="3574187"/>
            <a:ext cx="1153494" cy="1062101"/>
            <a:chOff x="0" y="0"/>
            <a:chExt cx="1153492" cy="1062099"/>
          </a:xfrm>
        </p:grpSpPr>
        <p:sp>
          <p:nvSpPr>
            <p:cNvPr id="223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4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26" name="Line"/>
          <p:cNvSpPr/>
          <p:nvPr/>
        </p:nvSpPr>
        <p:spPr>
          <a:xfrm>
            <a:off x="5989065" y="3810000"/>
            <a:ext cx="669332" cy="0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7" name="9"/>
          <p:cNvSpPr/>
          <p:nvPr/>
        </p:nvSpPr>
        <p:spPr>
          <a:xfrm>
            <a:off x="7527650" y="313676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28" name="2"/>
          <p:cNvSpPr/>
          <p:nvPr/>
        </p:nvSpPr>
        <p:spPr>
          <a:xfrm>
            <a:off x="6972882" y="3945532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7454706" y="3647198"/>
            <a:ext cx="228129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2" name="Group"/>
          <p:cNvGrpSpPr/>
          <p:nvPr/>
        </p:nvGrpSpPr>
        <p:grpSpPr>
          <a:xfrm>
            <a:off x="6474028" y="4494065"/>
            <a:ext cx="669333" cy="957018"/>
            <a:chOff x="0" y="0"/>
            <a:chExt cx="669331" cy="957017"/>
          </a:xfrm>
        </p:grpSpPr>
        <p:sp>
          <p:nvSpPr>
            <p:cNvPr id="230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7435489" y="4491415"/>
            <a:ext cx="669093" cy="959668"/>
            <a:chOff x="0" y="0"/>
            <a:chExt cx="669091" cy="959666"/>
          </a:xfrm>
        </p:grpSpPr>
        <p:sp>
          <p:nvSpPr>
            <p:cNvPr id="233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4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8313762" y="4612997"/>
            <a:ext cx="576931" cy="838086"/>
            <a:chOff x="0" y="0"/>
            <a:chExt cx="576930" cy="838084"/>
          </a:xfrm>
        </p:grpSpPr>
        <p:sp>
          <p:nvSpPr>
            <p:cNvPr id="236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8065634" y="3574187"/>
            <a:ext cx="1153494" cy="1062101"/>
            <a:chOff x="0" y="0"/>
            <a:chExt cx="1153492" cy="1062099"/>
          </a:xfrm>
        </p:grpSpPr>
        <p:sp>
          <p:nvSpPr>
            <p:cNvPr id="239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6"/>
      <p:bldP build="whole" bldLvl="1" animBg="1" rev="0" advAuto="0" spid="197" grpId="9"/>
      <p:bldP build="whole" bldLvl="1" animBg="1" rev="0" advAuto="0" spid="232" grpId="24"/>
      <p:bldP build="whole" bldLvl="1" animBg="1" rev="0" advAuto="0" spid="213" grpId="12"/>
      <p:bldP build="whole" bldLvl="1" animBg="1" rev="0" advAuto="0" spid="196" grpId="1"/>
      <p:bldP build="whole" bldLvl="1" animBg="1" rev="0" advAuto="0" spid="201" grpId="6"/>
      <p:bldP build="whole" bldLvl="1" animBg="1" rev="0" advAuto="0" spid="211" grpId="10"/>
      <p:bldP build="whole" bldLvl="1" animBg="1" rev="0" advAuto="0" spid="227" grpId="19"/>
      <p:bldP build="p" bldLvl="5" animBg="1" rev="0" advAuto="0" spid="192" grpId="8"/>
      <p:bldP build="whole" bldLvl="1" animBg="1" rev="0" advAuto="0" spid="228" grpId="22"/>
      <p:bldP build="whole" bldLvl="1" animBg="1" rev="0" advAuto="0" spid="235" grpId="23"/>
      <p:bldP build="whole" bldLvl="1" animBg="1" rev="0" advAuto="0" spid="211" grpId="17"/>
      <p:bldP build="whole" bldLvl="1" animBg="1" rev="0" advAuto="0" spid="212" grpId="13"/>
      <p:bldP build="whole" bldLvl="1" animBg="1" rev="0" advAuto="0" spid="229" grpId="21"/>
      <p:bldP build="whole" bldLvl="1" animBg="1" rev="0" advAuto="0" spid="241" grpId="20"/>
      <p:bldP build="whole" bldLvl="1" animBg="1" rev="0" advAuto="0" spid="204" grpId="5"/>
      <p:bldP build="whole" bldLvl="1" animBg="1" rev="0" advAuto="0" spid="210" grpId="2"/>
      <p:bldP build="whole" bldLvl="1" animBg="1" rev="0" advAuto="0" spid="226" grpId="18"/>
      <p:bldP build="whole" bldLvl="1" animBg="1" rev="0" advAuto="0" spid="238" grpId="25"/>
      <p:bldP build="whole" bldLvl="1" animBg="1" rev="0" advAuto="0" spid="207" grpId="7"/>
      <p:bldP build="whole" bldLvl="1" animBg="1" rev="0" advAuto="0" spid="216" grpId="15"/>
      <p:bldP build="whole" bldLvl="1" animBg="1" rev="0" advAuto="0" spid="197" grpId="4"/>
      <p:bldP build="whole" bldLvl="1" animBg="1" rev="0" advAuto="0" spid="219" grpId="14"/>
      <p:bldP build="whole" bldLvl="1" animBg="1" rev="0" advAuto="0" spid="198" grpId="3"/>
      <p:bldP build="whole" bldLvl="1" animBg="1" rev="0" advAuto="0" spid="225" grpId="1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244" name="Since exchanged node 2 is not in heap order…"/>
          <p:cNvSpPr txBox="1"/>
          <p:nvPr>
            <p:ph type="body" sz="quarter" idx="1"/>
          </p:nvPr>
        </p:nvSpPr>
        <p:spPr>
          <a:xfrm>
            <a:off x="666288" y="938113"/>
            <a:ext cx="9055611" cy="1288880"/>
          </a:xfrm>
          <a:prstGeom prst="rect">
            <a:avLst/>
          </a:prstGeom>
        </p:spPr>
        <p:txBody>
          <a:bodyPr/>
          <a:lstStyle/>
          <a:p>
            <a:pPr/>
            <a:r>
              <a:t>Since exchanged node 2 is not in heap order</a:t>
            </a:r>
          </a:p>
          <a:p>
            <a:pPr/>
            <a:r>
              <a:t>This needs to be exchanged with 6.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48" name="Line"/>
          <p:cNvSpPr/>
          <p:nvPr/>
        </p:nvSpPr>
        <p:spPr>
          <a:xfrm>
            <a:off x="4529163" y="3094975"/>
            <a:ext cx="66933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9"/>
          <p:cNvSpPr/>
          <p:nvPr/>
        </p:nvSpPr>
        <p:spPr>
          <a:xfrm>
            <a:off x="2439336" y="2288712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50" name="2"/>
          <p:cNvSpPr/>
          <p:nvPr/>
        </p:nvSpPr>
        <p:spPr>
          <a:xfrm>
            <a:off x="1884568" y="3097480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1" name="Line"/>
          <p:cNvSpPr/>
          <p:nvPr/>
        </p:nvSpPr>
        <p:spPr>
          <a:xfrm flipV="1">
            <a:off x="2366392" y="2799145"/>
            <a:ext cx="228129" cy="41366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54" name="Group"/>
          <p:cNvGrpSpPr/>
          <p:nvPr/>
        </p:nvGrpSpPr>
        <p:grpSpPr>
          <a:xfrm>
            <a:off x="1385714" y="3646012"/>
            <a:ext cx="669333" cy="957019"/>
            <a:chOff x="0" y="0"/>
            <a:chExt cx="669331" cy="957017"/>
          </a:xfrm>
        </p:grpSpPr>
        <p:sp>
          <p:nvSpPr>
            <p:cNvPr id="252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2347175" y="3643363"/>
            <a:ext cx="669092" cy="959668"/>
            <a:chOff x="0" y="0"/>
            <a:chExt cx="669091" cy="959666"/>
          </a:xfrm>
        </p:grpSpPr>
        <p:sp>
          <p:nvSpPr>
            <p:cNvPr id="255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225448" y="3764945"/>
            <a:ext cx="576931" cy="838086"/>
            <a:chOff x="0" y="0"/>
            <a:chExt cx="576930" cy="838084"/>
          </a:xfrm>
        </p:grpSpPr>
        <p:sp>
          <p:nvSpPr>
            <p:cNvPr id="258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2977320" y="2726135"/>
            <a:ext cx="1153493" cy="1062100"/>
            <a:chOff x="0" y="0"/>
            <a:chExt cx="1153492" cy="1062099"/>
          </a:xfrm>
        </p:grpSpPr>
        <p:sp>
          <p:nvSpPr>
            <p:cNvPr id="261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2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64" name="9"/>
          <p:cNvSpPr/>
          <p:nvPr/>
        </p:nvSpPr>
        <p:spPr>
          <a:xfrm>
            <a:off x="6650468" y="2233848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65" name="6"/>
          <p:cNvSpPr/>
          <p:nvPr/>
        </p:nvSpPr>
        <p:spPr>
          <a:xfrm>
            <a:off x="6095700" y="3042616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6" name="Line"/>
          <p:cNvSpPr/>
          <p:nvPr/>
        </p:nvSpPr>
        <p:spPr>
          <a:xfrm flipV="1">
            <a:off x="6577524" y="2744282"/>
            <a:ext cx="228129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69" name="Group"/>
          <p:cNvGrpSpPr/>
          <p:nvPr/>
        </p:nvGrpSpPr>
        <p:grpSpPr>
          <a:xfrm>
            <a:off x="5596846" y="3591149"/>
            <a:ext cx="669333" cy="957018"/>
            <a:chOff x="0" y="0"/>
            <a:chExt cx="669331" cy="957017"/>
          </a:xfrm>
        </p:grpSpPr>
        <p:sp>
          <p:nvSpPr>
            <p:cNvPr id="267" name="2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6558307" y="3588499"/>
            <a:ext cx="669093" cy="959668"/>
            <a:chOff x="0" y="0"/>
            <a:chExt cx="669091" cy="959666"/>
          </a:xfrm>
        </p:grpSpPr>
        <p:sp>
          <p:nvSpPr>
            <p:cNvPr id="270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7436580" y="3710081"/>
            <a:ext cx="576931" cy="838086"/>
            <a:chOff x="0" y="0"/>
            <a:chExt cx="576930" cy="838084"/>
          </a:xfrm>
        </p:grpSpPr>
        <p:sp>
          <p:nvSpPr>
            <p:cNvPr id="273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7188452" y="2671271"/>
            <a:ext cx="1153493" cy="1062100"/>
            <a:chOff x="0" y="0"/>
            <a:chExt cx="1153492" cy="1062099"/>
          </a:xfrm>
        </p:grpSpPr>
        <p:sp>
          <p:nvSpPr>
            <p:cNvPr id="276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7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9" name="Now heap is in order."/>
          <p:cNvSpPr txBox="1"/>
          <p:nvPr/>
        </p:nvSpPr>
        <p:spPr>
          <a:xfrm>
            <a:off x="552194" y="4999129"/>
            <a:ext cx="9055612" cy="650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Now heap is in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nodeType="with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0" grpId="7"/>
      <p:bldP build="whole" bldLvl="1" animBg="1" rev="0" advAuto="0" spid="251" grpId="3"/>
      <p:bldP build="whole" bldLvl="1" animBg="1" rev="0" advAuto="0" spid="272" grpId="14"/>
      <p:bldP build="whole" bldLvl="1" animBg="1" rev="0" advAuto="0" spid="248" grpId="9"/>
      <p:bldP build="whole" bldLvl="1" animBg="1" rev="0" advAuto="0" spid="269" grpId="15"/>
      <p:bldP build="whole" bldLvl="1" animBg="1" rev="0" advAuto="0" spid="275" grpId="16"/>
      <p:bldP build="whole" bldLvl="1" animBg="1" rev="0" advAuto="0" spid="266" grpId="12"/>
      <p:bldP build="whole" bldLvl="1" animBg="1" rev="0" advAuto="0" spid="264" grpId="10"/>
      <p:bldP build="p" bldLvl="5" animBg="1" rev="0" advAuto="0" spid="279" grpId="17"/>
      <p:bldP build="whole" bldLvl="1" animBg="1" rev="0" advAuto="0" spid="265" grpId="13"/>
      <p:bldP build="whole" bldLvl="1" animBg="1" rev="0" advAuto="0" spid="249" grpId="1"/>
      <p:bldP build="whole" bldLvl="1" animBg="1" rev="0" advAuto="0" spid="250" grpId="4"/>
      <p:bldP build="whole" bldLvl="1" animBg="1" rev="0" advAuto="0" spid="278" grpId="11"/>
      <p:bldP build="p" bldLvl="5" animBg="1" rev="0" advAuto="0" spid="244" grpId="8"/>
      <p:bldP build="whole" bldLvl="1" animBg="1" rev="0" advAuto="0" spid="254" grpId="6"/>
      <p:bldP build="whole" bldLvl="1" animBg="1" rev="0" advAuto="0" spid="257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Hea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Algorithm</a:t>
            </a:r>
          </a:p>
        </p:txBody>
      </p:sp>
      <p:sp>
        <p:nvSpPr>
          <p:cNvPr id="282" name="Algo HeapBottomUp(H[1:n])…"/>
          <p:cNvSpPr txBox="1"/>
          <p:nvPr>
            <p:ph type="body" idx="1"/>
          </p:nvPr>
        </p:nvSpPr>
        <p:spPr>
          <a:xfrm>
            <a:off x="666288" y="938113"/>
            <a:ext cx="9055611" cy="598612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HeapBottomUp(H[1:n])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H[1:n]</a:t>
            </a:r>
            <a:r>
              <a:t> of items to be ordered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Heap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H[1:n]</a:t>
            </a:r>
            <a:r>
              <a:t> of ordered items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← </a:t>
            </a:r>
            <a:r>
              <a:t>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  <a:r>
              <a:rPr i="1" u="sng"/>
              <a:t>do</a:t>
            </a:r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k←i; v←H[k]; heap←False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 not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 </a:t>
            </a:r>
            <a:r>
              <a:rPr i="1" u="sng"/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2*k≤n</a:t>
            </a:r>
            <a:r>
              <a:t> </a:t>
            </a:r>
            <a:r>
              <a:rPr i="1" u="sng"/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←2*k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j&lt;n</a:t>
            </a:r>
            <a:r>
              <a:t> // there are two children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H[j] &lt; H[j+1]</a:t>
            </a:r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←j+1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v≥H[j]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heap←True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H[k] ← H[j]; k←j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H[k]←v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</a:t>
            </a:r>
          </a:p>
        </p:txBody>
      </p:sp>
      <p:sp>
        <p:nvSpPr>
          <p:cNvPr id="288" name="Consider the tree he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the tree height</a:t>
            </a:r>
          </a:p>
          <a:p>
            <a:pPr lvl="1"/>
            <a:r>
              <a:t>height of a node: length of the path from it to leaf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-element heap has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Number of nodes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⌈n/2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n=15, h=3,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,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Generalized analysis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Moving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⌊n/2⌋</a:t>
            </a:r>
            <a:r>
              <a:t> nodes i.e. considering parent nodes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node may move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 ⌊lg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n⌋</a:t>
            </a:r>
            <a:r>
              <a:t> times.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 complexity for heapifying array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mplexity Analysis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Analysis: Improved</a:t>
            </a:r>
          </a:p>
        </p:txBody>
      </p:sp>
      <p:sp>
        <p:nvSpPr>
          <p:cNvPr id="294" name="Node at height 1 moves at most 1 times…"/>
          <p:cNvSpPr txBox="1"/>
          <p:nvPr>
            <p:ph type="body" sz="half" idx="1"/>
          </p:nvPr>
        </p:nvSpPr>
        <p:spPr>
          <a:xfrm>
            <a:off x="666288" y="938113"/>
            <a:ext cx="9055611" cy="2134548"/>
          </a:xfrm>
          <a:prstGeom prst="rect">
            <a:avLst/>
          </a:prstGeom>
        </p:spPr>
        <p:txBody>
          <a:bodyPr/>
          <a:lstStyle/>
          <a:p>
            <a:pPr/>
            <a:r>
              <a:t>Node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moves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times</a:t>
            </a:r>
          </a:p>
          <a:p>
            <a:pPr/>
            <a:r>
              <a:t>Node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moves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times</a:t>
            </a:r>
          </a:p>
          <a:p>
            <a:pPr/>
            <a:r>
              <a:t>i.e. Node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moves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times.</a:t>
            </a:r>
          </a:p>
          <a:p>
            <a:pPr/>
            <a:r>
              <a:t>Total number of moves are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8" name="Equation"/>
          <p:cNvSpPr txBox="1"/>
          <p:nvPr/>
        </p:nvSpPr>
        <p:spPr>
          <a:xfrm>
            <a:off x="3470884" y="2910608"/>
            <a:ext cx="5366061" cy="10509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⌈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⌉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⌈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⌉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phant>
                    <m:phant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299" name="Some basic mathematics"/>
          <p:cNvSpPr txBox="1"/>
          <p:nvPr/>
        </p:nvSpPr>
        <p:spPr>
          <a:xfrm>
            <a:off x="552194" y="3882619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Some basic mathematics</a:t>
            </a:r>
          </a:p>
        </p:txBody>
      </p:sp>
      <p:sp>
        <p:nvSpPr>
          <p:cNvPr id="300" name="Equation"/>
          <p:cNvSpPr txBox="1"/>
          <p:nvPr/>
        </p:nvSpPr>
        <p:spPr>
          <a:xfrm>
            <a:off x="2389560" y="4542044"/>
            <a:ext cx="3813034" cy="9524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2800"/>
          </a:p>
        </p:txBody>
      </p:sp>
      <p:sp>
        <p:nvSpPr>
          <p:cNvPr id="301" name="Differentiating both sides"/>
          <p:cNvSpPr txBox="1"/>
          <p:nvPr/>
        </p:nvSpPr>
        <p:spPr>
          <a:xfrm>
            <a:off x="552194" y="5435412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Differentiating both sides</a:t>
            </a:r>
          </a:p>
        </p:txBody>
      </p:sp>
      <p:sp>
        <p:nvSpPr>
          <p:cNvPr id="302" name="Equation"/>
          <p:cNvSpPr txBox="1"/>
          <p:nvPr/>
        </p:nvSpPr>
        <p:spPr>
          <a:xfrm>
            <a:off x="1585366" y="6075016"/>
            <a:ext cx="7161347" cy="9524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⇒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phant>
                    <m:phant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3"/>
      <p:bldP build="whole" bldLvl="1" animBg="1" rev="0" advAuto="0" spid="300" grpId="4"/>
      <p:bldP build="whole" bldLvl="1" animBg="1" rev="0" advAuto="0" spid="298" grpId="2"/>
      <p:bldP build="whole" bldLvl="1" animBg="1" rev="0" advAuto="0" spid="302" grpId="6"/>
      <p:bldP build="p" bldLvl="5" animBg="1" rev="0" advAuto="0" spid="294" grpId="1"/>
      <p:bldP build="p" bldLvl="5" animBg="1" rev="0" advAuto="0" spid="301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omplexity Analysis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Analysis: Improved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8" name="Taking x=1/2 in eqn (2) gives"/>
          <p:cNvSpPr txBox="1"/>
          <p:nvPr/>
        </p:nvSpPr>
        <p:spPr>
          <a:xfrm>
            <a:off x="784993" y="995609"/>
            <a:ext cx="9055612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Taking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x=1/2 </a:t>
            </a:r>
            <a:r>
              <a:t>in eqn (2) gives</a:t>
            </a:r>
          </a:p>
        </p:txBody>
      </p:sp>
      <p:sp>
        <p:nvSpPr>
          <p:cNvPr id="309" name="Equation"/>
          <p:cNvSpPr txBox="1"/>
          <p:nvPr/>
        </p:nvSpPr>
        <p:spPr>
          <a:xfrm>
            <a:off x="1169654" y="1485215"/>
            <a:ext cx="3013821" cy="11927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  <a:endParaRPr sz="2800"/>
          </a:p>
        </p:txBody>
      </p:sp>
      <p:sp>
        <p:nvSpPr>
          <p:cNvPr id="310" name="Equation"/>
          <p:cNvSpPr txBox="1"/>
          <p:nvPr/>
        </p:nvSpPr>
        <p:spPr>
          <a:xfrm>
            <a:off x="820456" y="2733645"/>
            <a:ext cx="2031629" cy="11927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⇒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num>
                    <m:den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den>
                  </m:f>
                </m:oMath>
              </m:oMathPara>
            </a14:m>
            <a:endParaRPr sz="2800"/>
          </a:p>
        </p:txBody>
      </p:sp>
      <p:sp>
        <p:nvSpPr>
          <p:cNvPr id="311" name="Equation"/>
          <p:cNvSpPr txBox="1"/>
          <p:nvPr/>
        </p:nvSpPr>
        <p:spPr>
          <a:xfrm>
            <a:off x="767057" y="4006204"/>
            <a:ext cx="1872370" cy="9524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⇒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 sz="2800"/>
          </a:p>
        </p:txBody>
      </p:sp>
      <p:sp>
        <p:nvSpPr>
          <p:cNvPr id="312" name="Thus eqn (1) becomes"/>
          <p:cNvSpPr txBox="1"/>
          <p:nvPr/>
        </p:nvSpPr>
        <p:spPr>
          <a:xfrm>
            <a:off x="329996" y="5131121"/>
            <a:ext cx="3706569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 eqn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 becomes</a:t>
            </a:r>
          </a:p>
        </p:txBody>
      </p:sp>
      <p:sp>
        <p:nvSpPr>
          <p:cNvPr id="313" name="Equation"/>
          <p:cNvSpPr txBox="1"/>
          <p:nvPr/>
        </p:nvSpPr>
        <p:spPr>
          <a:xfrm>
            <a:off x="4119395" y="4919692"/>
            <a:ext cx="4379463" cy="10509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⌈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⌉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.2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314" name="That is heap from the array can be built in O(n) time"/>
          <p:cNvSpPr txBox="1"/>
          <p:nvPr/>
        </p:nvSpPr>
        <p:spPr>
          <a:xfrm>
            <a:off x="329996" y="6047502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That is heap from the array can be built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t> 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3"/>
      <p:bldP build="p" bldLvl="5" animBg="1" rev="0" advAuto="0" spid="308" grpId="1"/>
      <p:bldP build="p" bldLvl="5" animBg="1" rev="0" advAuto="0" spid="314" grpId="7"/>
      <p:bldP build="p" bldLvl="5" animBg="1" rev="0" advAuto="0" spid="312" grpId="5"/>
      <p:bldP build="whole" bldLvl="1" animBg="1" rev="0" advAuto="0" spid="309" grpId="2"/>
      <p:bldP build="whole" bldLvl="1" animBg="1" rev="0" advAuto="0" spid="311" grpId="4"/>
      <p:bldP build="whole" bldLvl="1" animBg="1" rev="0" advAuto="0" spid="313" grpId="6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17" name="Priority que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</a:t>
            </a:r>
          </a:p>
          <a:p>
            <a:pPr/>
            <a:r>
              <a:t>3 Operations</a:t>
            </a:r>
          </a:p>
          <a:p>
            <a:pPr lvl="1"/>
            <a:r>
              <a:t>FindMin</a:t>
            </a:r>
          </a:p>
          <a:p>
            <a:pPr lvl="1"/>
            <a:r>
              <a:t>DeleteMin</a:t>
            </a:r>
          </a:p>
          <a:p>
            <a:pPr lvl="1"/>
            <a:r>
              <a:t>Add </a:t>
            </a:r>
          </a:p>
          <a:p>
            <a:pPr/>
            <a:r>
              <a:t>Heap</a:t>
            </a:r>
          </a:p>
          <a:p>
            <a:pPr/>
            <a:r>
              <a:t>Heapification (building an heap)</a:t>
            </a:r>
          </a:p>
          <a:p>
            <a:pPr/>
            <a:r>
              <a:t>Time complexity analysis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nsform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 and Conquer</a:t>
            </a:r>
          </a:p>
        </p:txBody>
      </p:sp>
      <p:sp>
        <p:nvSpPr>
          <p:cNvPr id="54" name="Secret to life: Replace one worry with ano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Secret to life: Replace one worry with another.</a:t>
            </a:r>
          </a:p>
          <a:p>
            <a:pPr lvl="1"/>
            <a:r>
              <a:t>American cartoonist Charles M Shultz (1922-2000)</a:t>
            </a:r>
          </a:p>
          <a:p>
            <a:pPr/>
            <a:r>
              <a:t>Transform and conquer approach</a:t>
            </a:r>
          </a:p>
          <a:p>
            <a:pPr lvl="1"/>
            <a:r>
              <a:t>A two stage process</a:t>
            </a:r>
          </a:p>
          <a:p>
            <a:pPr lvl="2"/>
            <a:r>
              <a:t>Transformation stage: change the problem instance to another form, more amenable to solution</a:t>
            </a:r>
          </a:p>
          <a:p>
            <a:pPr lvl="2"/>
            <a:r>
              <a:t>Conquering stage: Solve the problem</a:t>
            </a:r>
          </a:p>
          <a:p>
            <a:pPr/>
            <a:r>
              <a:t>Transformation can be done in 3 ways</a:t>
            </a:r>
          </a:p>
          <a:p>
            <a:pPr lvl="1"/>
            <a:r>
              <a:t>Instance simplification: to a simpler or more convenient instance of the problem: presorted lists</a:t>
            </a:r>
          </a:p>
          <a:p>
            <a:pPr lvl="1"/>
            <a:r>
              <a:t>Different representation: Heaps, Horner’s rule</a:t>
            </a:r>
          </a:p>
          <a:p>
            <a:pPr lvl="1"/>
            <a:r>
              <a:t>Problem reduction: transform to a different problem for which solution is available.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riority Que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</a:t>
            </a:r>
          </a:p>
        </p:txBody>
      </p:sp>
      <p:sp>
        <p:nvSpPr>
          <p:cNvPr id="60" name="Priority Queue:…"/>
          <p:cNvSpPr txBox="1"/>
          <p:nvPr>
            <p:ph type="body" idx="1"/>
          </p:nvPr>
        </p:nvSpPr>
        <p:spPr>
          <a:xfrm>
            <a:off x="666288" y="938113"/>
            <a:ext cx="9248138" cy="5891610"/>
          </a:xfrm>
          <a:prstGeom prst="rect">
            <a:avLst/>
          </a:prstGeom>
        </p:spPr>
        <p:txBody>
          <a:bodyPr/>
          <a:lstStyle/>
          <a:p>
            <a:pPr/>
            <a:r>
              <a:t>Priority Queue:</a:t>
            </a:r>
          </a:p>
          <a:p>
            <a:pPr lvl="1"/>
            <a:r>
              <a:t>A data structure with an orderable (called priority) characteristic on set of elements maintained by it</a:t>
            </a:r>
          </a:p>
          <a:p>
            <a:pPr lvl="1"/>
            <a:r>
              <a:t>Allows 3 operations in an efficient way</a:t>
            </a:r>
          </a:p>
          <a:p>
            <a:pPr lvl="2"/>
            <a:r>
              <a:t>FindMin (or even FindMax):</a:t>
            </a:r>
          </a:p>
          <a:p>
            <a:pPr lvl="3"/>
            <a:r>
              <a:t>Find an item with highest priority (e.g. max, min)</a:t>
            </a:r>
          </a:p>
          <a:p>
            <a:pPr lvl="2" marL="1065847" indent="-213360">
              <a:buChar char="–"/>
            </a:pPr>
            <a:r>
              <a:t>DeleteMin:</a:t>
            </a:r>
          </a:p>
          <a:p>
            <a:pPr lvl="3"/>
            <a:r>
              <a:t>Delete an item highest priority</a:t>
            </a:r>
          </a:p>
          <a:p>
            <a:pPr lvl="2"/>
            <a:r>
              <a:t>Insert:</a:t>
            </a:r>
          </a:p>
          <a:p>
            <a:pPr lvl="3"/>
            <a:r>
              <a:t>Add a new item to the data structure</a:t>
            </a:r>
          </a:p>
          <a:p>
            <a:pPr>
              <a:defRPr sz="3000"/>
            </a:pPr>
            <a:r>
              <a:t>Heaps makes these 3 operations interesting and useful</a:t>
            </a:r>
          </a:p>
          <a:p>
            <a:pPr>
              <a:defRPr sz="3000"/>
            </a:pPr>
            <a:r>
              <a:t>Heapsort: a cornerstone of theoretical sorting problem 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He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</a:t>
            </a:r>
          </a:p>
        </p:txBody>
      </p:sp>
      <p:sp>
        <p:nvSpPr>
          <p:cNvPr id="66" name="Defini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</a:t>
            </a:r>
          </a:p>
          <a:p>
            <a:pPr lvl="1"/>
            <a:r>
              <a:t>Heap is defined as binary tree with keys assigned to nodes (one key per node) with following conditions</a:t>
            </a:r>
          </a:p>
          <a:p>
            <a:pPr lvl="2"/>
            <a:r>
              <a:t>Binary tree is a a complete tree except possibly at the last level</a:t>
            </a:r>
          </a:p>
          <a:p>
            <a:pPr lvl="3"/>
            <a:r>
              <a:t>Few rightmost leaves may be missing</a:t>
            </a:r>
          </a:p>
          <a:p>
            <a:pPr lvl="2"/>
            <a:r>
              <a:t>The key of a parent is greater than or equal to keys of its children and hence descendants</a:t>
            </a:r>
          </a:p>
          <a:p>
            <a:pPr lvl="3"/>
            <a:r>
              <a:t>Also, known as parental dominance.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72" name="Q: Identify if it a heap?"/>
          <p:cNvSpPr txBox="1"/>
          <p:nvPr>
            <p:ph type="body" sz="quarter" idx="1"/>
          </p:nvPr>
        </p:nvSpPr>
        <p:spPr>
          <a:xfrm>
            <a:off x="533260" y="1172267"/>
            <a:ext cx="5186762" cy="7458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Q: Identify if it a heap?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7" name="Group"/>
          <p:cNvGrpSpPr/>
          <p:nvPr/>
        </p:nvGrpSpPr>
        <p:grpSpPr>
          <a:xfrm>
            <a:off x="464766" y="2077520"/>
            <a:ext cx="2915518" cy="2314319"/>
            <a:chOff x="0" y="0"/>
            <a:chExt cx="2915517" cy="2314317"/>
          </a:xfrm>
        </p:grpSpPr>
        <p:sp>
          <p:nvSpPr>
            <p:cNvPr id="76" name="9"/>
            <p:cNvSpPr/>
            <p:nvPr/>
          </p:nvSpPr>
          <p:spPr>
            <a:xfrm>
              <a:off x="1053621" y="0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7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8" name="4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9" name="2"/>
            <p:cNvSpPr/>
            <p:nvPr/>
          </p:nvSpPr>
          <p:spPr>
            <a:xfrm>
              <a:off x="1053621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0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1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Line"/>
            <p:cNvSpPr/>
            <p:nvPr/>
          </p:nvSpPr>
          <p:spPr>
            <a:xfrm flipV="1">
              <a:off x="2342569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 flipH="1" flipV="1">
              <a:off x="1591606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3927007" y="2077520"/>
            <a:ext cx="2416665" cy="2314319"/>
            <a:chOff x="0" y="0"/>
            <a:chExt cx="2416663" cy="2314317"/>
          </a:xfrm>
        </p:grpSpPr>
        <p:sp>
          <p:nvSpPr>
            <p:cNvPr id="88" name="9"/>
            <p:cNvSpPr/>
            <p:nvPr/>
          </p:nvSpPr>
          <p:spPr>
            <a:xfrm>
              <a:off x="554767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9" name="5"/>
            <p:cNvSpPr/>
            <p:nvPr/>
          </p:nvSpPr>
          <p:spPr>
            <a:xfrm>
              <a:off x="0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" name="2"/>
            <p:cNvSpPr/>
            <p:nvPr/>
          </p:nvSpPr>
          <p:spPr>
            <a:xfrm>
              <a:off x="554767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1" name="7"/>
            <p:cNvSpPr/>
            <p:nvPr/>
          </p:nvSpPr>
          <p:spPr>
            <a:xfrm>
              <a:off x="1839733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2" name="1"/>
            <p:cNvSpPr/>
            <p:nvPr/>
          </p:nvSpPr>
          <p:spPr>
            <a:xfrm>
              <a:off x="1473906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Line"/>
            <p:cNvSpPr/>
            <p:nvPr/>
          </p:nvSpPr>
          <p:spPr>
            <a:xfrm flipV="1">
              <a:off x="481823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H="1" flipV="1">
              <a:off x="462606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1843715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H="1" flipV="1">
              <a:off x="1092752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" name="Group"/>
          <p:cNvGrpSpPr/>
          <p:nvPr/>
        </p:nvGrpSpPr>
        <p:grpSpPr>
          <a:xfrm>
            <a:off x="6890395" y="1911235"/>
            <a:ext cx="2915519" cy="2314319"/>
            <a:chOff x="0" y="0"/>
            <a:chExt cx="2915517" cy="2314317"/>
          </a:xfrm>
        </p:grpSpPr>
        <p:sp>
          <p:nvSpPr>
            <p:cNvPr id="98" name="9"/>
            <p:cNvSpPr/>
            <p:nvPr/>
          </p:nvSpPr>
          <p:spPr>
            <a:xfrm>
              <a:off x="1053621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9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0" name="6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1" name="2"/>
            <p:cNvSpPr/>
            <p:nvPr/>
          </p:nvSpPr>
          <p:spPr>
            <a:xfrm>
              <a:off x="1053621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3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Line"/>
            <p:cNvSpPr/>
            <p:nvPr/>
          </p:nvSpPr>
          <p:spPr>
            <a:xfrm flipV="1">
              <a:off x="2342568" y="1369864"/>
              <a:ext cx="228130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8" name="Line"/>
            <p:cNvSpPr/>
            <p:nvPr/>
          </p:nvSpPr>
          <p:spPr>
            <a:xfrm flipH="1" flipV="1">
              <a:off x="1591605" y="437422"/>
              <a:ext cx="683006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0" name="Dingbat Tick"/>
          <p:cNvSpPr/>
          <p:nvPr/>
        </p:nvSpPr>
        <p:spPr>
          <a:xfrm>
            <a:off x="1021786" y="4772213"/>
            <a:ext cx="881628" cy="83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" name="Dingbat X"/>
          <p:cNvSpPr/>
          <p:nvPr/>
        </p:nvSpPr>
        <p:spPr>
          <a:xfrm>
            <a:off x="4557225" y="4507962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</a:p>
        </p:txBody>
      </p:sp>
      <p:sp>
        <p:nvSpPr>
          <p:cNvPr id="112" name="Dingbat X"/>
          <p:cNvSpPr/>
          <p:nvPr/>
        </p:nvSpPr>
        <p:spPr>
          <a:xfrm>
            <a:off x="8064952" y="4507962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6"/>
      <p:bldP build="whole" bldLvl="1" animBg="1" rev="0" advAuto="0" spid="110" grpId="3"/>
      <p:bldP build="whole" bldLvl="1" animBg="1" rev="0" advAuto="0" spid="97" grpId="4"/>
      <p:bldP build="whole" bldLvl="1" animBg="1" rev="0" advAuto="0" spid="112" grpId="7"/>
      <p:bldP build="whole" bldLvl="1" animBg="1" rev="0" advAuto="0" spid="111" grpId="5"/>
      <p:bldP build="whole" bldLvl="1" animBg="1" rev="0" advAuto="0" spid="87" grpId="2"/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Heap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Properties</a:t>
            </a:r>
          </a:p>
        </p:txBody>
      </p:sp>
      <p:sp>
        <p:nvSpPr>
          <p:cNvPr id="115" name="There exists only 1 complete binary tree with n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There exists 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complete binary tree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nodes.</a:t>
            </a:r>
          </a:p>
          <a:p>
            <a:pPr>
              <a:spcBef>
                <a:spcPts val="200"/>
              </a:spcBef>
            </a:pPr>
            <a:r>
              <a:t>The root of the heap is always the largest element</a:t>
            </a:r>
          </a:p>
          <a:p>
            <a:pPr>
              <a:spcBef>
                <a:spcPts val="200"/>
              </a:spcBef>
            </a:pPr>
            <a:r>
              <a:t>A node of heap taken together with all its descendants is also a heap</a:t>
            </a:r>
          </a:p>
          <a:p>
            <a:pPr>
              <a:spcBef>
                <a:spcPts val="200"/>
              </a:spcBef>
            </a:pPr>
            <a:r>
              <a:t>Heap implementation</a:t>
            </a:r>
          </a:p>
          <a:p>
            <a:pPr lvl="1">
              <a:spcBef>
                <a:spcPts val="200"/>
              </a:spcBef>
              <a:defRPr sz="2900"/>
            </a:pPr>
            <a:r>
              <a:t>Can be an array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H[]</a:t>
            </a:r>
            <a:r>
              <a:t> with top-down and left to right</a:t>
            </a:r>
          </a:p>
          <a:p>
            <a:pPr lvl="1">
              <a:spcBef>
                <a:spcPts val="200"/>
              </a:spcBef>
            </a:pPr>
            <a:r>
              <a:t>Store heap elements in positions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</a:p>
          <a:p>
            <a:pPr lvl="1">
              <a:spcBef>
                <a:spcPts val="200"/>
              </a:spcBef>
            </a:pPr>
            <a:r>
              <a:t>Element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H[0] </a:t>
            </a:r>
            <a:r>
              <a:t>can either be unused or a sentinel</a:t>
            </a:r>
          </a:p>
          <a:p>
            <a:pPr lvl="2">
              <a:spcBef>
                <a:spcPts val="200"/>
              </a:spcBef>
            </a:pPr>
            <a:r>
              <a:t>Its value can be greater than every element of heap</a:t>
            </a:r>
          </a:p>
          <a:p>
            <a:pPr lvl="1" marL="661987" indent="-266700">
              <a:spcBef>
                <a:spcPts val="200"/>
              </a:spcBef>
              <a:defRPr sz="2800"/>
            </a:pPr>
            <a:r>
              <a:t>Parental nodes are in first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positions of the array</a:t>
            </a:r>
          </a:p>
          <a:p>
            <a:pPr lvl="1" marL="661987" indent="-266700">
              <a:spcBef>
                <a:spcPts val="200"/>
              </a:spcBef>
              <a:defRPr sz="2800"/>
            </a:pPr>
            <a:r>
              <a:t>Leaf nodes will be last ⌈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n/2⌉</a:t>
            </a:r>
            <a:r>
              <a:t> positions of the array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Example: Heap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Heap Implementation</a:t>
            </a:r>
          </a:p>
        </p:txBody>
      </p:sp>
      <p:sp>
        <p:nvSpPr>
          <p:cNvPr id="121" name="Left child of node at j is at 2j…"/>
          <p:cNvSpPr txBox="1"/>
          <p:nvPr>
            <p:ph type="body" sz="half" idx="1"/>
          </p:nvPr>
        </p:nvSpPr>
        <p:spPr>
          <a:xfrm>
            <a:off x="3515305" y="1062602"/>
            <a:ext cx="6106932" cy="3165092"/>
          </a:xfrm>
          <a:prstGeom prst="rect">
            <a:avLst/>
          </a:prstGeom>
        </p:spPr>
        <p:txBody>
          <a:bodyPr/>
          <a:lstStyle/>
          <a:p>
            <a:pPr/>
            <a:r>
              <a:t>Left child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2j</a:t>
            </a:r>
          </a:p>
          <a:p>
            <a:pPr>
              <a:defRPr sz="3000"/>
            </a:pPr>
            <a:r>
              <a:t>Right child (if exists)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2j+1</a:t>
            </a:r>
          </a:p>
          <a:p>
            <a:pPr/>
            <a:r>
              <a:t>Parent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j/2⌋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indent="-300037">
              <a:spcBef>
                <a:spcPts val="200"/>
              </a:spcBef>
              <a:defRPr sz="3000"/>
            </a:pPr>
            <a:r>
              <a:t>Parental nodes are in first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positions of the array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364995" y="996669"/>
            <a:ext cx="2915518" cy="2314319"/>
            <a:chOff x="0" y="0"/>
            <a:chExt cx="2915517" cy="2314317"/>
          </a:xfrm>
        </p:grpSpPr>
        <p:sp>
          <p:nvSpPr>
            <p:cNvPr id="125" name="9"/>
            <p:cNvSpPr/>
            <p:nvPr/>
          </p:nvSpPr>
          <p:spPr>
            <a:xfrm>
              <a:off x="1053621" y="0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6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7" name="4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8" name="2"/>
            <p:cNvSpPr/>
            <p:nvPr/>
          </p:nvSpPr>
          <p:spPr>
            <a:xfrm>
              <a:off x="1053621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9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0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2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3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2342569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5" name="Line"/>
            <p:cNvSpPr/>
            <p:nvPr/>
          </p:nvSpPr>
          <p:spPr>
            <a:xfrm flipH="1" flipV="1">
              <a:off x="1591606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37" name="Table"/>
          <p:cNvGraphicFramePr/>
          <p:nvPr/>
        </p:nvGraphicFramePr>
        <p:xfrm>
          <a:off x="688946" y="4674818"/>
          <a:ext cx="8178801" cy="5214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164317"/>
                <a:gridCol w="1164317"/>
                <a:gridCol w="1164317"/>
                <a:gridCol w="1164317"/>
                <a:gridCol w="1164317"/>
                <a:gridCol w="1164317"/>
                <a:gridCol w="1164317"/>
              </a:tblGrid>
              <a:tr h="49289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8" name="0"/>
          <p:cNvSpPr txBox="1"/>
          <p:nvPr/>
        </p:nvSpPr>
        <p:spPr>
          <a:xfrm>
            <a:off x="1027034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0</a:t>
            </a:r>
          </a:p>
        </p:txBody>
      </p:sp>
      <p:sp>
        <p:nvSpPr>
          <p:cNvPr id="139" name="1"/>
          <p:cNvSpPr txBox="1"/>
          <p:nvPr/>
        </p:nvSpPr>
        <p:spPr>
          <a:xfrm>
            <a:off x="2155238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1</a:t>
            </a:r>
          </a:p>
        </p:txBody>
      </p:sp>
      <p:sp>
        <p:nvSpPr>
          <p:cNvPr id="140" name="2"/>
          <p:cNvSpPr txBox="1"/>
          <p:nvPr/>
        </p:nvSpPr>
        <p:spPr>
          <a:xfrm>
            <a:off x="3465392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41" name="3"/>
          <p:cNvSpPr txBox="1"/>
          <p:nvPr/>
        </p:nvSpPr>
        <p:spPr>
          <a:xfrm>
            <a:off x="4597688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3</a:t>
            </a:r>
          </a:p>
        </p:txBody>
      </p:sp>
      <p:sp>
        <p:nvSpPr>
          <p:cNvPr id="142" name="4"/>
          <p:cNvSpPr txBox="1"/>
          <p:nvPr/>
        </p:nvSpPr>
        <p:spPr>
          <a:xfrm>
            <a:off x="5729985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143" name="5"/>
          <p:cNvSpPr txBox="1"/>
          <p:nvPr/>
        </p:nvSpPr>
        <p:spPr>
          <a:xfrm>
            <a:off x="7036047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144" name="6"/>
          <p:cNvSpPr txBox="1"/>
          <p:nvPr/>
        </p:nvSpPr>
        <p:spPr>
          <a:xfrm>
            <a:off x="8168343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  <p:bldP build="whole" bldLvl="1" animBg="1" rev="0" advAuto="0" spid="13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147" name="S0: Initiaize heap structure with keys in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0</a:t>
            </a:r>
            <a:r>
              <a:t>: Initiaize heap structure with keys in order</a:t>
            </a:r>
          </a:p>
          <a:p>
            <a:pPr/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with the last (right most) parental node</a:t>
            </a:r>
          </a:p>
          <a:p>
            <a:pPr lvl="1"/>
            <a:r>
              <a:t>Fix the heap rooted at it.</a:t>
            </a:r>
          </a:p>
          <a:p>
            <a:pPr lvl="1"/>
            <a:r>
              <a:t>If it fails the heap condition, then exchange with larger child</a:t>
            </a:r>
          </a:p>
          <a:p>
            <a:pPr lvl="1"/>
            <a:r>
              <a:t>Repeat the process till heap condition satisfies</a:t>
            </a:r>
          </a:p>
          <a:p>
            <a:pPr/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Repeat the previous step (s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) for preceding parental node.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