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tutorialspoint.com/design_and_analysis_of_algorithms/design_and_analysis_of_algorithms_max_min_problem.ht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3: MaxMin (Divide &amp; Conquer)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L13: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MaxMin (Divide &amp; Conquer)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MaxMin: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Divide and Conquer</a:t>
            </a:r>
          </a:p>
        </p:txBody>
      </p:sp>
      <p:sp>
        <p:nvSpPr>
          <p:cNvPr id="96" name="Algo MaxMin(i,j,A[])…"/>
          <p:cNvSpPr txBox="1"/>
          <p:nvPr>
            <p:ph type="body" idx="1"/>
          </p:nvPr>
        </p:nvSpPr>
        <p:spPr>
          <a:xfrm>
            <a:off x="679425" y="938113"/>
            <a:ext cx="9048800" cy="62822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30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MaxMin(i,j,A[])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lower array index on the left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higher index on the right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(i==j)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# small input array, recursion ends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max=min=A[i]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lnSpc>
                <a:spcPct val="80000"/>
              </a:lnSpc>
              <a:spcBef>
                <a:spcPts val="1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elif (i=j-1)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#small input array, recursion ends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A[j]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A[j]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A[i]</a:t>
            </a:r>
          </a:p>
          <a:p>
            <a:pPr lvl="2" marL="0" indent="4572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A[i]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A[j]</a:t>
            </a:r>
          </a:p>
          <a:p>
            <a:pPr lvl="2" marL="0" indent="4572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input array is not small, divide and conquer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MaxMin: Divide and Conqu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Divide and Conquer…</a:t>
            </a:r>
          </a:p>
        </p:txBody>
      </p:sp>
      <p:sp>
        <p:nvSpPr>
          <p:cNvPr id="102" name="# input array is not small, divide and conquer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input array is not small, divide and conquer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mid = (i + j)/2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(max1, min1) ← MaxMin(i,mid, A[])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(max2, min2) ← MaxMin(mid+1, j, A[])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(max1 &lt; max2) then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max2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max1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(min1 &lt; min2) then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min1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 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min2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(max, min)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axMin: Divide and Conqu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Divide and Conquer…</a:t>
            </a:r>
          </a:p>
        </p:txBody>
      </p:sp>
      <p:sp>
        <p:nvSpPr>
          <p:cNvPr id="108" name="Complexity analysis…"/>
          <p:cNvSpPr txBox="1"/>
          <p:nvPr>
            <p:ph type="body" idx="1"/>
          </p:nvPr>
        </p:nvSpPr>
        <p:spPr>
          <a:xfrm>
            <a:off x="679425" y="938113"/>
            <a:ext cx="9048800" cy="3486717"/>
          </a:xfrm>
          <a:prstGeom prst="rect">
            <a:avLst/>
          </a:prstGeom>
        </p:spPr>
        <p:txBody>
          <a:bodyPr/>
          <a:lstStyle/>
          <a:p>
            <a:pPr/>
            <a:r>
              <a:t>Complexity analysis</a:t>
            </a:r>
          </a:p>
          <a:p>
            <a:pPr lvl="1"/>
            <a:r>
              <a:t>When input size N is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,  no comparison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When input size N is 2,  one comparison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When input size N is &gt;2,  </a:t>
            </a:r>
          </a:p>
          <a:p>
            <a:pPr lvl="2"/>
            <a:r>
              <a:t>Two invocations of algo with input size N/2</a:t>
            </a:r>
          </a:p>
          <a:p>
            <a:pPr lvl="2"/>
            <a:r>
              <a:t>Two comparisons (one of max, one for min)</a:t>
            </a:r>
          </a:p>
          <a:p>
            <a:pPr/>
            <a:r>
              <a:t>Thus,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12" name="Equation"/>
          <p:cNvSpPr txBox="1"/>
          <p:nvPr/>
        </p:nvSpPr>
        <p:spPr>
          <a:xfrm>
            <a:off x="2387039" y="4575895"/>
            <a:ext cx="5830322" cy="10727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no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phant>
                            <m:phantPr>
                              <m:ctrl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show m:val="off"/>
                            </m:phantPr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phant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phant>
                            <m:phantPr>
                              <m:ctrl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show m:val="off"/>
                            </m:phantPr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phant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phant>
                        <m:phant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p" bldLvl="5" animBg="1" rev="0" advAuto="0" spid="10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MaxMin :Compl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 :Complxity Analysis</a:t>
            </a:r>
          </a:p>
        </p:txBody>
      </p:sp>
      <p:sp>
        <p:nvSpPr>
          <p:cNvPr id="115" name="Let n = 2k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/>
            <a:r>
              <a:t>Then,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T(n)=2T(n/2)+2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=2[2T(n/4)+2]+2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T(n/2</a:t>
            </a:r>
            <a:r>
              <a:rPr baseline="31999"/>
              <a:t>2</a:t>
            </a:r>
            <a:r>
              <a:t>)+2</a:t>
            </a:r>
            <a:r>
              <a:rPr baseline="31999"/>
              <a:t>2</a:t>
            </a:r>
            <a:r>
              <a:t>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T(n/2</a:t>
            </a:r>
            <a:r>
              <a:rPr baseline="31999"/>
              <a:t>k-1</a:t>
            </a:r>
            <a:r>
              <a:t>)+2</a:t>
            </a:r>
            <a:r>
              <a:rPr baseline="31999"/>
              <a:t>k-1</a:t>
            </a:r>
            <a:r>
              <a:t>+…+2</a:t>
            </a:r>
            <a:r>
              <a:rPr baseline="31999"/>
              <a:t>2</a:t>
            </a:r>
            <a:r>
              <a:t>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T(2)+2</a:t>
            </a:r>
            <a:r>
              <a:rPr baseline="31999"/>
              <a:t>k-1</a:t>
            </a:r>
            <a:r>
              <a:t>+…+2</a:t>
            </a:r>
            <a:r>
              <a:rPr baseline="31999"/>
              <a:t>2</a:t>
            </a:r>
            <a:r>
              <a:t>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*1+(2</a:t>
            </a:r>
            <a:r>
              <a:rPr baseline="31999"/>
              <a:t>k-1</a:t>
            </a:r>
            <a:r>
              <a:t>+…+2</a:t>
            </a:r>
            <a:r>
              <a:rPr baseline="31999"/>
              <a:t>2</a:t>
            </a:r>
            <a:r>
              <a:t>+2+1)-1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+(2</a:t>
            </a:r>
            <a:r>
              <a:rPr baseline="31999"/>
              <a:t>k</a:t>
            </a:r>
            <a:r>
              <a:t>-1)-1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=(n/2) + n - 2 = 3n/2 - 2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xMin: Divide and Conquer Example"/>
          <p:cNvSpPr txBox="1"/>
          <p:nvPr>
            <p:ph type="title"/>
          </p:nvPr>
        </p:nvSpPr>
        <p:spPr>
          <a:xfrm>
            <a:off x="475548" y="60325"/>
            <a:ext cx="8922452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MaxMin: Divide and Conquer Example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4" name="24"/>
          <p:cNvSpPr/>
          <p:nvPr/>
        </p:nvSpPr>
        <p:spPr>
          <a:xfrm>
            <a:off x="1741472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25" name="7"/>
          <p:cNvSpPr/>
          <p:nvPr/>
        </p:nvSpPr>
        <p:spPr>
          <a:xfrm>
            <a:off x="7435996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126" name="28"/>
          <p:cNvSpPr/>
          <p:nvPr/>
        </p:nvSpPr>
        <p:spPr>
          <a:xfrm>
            <a:off x="6606133" y="2086125"/>
            <a:ext cx="696081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127" name="36"/>
          <p:cNvSpPr/>
          <p:nvPr/>
        </p:nvSpPr>
        <p:spPr>
          <a:xfrm>
            <a:off x="5776271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128" name="13"/>
          <p:cNvSpPr/>
          <p:nvPr/>
        </p:nvSpPr>
        <p:spPr>
          <a:xfrm>
            <a:off x="4956796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29" name="2"/>
          <p:cNvSpPr/>
          <p:nvPr/>
        </p:nvSpPr>
        <p:spPr>
          <a:xfrm>
            <a:off x="4173803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30" name="31"/>
          <p:cNvSpPr/>
          <p:nvPr/>
        </p:nvSpPr>
        <p:spPr>
          <a:xfrm>
            <a:off x="3390810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131" name="9"/>
          <p:cNvSpPr/>
          <p:nvPr/>
        </p:nvSpPr>
        <p:spPr>
          <a:xfrm>
            <a:off x="2607816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1262996" y="4024321"/>
            <a:ext cx="3128411" cy="661892"/>
            <a:chOff x="0" y="0"/>
            <a:chExt cx="3128409" cy="661891"/>
          </a:xfrm>
        </p:grpSpPr>
        <p:sp>
          <p:nvSpPr>
            <p:cNvPr id="132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33" name="2"/>
            <p:cNvSpPr/>
            <p:nvPr/>
          </p:nvSpPr>
          <p:spPr>
            <a:xfrm>
              <a:off x="243233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" name="31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35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5469413" y="4024321"/>
            <a:ext cx="3175280" cy="661892"/>
            <a:chOff x="0" y="0"/>
            <a:chExt cx="3175278" cy="661891"/>
          </a:xfrm>
        </p:grpSpPr>
        <p:sp>
          <p:nvSpPr>
            <p:cNvPr id="137" name="7"/>
            <p:cNvSpPr/>
            <p:nvPr/>
          </p:nvSpPr>
          <p:spPr>
            <a:xfrm>
              <a:off x="2479199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8" name="28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39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40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896832" y="6031647"/>
            <a:ext cx="1562424" cy="661893"/>
            <a:chOff x="0" y="0"/>
            <a:chExt cx="1562422" cy="661891"/>
          </a:xfrm>
        </p:grpSpPr>
        <p:sp>
          <p:nvSpPr>
            <p:cNvPr id="142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43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226378" y="6031647"/>
            <a:ext cx="1479073" cy="661893"/>
            <a:chOff x="0" y="0"/>
            <a:chExt cx="1479072" cy="661891"/>
          </a:xfrm>
        </p:grpSpPr>
        <p:sp>
          <p:nvSpPr>
            <p:cNvPr id="145" name="2"/>
            <p:cNvSpPr/>
            <p:nvPr/>
          </p:nvSpPr>
          <p:spPr>
            <a:xfrm>
              <a:off x="78299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6" name="31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5323063" y="6031647"/>
            <a:ext cx="1515555" cy="661893"/>
            <a:chOff x="0" y="0"/>
            <a:chExt cx="1515553" cy="661891"/>
          </a:xfrm>
        </p:grpSpPr>
        <p:sp>
          <p:nvSpPr>
            <p:cNvPr id="148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49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7456230" y="6031647"/>
            <a:ext cx="1525942" cy="661893"/>
            <a:chOff x="0" y="0"/>
            <a:chExt cx="1525941" cy="661891"/>
          </a:xfrm>
        </p:grpSpPr>
        <p:sp>
          <p:nvSpPr>
            <p:cNvPr id="151" name="7"/>
            <p:cNvSpPr/>
            <p:nvPr/>
          </p:nvSpPr>
          <p:spPr>
            <a:xfrm>
              <a:off x="82986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2" name="28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</p:grpSp>
      <p:sp>
        <p:nvSpPr>
          <p:cNvPr id="154" name="Line"/>
          <p:cNvSpPr/>
          <p:nvPr/>
        </p:nvSpPr>
        <p:spPr>
          <a:xfrm>
            <a:off x="1434604" y="4773677"/>
            <a:ext cx="130981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3083941" y="4773677"/>
            <a:ext cx="130981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1759383" y="2835482"/>
            <a:ext cx="300198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5203223" y="2835482"/>
            <a:ext cx="300198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1799729" y="2016455"/>
            <a:ext cx="656054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V="1">
            <a:off x="1630435" y="4811775"/>
            <a:ext cx="323983" cy="118212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9,24"/>
          <p:cNvSpPr txBox="1"/>
          <p:nvPr/>
        </p:nvSpPr>
        <p:spPr>
          <a:xfrm>
            <a:off x="1055741" y="5116424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9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24</a:t>
            </a:r>
          </a:p>
        </p:txBody>
      </p:sp>
      <p:sp>
        <p:nvSpPr>
          <p:cNvPr id="161" name="Line"/>
          <p:cNvSpPr/>
          <p:nvPr/>
        </p:nvSpPr>
        <p:spPr>
          <a:xfrm flipH="1" flipV="1">
            <a:off x="3295296" y="4799916"/>
            <a:ext cx="551430" cy="12033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2,31"/>
          <p:cNvSpPr txBox="1"/>
          <p:nvPr/>
        </p:nvSpPr>
        <p:spPr>
          <a:xfrm>
            <a:off x="2867789" y="5196030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2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31</a:t>
            </a:r>
          </a:p>
        </p:txBody>
      </p:sp>
      <p:sp>
        <p:nvSpPr>
          <p:cNvPr id="163" name="Line"/>
          <p:cNvSpPr/>
          <p:nvPr/>
        </p:nvSpPr>
        <p:spPr>
          <a:xfrm flipV="1">
            <a:off x="5924544" y="4799916"/>
            <a:ext cx="323983" cy="118212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4" name="13,36"/>
          <p:cNvSpPr txBox="1"/>
          <p:nvPr/>
        </p:nvSpPr>
        <p:spPr>
          <a:xfrm>
            <a:off x="5250733" y="5116424"/>
            <a:ext cx="840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rPr>
                <a:solidFill>
                  <a:schemeClr val="accent1"/>
                </a:solidFill>
              </a:rPr>
              <a:t>13</a:t>
            </a:r>
            <a:r>
              <a:t>,</a:t>
            </a:r>
            <a:r>
              <a:rPr>
                <a:solidFill>
                  <a:schemeClr val="accent6"/>
                </a:solidFill>
              </a:rPr>
              <a:t>36</a:t>
            </a:r>
          </a:p>
        </p:txBody>
      </p:sp>
      <p:sp>
        <p:nvSpPr>
          <p:cNvPr id="165" name="Line"/>
          <p:cNvSpPr/>
          <p:nvPr/>
        </p:nvSpPr>
        <p:spPr>
          <a:xfrm flipH="1" flipV="1">
            <a:off x="7792440" y="4811823"/>
            <a:ext cx="551430" cy="120334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7,28"/>
          <p:cNvSpPr txBox="1"/>
          <p:nvPr/>
        </p:nvSpPr>
        <p:spPr>
          <a:xfrm>
            <a:off x="8118888" y="5124493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rPr>
                <a:solidFill>
                  <a:schemeClr val="accent1"/>
                </a:solidFill>
              </a:rPr>
              <a:t>7</a:t>
            </a:r>
            <a:r>
              <a:t>,</a:t>
            </a:r>
            <a:r>
              <a:rPr>
                <a:solidFill>
                  <a:schemeClr val="accent6"/>
                </a:solidFill>
              </a:rPr>
              <a:t>28</a:t>
            </a:r>
          </a:p>
        </p:txBody>
      </p:sp>
      <p:sp>
        <p:nvSpPr>
          <p:cNvPr id="167" name="Line"/>
          <p:cNvSpPr/>
          <p:nvPr/>
        </p:nvSpPr>
        <p:spPr>
          <a:xfrm flipV="1">
            <a:off x="2169383" y="2764112"/>
            <a:ext cx="323983" cy="118212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8" name="2,31"/>
          <p:cNvSpPr txBox="1"/>
          <p:nvPr/>
        </p:nvSpPr>
        <p:spPr>
          <a:xfrm>
            <a:off x="2359599" y="3186167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2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31</a:t>
            </a:r>
          </a:p>
        </p:txBody>
      </p:sp>
      <p:sp>
        <p:nvSpPr>
          <p:cNvPr id="169" name="Line"/>
          <p:cNvSpPr/>
          <p:nvPr/>
        </p:nvSpPr>
        <p:spPr>
          <a:xfrm flipH="1" flipV="1">
            <a:off x="6423021" y="2910247"/>
            <a:ext cx="551430" cy="12033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7,36"/>
          <p:cNvSpPr txBox="1"/>
          <p:nvPr/>
        </p:nvSpPr>
        <p:spPr>
          <a:xfrm>
            <a:off x="6803088" y="3194188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rPr>
                <a:solidFill>
                  <a:schemeClr val="accent1"/>
                </a:solidFill>
              </a:rPr>
              <a:t>7</a:t>
            </a:r>
            <a:r>
              <a:t>,</a:t>
            </a:r>
            <a:r>
              <a:rPr>
                <a:solidFill>
                  <a:schemeClr val="accent6"/>
                </a:solidFill>
              </a:rPr>
              <a:t>36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4960810" y="833394"/>
            <a:ext cx="1" cy="134979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2,36"/>
          <p:cNvSpPr txBox="1"/>
          <p:nvPr/>
        </p:nvSpPr>
        <p:spPr>
          <a:xfrm>
            <a:off x="4960666" y="1292514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2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36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2928265" y="2830003"/>
            <a:ext cx="323983" cy="1182125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V="1">
            <a:off x="1956154" y="4828918"/>
            <a:ext cx="323984" cy="1182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H="1" flipV="1">
            <a:off x="3667366" y="4822344"/>
            <a:ext cx="551430" cy="1203342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H="1" flipV="1">
            <a:off x="5842172" y="2917335"/>
            <a:ext cx="825813" cy="1033937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79" name="Group"/>
          <p:cNvGrpSpPr/>
          <p:nvPr/>
        </p:nvGrpSpPr>
        <p:grpSpPr>
          <a:xfrm>
            <a:off x="5592727" y="4743064"/>
            <a:ext cx="1309817" cy="1244012"/>
            <a:chOff x="0" y="0"/>
            <a:chExt cx="1309815" cy="1244010"/>
          </a:xfrm>
        </p:grpSpPr>
        <p:sp>
          <p:nvSpPr>
            <p:cNvPr id="177" name="Line"/>
            <p:cNvSpPr/>
            <p:nvPr/>
          </p:nvSpPr>
          <p:spPr>
            <a:xfrm>
              <a:off x="0" y="0"/>
              <a:ext cx="1309816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744936" y="61887"/>
              <a:ext cx="323984" cy="11821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7233107" y="4780205"/>
            <a:ext cx="1309816" cy="1242896"/>
            <a:chOff x="0" y="0"/>
            <a:chExt cx="1309815" cy="1242895"/>
          </a:xfrm>
        </p:grpSpPr>
        <p:sp>
          <p:nvSpPr>
            <p:cNvPr id="180" name="Line"/>
            <p:cNvSpPr/>
            <p:nvPr/>
          </p:nvSpPr>
          <p:spPr>
            <a:xfrm>
              <a:off x="0" y="0"/>
              <a:ext cx="1309816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H="1" flipV="1">
              <a:off x="300925" y="39553"/>
              <a:ext cx="551430" cy="12033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6"/>
      <p:bldP build="whole" bldLvl="1" animBg="1" rev="0" advAuto="0" spid="168" grpId="14"/>
      <p:bldP build="whole" bldLvl="1" animBg="1" rev="0" advAuto="0" spid="157" grpId="17"/>
      <p:bldP build="whole" bldLvl="1" animBg="1" rev="0" advAuto="0" spid="170" grpId="27"/>
      <p:bldP build="whole" bldLvl="1" animBg="1" rev="0" advAuto="0" spid="156" grpId="1"/>
      <p:bldP build="whole" bldLvl="1" animBg="1" rev="0" advAuto="0" spid="155" grpId="5"/>
      <p:bldP build="whole" bldLvl="1" animBg="1" rev="0" advAuto="0" spid="147" grpId="9"/>
      <p:bldP build="whole" bldLvl="1" animBg="1" rev="0" advAuto="0" spid="164" grpId="21"/>
      <p:bldP build="whole" bldLvl="1" animBg="1" rev="0" advAuto="0" spid="161" grpId="13"/>
      <p:bldP build="whole" bldLvl="1" animBg="1" rev="0" advAuto="0" spid="141" grpId="18"/>
      <p:bldP build="whole" bldLvl="1" animBg="1" rev="0" advAuto="0" spid="179" grpId="19"/>
      <p:bldP build="whole" bldLvl="1" animBg="1" rev="0" advAuto="0" spid="173" grpId="2"/>
      <p:bldP build="whole" bldLvl="1" animBg="1" rev="0" advAuto="0" spid="153" grpId="24"/>
      <p:bldP build="whole" bldLvl="1" animBg="1" rev="0" advAuto="0" spid="174" grpId="6"/>
      <p:bldP build="whole" bldLvl="1" animBg="1" rev="0" advAuto="0" spid="166" grpId="25"/>
      <p:bldP build="whole" bldLvl="1" animBg="1" rev="0" advAuto="0" spid="162" grpId="12"/>
      <p:bldP build="whole" bldLvl="1" animBg="1" rev="0" advAuto="0" spid="136" grpId="3"/>
      <p:bldP build="whole" bldLvl="1" animBg="1" rev="0" advAuto="0" spid="163" grpId="22"/>
      <p:bldP build="whole" bldLvl="1" animBg="1" rev="0" advAuto="0" spid="154" grpId="4"/>
      <p:bldP build="whole" bldLvl="1" animBg="1" rev="0" advAuto="0" spid="182" grpId="23"/>
      <p:bldP build="whole" bldLvl="1" animBg="1" rev="0" advAuto="0" spid="159" grpId="11"/>
      <p:bldP build="whole" bldLvl="1" animBg="1" rev="0" advAuto="0" spid="175" grpId="8"/>
      <p:bldP build="whole" bldLvl="1" animBg="1" rev="0" advAuto="0" spid="160" grpId="10"/>
      <p:bldP build="whole" bldLvl="1" animBg="1" rev="0" advAuto="0" spid="176" grpId="16"/>
      <p:bldP build="whole" bldLvl="1" animBg="1" rev="0" advAuto="0" spid="144" grpId="7"/>
      <p:bldP build="whole" bldLvl="1" animBg="1" rev="0" advAuto="0" spid="167" grpId="15"/>
      <p:bldP build="whole" bldLvl="1" animBg="1" rev="0" advAuto="0" spid="169" grpId="28"/>
      <p:bldP build="whole" bldLvl="1" animBg="1" rev="0" advAuto="0" spid="171" grpId="30"/>
      <p:bldP build="whole" bldLvl="1" animBg="1" rev="0" advAuto="0" spid="150" grpId="20"/>
      <p:bldP build="whole" bldLvl="1" animBg="1" rev="0" advAuto="0" spid="172" grpId="29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nalysis: MaxMin Div &amp; Con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Analysis: MaxMin Div &amp; Conq</a:t>
            </a:r>
          </a:p>
        </p:txBody>
      </p:sp>
      <p:sp>
        <p:nvSpPr>
          <p:cNvPr id="185" name="Consider when comparison of indices i and j are of equal cost to that comparing elements.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Consider when comparison of indices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are of equal cost to that comparing elements.</a:t>
            </a:r>
          </a:p>
          <a:p>
            <a:pPr lvl="1">
              <a:spcBef>
                <a:spcPts val="300"/>
              </a:spcBef>
            </a:pPr>
            <a:r>
              <a:t>Then, for small input size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i=j-1</a:t>
            </a:r>
            <a:r>
              <a:t>), then</a:t>
            </a:r>
          </a:p>
          <a:p>
            <a:pPr lvl="2" marL="0" indent="4572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C(n) = 2</a:t>
            </a:r>
          </a:p>
          <a:p>
            <a:pPr lvl="1">
              <a:spcBef>
                <a:spcPts val="300"/>
              </a:spcBef>
            </a:pPr>
            <a:r>
              <a:t>And for larger input size</a:t>
            </a:r>
          </a:p>
          <a:p>
            <a:pPr lvl="2" marL="0" indent="4572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C(n)=2C(n/2)+3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C(n/2</a:t>
            </a:r>
            <a:r>
              <a:rPr baseline="31999"/>
              <a:t>2</a:t>
            </a:r>
            <a:r>
              <a:t>)+6+3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C(n/2</a:t>
            </a:r>
            <a:r>
              <a:rPr baseline="31999"/>
              <a:t>2</a:t>
            </a:r>
            <a:r>
              <a:t>)+(2</a:t>
            </a:r>
            <a:r>
              <a:rPr baseline="31999"/>
              <a:t>1</a:t>
            </a:r>
            <a:r>
              <a:t>+2</a:t>
            </a:r>
            <a:r>
              <a:rPr baseline="31999"/>
              <a:t>0</a:t>
            </a:r>
            <a:r>
              <a:t>)3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C(n/2</a:t>
            </a:r>
            <a:r>
              <a:rPr baseline="31999"/>
              <a:t>k-1</a:t>
            </a:r>
            <a:r>
              <a:t>)+3(2</a:t>
            </a:r>
            <a:r>
              <a:rPr baseline="31999"/>
              <a:t>k-2</a:t>
            </a:r>
            <a:r>
              <a:t>+2</a:t>
            </a:r>
            <a:r>
              <a:rPr baseline="31999"/>
              <a:t>1</a:t>
            </a:r>
            <a:r>
              <a:t>+2</a:t>
            </a:r>
            <a:r>
              <a:rPr baseline="31999"/>
              <a:t>0</a:t>
            </a:r>
            <a:r>
              <a:t>)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C(2)+3(2</a:t>
            </a:r>
            <a:r>
              <a:rPr baseline="31999"/>
              <a:t>k-1</a:t>
            </a:r>
            <a:r>
              <a:t>-1)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=n/2*2+3(n/2 -1)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=5n/2 - 3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For naive approach (using loop comparison):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3(n-1)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ummary: Max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MaxMin</a:t>
            </a:r>
          </a:p>
        </p:txBody>
      </p:sp>
      <p:sp>
        <p:nvSpPr>
          <p:cNvPr id="191" name="When elements comparison is much more costly than integer comparison (loop variab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elements comparison is much more costly than integer comparison (loop variables)</a:t>
            </a:r>
          </a:p>
          <a:p>
            <a:pPr lvl="1"/>
            <a:r>
              <a:t>Divide &amp; Conquer is more efficient</a:t>
            </a:r>
          </a:p>
          <a:p>
            <a:pPr lvl="2"/>
            <a:r>
              <a:t>Actually, it is an optimal strategy</a:t>
            </a:r>
          </a:p>
          <a:p>
            <a:pPr/>
            <a:r>
              <a:t>When elements comparisons are of similar cost, then overhead of recursion overheads (stacking of variables etc) will not yield much benefits.</a:t>
            </a:r>
          </a:p>
          <a:p>
            <a:pPr/>
            <a:r>
              <a:t>Use Divide and Conquer as a guide to develop better algorithm, </a:t>
            </a:r>
          </a:p>
          <a:p>
            <a:pPr lvl="1"/>
            <a:r>
              <a:t>but it is not necessarily true always.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9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 (MaxMin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 (MaxMin)</a:t>
            </a:r>
          </a:p>
          <a:p>
            <a:pPr/>
            <a:r>
              <a:t>Text book 1: Levitin (Mergesort)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https://www.tutorialspoint.com/design_and_analysis_of_algorithms/design_and_analysis_of_algorithms_max_min_problem.htm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x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</a:t>
            </a:r>
          </a:p>
        </p:txBody>
      </p:sp>
      <p:sp>
        <p:nvSpPr>
          <p:cNvPr id="54" name="Problem: Given a set of N elements, find the max and min of these element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Problem: Given a set of N elements, find the max and min of these elements</a:t>
            </a:r>
          </a:p>
          <a:p>
            <a:pPr lvl="1">
              <a:spcBef>
                <a:spcPts val="300"/>
              </a:spcBef>
            </a:pPr>
            <a:r>
              <a:t>Assume that these elements are in an array of size N</a:t>
            </a:r>
          </a:p>
          <a:p>
            <a:pPr lvl="1">
              <a:spcBef>
                <a:spcPts val="300"/>
              </a:spcBef>
            </a:pPr>
            <a:r>
              <a:t>Element could be complex and comparison cost is not negligible e.g. address matching,  URL name etc.</a:t>
            </a:r>
          </a:p>
          <a:p>
            <a:pPr>
              <a:spcBef>
                <a:spcPts val="300"/>
              </a:spcBef>
            </a:pPr>
            <a:r>
              <a:t>Approaches</a:t>
            </a:r>
          </a:p>
          <a:p>
            <a:pPr lvl="1">
              <a:spcBef>
                <a:spcPts val="300"/>
              </a:spcBef>
            </a:pPr>
            <a:r>
              <a:t>Naive approach</a:t>
            </a:r>
          </a:p>
          <a:p>
            <a:pPr lvl="2">
              <a:spcBef>
                <a:spcPts val="300"/>
              </a:spcBef>
            </a:pPr>
            <a:r>
              <a:t>Just using simple looping and iterate over all elements</a:t>
            </a:r>
          </a:p>
          <a:p>
            <a:pPr lvl="2">
              <a:spcBef>
                <a:spcPts val="300"/>
              </a:spcBef>
            </a:pPr>
            <a:r>
              <a:t>Each iteration, compares curr min/max and update</a:t>
            </a:r>
          </a:p>
          <a:p>
            <a:pPr lvl="1">
              <a:spcBef>
                <a:spcPts val="300"/>
              </a:spcBef>
            </a:pPr>
            <a:r>
              <a:t>Optimization to Naive approach</a:t>
            </a:r>
          </a:p>
          <a:p>
            <a:pPr lvl="2">
              <a:spcBef>
                <a:spcPts val="300"/>
              </a:spcBef>
            </a:pPr>
            <a:r>
              <a:t>If num is less than Min, then max does not change</a:t>
            </a:r>
          </a:p>
          <a:p>
            <a:pPr lvl="2">
              <a:spcBef>
                <a:spcPts val="300"/>
              </a:spcBef>
            </a:pPr>
            <a:r>
              <a:t>If num is greater than Max, Min does not change.</a:t>
            </a:r>
          </a:p>
          <a:p>
            <a:pPr lvl="1">
              <a:spcBef>
                <a:spcPts val="300"/>
              </a:spcBef>
            </a:pPr>
            <a:r>
              <a:t>Divide and Conquer approach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inding Max: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Max: Naive approach</a:t>
            </a:r>
          </a:p>
        </p:txBody>
      </p:sp>
      <p:sp>
        <p:nvSpPr>
          <p:cNvPr id="60" name="Algo Max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Max(A[])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max=A[1]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&gt; Max, then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max=A[i]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return(max)</a:t>
            </a:r>
          </a:p>
          <a:p>
            <a:pPr/>
            <a:r>
              <a:t>Time complexity analysis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comparisons (cost contributing operation)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assignments.</a:t>
            </a: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t>C</a:t>
            </a:r>
            <a:r>
              <a:rPr baseline="-5999"/>
              <a:t>N</a:t>
            </a:r>
            <a:r>
              <a:t>=N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inding Min: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Min: Naive approach</a:t>
            </a:r>
          </a:p>
        </p:txBody>
      </p:sp>
      <p:sp>
        <p:nvSpPr>
          <p:cNvPr id="66" name="Algo Min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Min(A[])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min=A[1]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Min, then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min=A[i]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return(min)</a:t>
            </a:r>
          </a:p>
          <a:p>
            <a:pPr/>
            <a:r>
              <a:t>Time complexity analysis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comparisons (cost contributing operation)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assignments. (non contributing)</a:t>
            </a: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 </a:t>
            </a:r>
            <a:r>
              <a:t>C</a:t>
            </a:r>
            <a:r>
              <a:rPr baseline="-5999"/>
              <a:t>N</a:t>
            </a:r>
            <a:r>
              <a:t>=N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axMin: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Naive approach</a:t>
            </a:r>
          </a:p>
        </p:txBody>
      </p:sp>
      <p:sp>
        <p:nvSpPr>
          <p:cNvPr id="72" name="Algo MaxMin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9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MaxMin(A[])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min,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min=A[i]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&gt; Max,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max=A[i]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return(min, max)</a:t>
            </a:r>
          </a:p>
          <a:p>
            <a:pPr>
              <a:spcBef>
                <a:spcPts val="300"/>
              </a:spcBef>
            </a:pPr>
            <a:r>
              <a:t>Time complexity analysis</a:t>
            </a:r>
          </a:p>
          <a:p>
            <a:pPr lvl="1" marL="663178" indent="-267890">
              <a:spcBef>
                <a:spcPts val="300"/>
              </a:spcBef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2(N-1)</a:t>
            </a:r>
            <a:r>
              <a:t> comparisons (contributing operation)</a:t>
            </a:r>
          </a:p>
          <a:p>
            <a:pPr lvl="1" marL="663178" indent="-267890">
              <a:spcBef>
                <a:spcPts val="300"/>
              </a:spcBef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t> assignments (non contributing)</a:t>
            </a:r>
          </a:p>
          <a:p>
            <a:pPr lvl="1" marL="663178" indent="-267890">
              <a:spcBef>
                <a:spcPts val="300"/>
              </a:spcBef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 </a:t>
            </a:r>
            <a:r>
              <a:t>C</a:t>
            </a:r>
            <a:r>
              <a:rPr baseline="-5999"/>
              <a:t>N</a:t>
            </a:r>
            <a:r>
              <a:t> = 2(N-1)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MaxMin: Optimized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MaxMin: Optimized Naive approach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1" name="Algo MaxMin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9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MaxMin(A[])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min,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min=A[i]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u="sng"/>
              <a:t>else</a:t>
            </a:r>
            <a:r>
              <a:t> if A[i] &gt; Max,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max=A[i]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return(min, max)</a:t>
            </a:r>
          </a:p>
          <a:p>
            <a:pPr>
              <a:spcBef>
                <a:spcPts val="300"/>
              </a:spcBef>
            </a:pPr>
            <a:r>
              <a:t>Time complexity analysis</a:t>
            </a:r>
          </a:p>
          <a:p>
            <a:pPr lvl="1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Comparisons vary for best case and worst case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MaxMin: Optimized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MaxMin: Optimized Naive approach</a:t>
            </a:r>
          </a:p>
        </p:txBody>
      </p:sp>
      <p:sp>
        <p:nvSpPr>
          <p:cNvPr id="84" name="Time complexity analysi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Time complexity analysis</a:t>
            </a:r>
          </a:p>
          <a:p>
            <a:pPr/>
            <a:r>
              <a:t>Best case: </a:t>
            </a:r>
          </a:p>
          <a:p>
            <a:pPr lvl="1"/>
            <a:r>
              <a:t>Elements are sorted in descending order.</a:t>
            </a:r>
          </a:p>
          <a:p>
            <a:pPr lvl="1"/>
            <a:r>
              <a:t>Comparison of </a:t>
            </a:r>
            <a:r>
              <a:rPr b="1"/>
              <a:t>Min</a:t>
            </a:r>
            <a:r>
              <a:t> always succeeds</a:t>
            </a:r>
          </a:p>
          <a:p>
            <a:pPr lvl="1"/>
            <a:r>
              <a:t>Comparison of </a:t>
            </a:r>
            <a:r>
              <a:rPr b="1"/>
              <a:t>Max</a:t>
            </a:r>
            <a:r>
              <a:t> never occurs</a:t>
            </a:r>
          </a:p>
          <a:p>
            <a:pPr lvl="1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 </a:t>
            </a:r>
            <a:r>
              <a:t>C</a:t>
            </a:r>
            <a:r>
              <a:rPr baseline="-5999"/>
              <a:t>N</a:t>
            </a:r>
            <a:r>
              <a:t> = (N-1)</a:t>
            </a:r>
          </a:p>
          <a:p>
            <a:pPr/>
            <a:r>
              <a:t>Worst case: </a:t>
            </a:r>
          </a:p>
          <a:p>
            <a:pPr lvl="1"/>
            <a:r>
              <a:t>Elements are sorted in ascending order.</a:t>
            </a:r>
          </a:p>
          <a:p>
            <a:pPr lvl="1"/>
            <a:r>
              <a:t>Comparison of </a:t>
            </a:r>
            <a:r>
              <a:rPr b="1"/>
              <a:t>Min</a:t>
            </a:r>
            <a:r>
              <a:t> always fails</a:t>
            </a:r>
          </a:p>
          <a:p>
            <a:pPr lvl="1"/>
            <a:r>
              <a:t>Comparison of </a:t>
            </a:r>
            <a:r>
              <a:rPr b="1"/>
              <a:t>Max</a:t>
            </a:r>
            <a:r>
              <a:t> invoked every time</a:t>
            </a:r>
          </a:p>
          <a:p>
            <a:pPr lvl="1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 </a:t>
            </a:r>
            <a:r>
              <a:t>C</a:t>
            </a:r>
            <a:r>
              <a:rPr baseline="-5999"/>
              <a:t>N</a:t>
            </a:r>
            <a:r>
              <a:t> = 2(N-1)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Max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</a:t>
            </a:r>
          </a:p>
        </p:txBody>
      </p:sp>
      <p:sp>
        <p:nvSpPr>
          <p:cNvPr id="90" name="Approach : Divide and Conquer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Approach : Divide and Conquer</a:t>
            </a:r>
          </a:p>
          <a:p>
            <a:pPr lvl="1"/>
            <a:r>
              <a:t>Divide the array into two halves</a:t>
            </a:r>
          </a:p>
          <a:p>
            <a:pPr lvl="1"/>
            <a:r>
              <a:t>Find maximum for each half</a:t>
            </a:r>
          </a:p>
          <a:p>
            <a:pPr lvl="1"/>
            <a:r>
              <a:t>Find minimum for each half</a:t>
            </a:r>
          </a:p>
          <a:p>
            <a:pPr lvl="1"/>
            <a:r>
              <a:t>Compare the max values of two halves</a:t>
            </a:r>
          </a:p>
          <a:p>
            <a:pPr lvl="2"/>
            <a:r>
              <a:t>Larger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t> will be desired max</a:t>
            </a:r>
          </a:p>
          <a:p>
            <a:pPr lvl="1"/>
            <a:r>
              <a:t>Compare the min values of two halves</a:t>
            </a:r>
          </a:p>
          <a:p>
            <a:pPr lvl="2"/>
            <a:r>
              <a:t>Smaller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t> will be the desired min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