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3: Warshall &amp; Floyd Alg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L33: Warshall &amp; Floyd Algo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</a:t>
            </a:r>
          </a:p>
        </p:txBody>
      </p:sp>
      <p:sp>
        <p:nvSpPr>
          <p:cNvPr id="248" name="Ex: Construct transitive closure for below graph"/>
          <p:cNvSpPr txBox="1"/>
          <p:nvPr>
            <p:ph type="body" sz="quarter" idx="1"/>
          </p:nvPr>
        </p:nvSpPr>
        <p:spPr>
          <a:xfrm>
            <a:off x="666288" y="938113"/>
            <a:ext cx="9055611" cy="693830"/>
          </a:xfrm>
          <a:prstGeom prst="rect">
            <a:avLst/>
          </a:prstGeom>
        </p:spPr>
        <p:txBody>
          <a:bodyPr/>
          <a:lstStyle/>
          <a:p>
            <a:pPr/>
            <a:r>
              <a:t>Ex: Construct transitive closure for below graph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2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3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54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55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6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57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3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4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>
            <a:off x="5099833" y="3700453"/>
            <a:ext cx="1" cy="95250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loyd’s Algorithm: Matrix Generation"/>
          <p:cNvSpPr txBox="1"/>
          <p:nvPr>
            <p:ph type="title"/>
          </p:nvPr>
        </p:nvSpPr>
        <p:spPr>
          <a:xfrm>
            <a:off x="519051" y="60325"/>
            <a:ext cx="9227345" cy="9525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Floyd’s Algorithm: Matrix Generation</a:t>
            </a:r>
          </a:p>
        </p:txBody>
      </p:sp>
      <p:sp>
        <p:nvSpPr>
          <p:cNvPr id="270" name="On the kth iteration,…"/>
          <p:cNvSpPr txBox="1"/>
          <p:nvPr>
            <p:ph type="body" sz="half" idx="1"/>
          </p:nvPr>
        </p:nvSpPr>
        <p:spPr>
          <a:xfrm>
            <a:off x="666288" y="938113"/>
            <a:ext cx="9055611" cy="2543878"/>
          </a:xfrm>
          <a:prstGeom prst="rect">
            <a:avLst/>
          </a:prstGeom>
        </p:spPr>
        <p:txBody>
          <a:bodyPr/>
          <a:lstStyle/>
          <a:p>
            <a:pPr/>
            <a:r>
              <a:t> On the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iteration, </a:t>
            </a:r>
          </a:p>
          <a:p>
            <a:pPr lvl="1"/>
            <a:r>
              <a:t>the algorithm determines shortest paths between every pair of vertices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that use only vertices among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1,…,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as intermediate</a:t>
            </a:r>
          </a:p>
          <a:p>
            <a:pPr lvl="3" marL="0" indent="685800">
              <a:buSzTx/>
              <a:buNone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t>] =  min {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t>], 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i,k</a:t>
            </a:r>
            <a:r>
              <a:t>]  +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k,j</a:t>
            </a:r>
            <a:r>
              <a:t>]}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1951892" y="3548184"/>
            <a:ext cx="5438134" cy="3480406"/>
            <a:chOff x="0" y="0"/>
            <a:chExt cx="5438133" cy="3480405"/>
          </a:xfrm>
        </p:grpSpPr>
        <p:grpSp>
          <p:nvGrpSpPr>
            <p:cNvPr id="276" name="Group"/>
            <p:cNvGrpSpPr/>
            <p:nvPr/>
          </p:nvGrpSpPr>
          <p:grpSpPr>
            <a:xfrm>
              <a:off x="108762" y="978863"/>
              <a:ext cx="543815" cy="543815"/>
              <a:chOff x="0" y="0"/>
              <a:chExt cx="543813" cy="543813"/>
            </a:xfrm>
          </p:grpSpPr>
          <p:sp>
            <p:nvSpPr>
              <p:cNvPr id="274" name="Circle"/>
              <p:cNvSpPr/>
              <p:nvPr/>
            </p:nvSpPr>
            <p:spPr>
              <a:xfrm>
                <a:off x="0" y="0"/>
                <a:ext cx="543814" cy="543814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i="1"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75" name="i"/>
              <p:cNvSpPr txBox="1"/>
              <p:nvPr/>
            </p:nvSpPr>
            <p:spPr>
              <a:xfrm>
                <a:off x="79633" y="23244"/>
                <a:ext cx="239296" cy="49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grpSp>
          <p:nvGrpSpPr>
            <p:cNvPr id="279" name="Group"/>
            <p:cNvGrpSpPr/>
            <p:nvPr/>
          </p:nvGrpSpPr>
          <p:grpSpPr>
            <a:xfrm>
              <a:off x="2719066" y="2936592"/>
              <a:ext cx="543815" cy="543814"/>
              <a:chOff x="0" y="0"/>
              <a:chExt cx="543813" cy="543813"/>
            </a:xfrm>
          </p:grpSpPr>
          <p:sp>
            <p:nvSpPr>
              <p:cNvPr id="277" name="Circle"/>
              <p:cNvSpPr/>
              <p:nvPr/>
            </p:nvSpPr>
            <p:spPr>
              <a:xfrm>
                <a:off x="0" y="0"/>
                <a:ext cx="543814" cy="543814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78" name="j"/>
              <p:cNvSpPr txBox="1"/>
              <p:nvPr/>
            </p:nvSpPr>
            <p:spPr>
              <a:xfrm>
                <a:off x="79633" y="23244"/>
                <a:ext cx="239296" cy="49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3480405" y="326288"/>
              <a:ext cx="543814" cy="543814"/>
              <a:chOff x="0" y="0"/>
              <a:chExt cx="543813" cy="543813"/>
            </a:xfrm>
          </p:grpSpPr>
          <p:sp>
            <p:nvSpPr>
              <p:cNvPr id="280" name="Circle"/>
              <p:cNvSpPr/>
              <p:nvPr/>
            </p:nvSpPr>
            <p:spPr>
              <a:xfrm>
                <a:off x="0" y="0"/>
                <a:ext cx="543814" cy="543814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i="1"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81" name="k"/>
              <p:cNvSpPr txBox="1"/>
              <p:nvPr/>
            </p:nvSpPr>
            <p:spPr>
              <a:xfrm>
                <a:off x="79633" y="23244"/>
                <a:ext cx="293465" cy="49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290" name="Connection Line"/>
            <p:cNvSpPr/>
            <p:nvPr/>
          </p:nvSpPr>
          <p:spPr>
            <a:xfrm>
              <a:off x="601976" y="1416751"/>
              <a:ext cx="2167585" cy="1625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dashDot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1" name="Connection Line"/>
            <p:cNvSpPr/>
            <p:nvPr/>
          </p:nvSpPr>
          <p:spPr>
            <a:xfrm>
              <a:off x="652239" y="650770"/>
              <a:ext cx="2828430" cy="54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5" name="Line"/>
            <p:cNvSpPr/>
            <p:nvPr/>
          </p:nvSpPr>
          <p:spPr>
            <a:xfrm rot="5400000">
              <a:off x="2392778" y="1522677"/>
              <a:ext cx="2066492" cy="76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286" name="D(k-1)[i,j]"/>
            <p:cNvSpPr txBox="1"/>
            <p:nvPr/>
          </p:nvSpPr>
          <p:spPr>
            <a:xfrm>
              <a:off x="0" y="2175253"/>
              <a:ext cx="2066491" cy="497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>
                <a:spcBef>
                  <a:spcPts val="1000"/>
                </a:spcBef>
                <a:defRPr b="1" i="1" sz="2800">
                  <a:uFillTx/>
                </a:defRPr>
              </a:pPr>
              <a:r>
                <a:t>D</a:t>
              </a:r>
              <a:r>
                <a:rPr baseline="30714" i="0"/>
                <a:t>(</a:t>
              </a:r>
              <a:r>
                <a:rPr baseline="30714"/>
                <a:t>k</a:t>
              </a:r>
              <a:r>
                <a:rPr baseline="30714" i="0">
                  <a:latin typeface="Arial"/>
                  <a:ea typeface="Arial"/>
                  <a:cs typeface="Arial"/>
                  <a:sym typeface="Arial"/>
                </a:rPr>
                <a:t>-1</a:t>
              </a:r>
              <a:r>
                <a:rPr baseline="30714" i="0"/>
                <a:t>)</a:t>
              </a:r>
              <a:r>
                <a:rPr i="0"/>
                <a:t>[</a:t>
              </a:r>
              <a:r>
                <a:t>i,j</a:t>
              </a:r>
              <a:r>
                <a:rPr i="0"/>
                <a:t>]</a:t>
              </a:r>
            </a:p>
          </p:txBody>
        </p:sp>
        <p:sp>
          <p:nvSpPr>
            <p:cNvPr id="287" name="D(k-1)[i,k]"/>
            <p:cNvSpPr txBox="1"/>
            <p:nvPr/>
          </p:nvSpPr>
          <p:spPr>
            <a:xfrm>
              <a:off x="978863" y="0"/>
              <a:ext cx="2066492" cy="497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>
                <a:spcBef>
                  <a:spcPts val="1000"/>
                </a:spcBef>
                <a:defRPr b="1" i="1" sz="2800">
                  <a:uFillTx/>
                </a:defRPr>
              </a:pPr>
              <a:r>
                <a:t>D</a:t>
              </a:r>
              <a:r>
                <a:rPr baseline="30714" i="0"/>
                <a:t>(</a:t>
              </a:r>
              <a:r>
                <a:rPr baseline="30714"/>
                <a:t>k</a:t>
              </a:r>
              <a:r>
                <a:rPr baseline="30714" i="0"/>
                <a:t>-</a:t>
              </a:r>
              <a:r>
                <a:rPr baseline="30714" i="0"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714" i="0"/>
                <a:t>)</a:t>
              </a:r>
              <a:r>
                <a:rPr i="0"/>
                <a:t>[</a:t>
              </a:r>
              <a:r>
                <a:t>i,k</a:t>
              </a:r>
              <a:r>
                <a:rPr i="0"/>
                <a:t>]</a:t>
              </a:r>
            </a:p>
          </p:txBody>
        </p:sp>
        <p:sp>
          <p:nvSpPr>
            <p:cNvPr id="288" name="D(k-1)[k,j]"/>
            <p:cNvSpPr txBox="1"/>
            <p:nvPr/>
          </p:nvSpPr>
          <p:spPr>
            <a:xfrm>
              <a:off x="3371643" y="1631439"/>
              <a:ext cx="2066491" cy="49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>
                <a:spcBef>
                  <a:spcPts val="1000"/>
                </a:spcBef>
                <a:defRPr b="1" i="1" sz="2800">
                  <a:uFillTx/>
                </a:defRPr>
              </a:pPr>
              <a:r>
                <a:t>D</a:t>
              </a:r>
              <a:r>
                <a:rPr baseline="30714" i="0"/>
                <a:t>(</a:t>
              </a:r>
              <a:r>
                <a:rPr baseline="30714"/>
                <a:t>k</a:t>
              </a:r>
              <a:r>
                <a:rPr baseline="30714" i="0"/>
                <a:t>-</a:t>
              </a:r>
              <a:r>
                <a:rPr baseline="30714" i="0"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aseline="30714" i="0"/>
                <a:t>)</a:t>
              </a:r>
              <a:r>
                <a:rPr i="0"/>
                <a:t>[</a:t>
              </a:r>
              <a:r>
                <a:t>k,j</a:t>
              </a:r>
              <a:r>
                <a:rPr i="0"/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  <p:bldP build="whole" bldLvl="1" animBg="1" rev="0" advAuto="0" spid="28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xample: Floyd Algo"/>
          <p:cNvSpPr txBox="1"/>
          <p:nvPr>
            <p:ph type="title"/>
          </p:nvPr>
        </p:nvSpPr>
        <p:spPr>
          <a:xfrm>
            <a:off x="1054100" y="-189288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Example: Floyd Algo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7" name="0   ∞  3   ∞…"/>
          <p:cNvSpPr txBox="1"/>
          <p:nvPr/>
        </p:nvSpPr>
        <p:spPr>
          <a:xfrm>
            <a:off x="3581400" y="1384300"/>
            <a:ext cx="1835413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 ∞  3   ∞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</a:t>
            </a:r>
            <a:r>
              <a:rPr>
                <a:solidFill>
                  <a:srgbClr val="FFFFFF"/>
                </a:solidFill>
              </a:rPr>
              <a:t> </a:t>
            </a:r>
            <a:r>
              <a:t>∞  ∞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∞  7   0 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 ∞</a:t>
            </a:r>
            <a:r>
              <a:rPr>
                <a:solidFill>
                  <a:srgbClr val="FFFFFF"/>
                </a:solidFill>
              </a:rPr>
              <a:t>  </a:t>
            </a:r>
            <a:r>
              <a:t>∞  0</a:t>
            </a:r>
          </a:p>
        </p:txBody>
      </p:sp>
      <p:sp>
        <p:nvSpPr>
          <p:cNvPr id="298" name="D(0)  ="/>
          <p:cNvSpPr txBox="1"/>
          <p:nvPr/>
        </p:nvSpPr>
        <p:spPr>
          <a:xfrm>
            <a:off x="2667000" y="2057400"/>
            <a:ext cx="9906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(0)  = </a:t>
            </a:r>
          </a:p>
        </p:txBody>
      </p:sp>
      <p:sp>
        <p:nvSpPr>
          <p:cNvPr id="299" name="Rectangle"/>
          <p:cNvSpPr/>
          <p:nvPr/>
        </p:nvSpPr>
        <p:spPr>
          <a:xfrm>
            <a:off x="3581400" y="144780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0" name="Rectangle"/>
          <p:cNvSpPr/>
          <p:nvPr/>
        </p:nvSpPr>
        <p:spPr>
          <a:xfrm>
            <a:off x="3581400" y="1447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1" name="0   ∞  3   ∞…"/>
          <p:cNvSpPr txBox="1"/>
          <p:nvPr/>
        </p:nvSpPr>
        <p:spPr>
          <a:xfrm>
            <a:off x="6553200" y="1447800"/>
            <a:ext cx="1600200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 ∞  3   ∞</a:t>
            </a:r>
            <a:r>
              <a:rPr>
                <a:solidFill>
                  <a:srgbClr val="FFFFFF"/>
                </a:solidFill>
              </a:rPr>
              <a:t> 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 </a:t>
            </a:r>
            <a:r>
              <a:rPr b="1"/>
              <a:t>5</a:t>
            </a:r>
            <a:r>
              <a:t>   ∞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∞  7   0 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 ∞  </a:t>
            </a:r>
            <a:r>
              <a:rPr b="1"/>
              <a:t>9</a:t>
            </a:r>
            <a:r>
              <a:t>   0</a:t>
            </a:r>
          </a:p>
        </p:txBody>
      </p:sp>
      <p:sp>
        <p:nvSpPr>
          <p:cNvPr id="302" name="D(1)  ="/>
          <p:cNvSpPr txBox="1"/>
          <p:nvPr/>
        </p:nvSpPr>
        <p:spPr>
          <a:xfrm>
            <a:off x="5638800" y="2057400"/>
            <a:ext cx="9906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(1)  =</a:t>
            </a:r>
          </a:p>
        </p:txBody>
      </p:sp>
      <p:sp>
        <p:nvSpPr>
          <p:cNvPr id="303" name="Rectangle"/>
          <p:cNvSpPr/>
          <p:nvPr/>
        </p:nvSpPr>
        <p:spPr>
          <a:xfrm>
            <a:off x="6553200" y="182880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6934200" y="1447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5" name="0   ∞  3   ∞…"/>
          <p:cNvSpPr txBox="1"/>
          <p:nvPr/>
        </p:nvSpPr>
        <p:spPr>
          <a:xfrm>
            <a:off x="1676400" y="3733800"/>
            <a:ext cx="1752600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 ∞  3   ∞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 5   ∞</a:t>
            </a:r>
          </a:p>
          <a:p>
            <a:pPr marL="0" marR="0">
              <a:defRPr b="1" sz="2600">
                <a:solidFill>
                  <a:srgbClr val="001932"/>
                </a:solidFill>
                <a:uFillTx/>
              </a:defRPr>
            </a:pPr>
            <a:r>
              <a:t>9</a:t>
            </a:r>
            <a:r>
              <a:rPr b="0"/>
              <a:t>   7   0   1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 ∞  9   0</a:t>
            </a:r>
          </a:p>
        </p:txBody>
      </p:sp>
      <p:sp>
        <p:nvSpPr>
          <p:cNvPr id="306" name="D(2)  ="/>
          <p:cNvSpPr txBox="1"/>
          <p:nvPr/>
        </p:nvSpPr>
        <p:spPr>
          <a:xfrm>
            <a:off x="685800" y="4343400"/>
            <a:ext cx="9144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(2)  =</a:t>
            </a:r>
          </a:p>
        </p:txBody>
      </p:sp>
      <p:sp>
        <p:nvSpPr>
          <p:cNvPr id="307" name="Rectangle"/>
          <p:cNvSpPr/>
          <p:nvPr/>
        </p:nvSpPr>
        <p:spPr>
          <a:xfrm>
            <a:off x="1676400" y="449580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8" name="Rectangle"/>
          <p:cNvSpPr/>
          <p:nvPr/>
        </p:nvSpPr>
        <p:spPr>
          <a:xfrm>
            <a:off x="2438400" y="3733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9" name="0  10  3  4…"/>
          <p:cNvSpPr txBox="1"/>
          <p:nvPr/>
        </p:nvSpPr>
        <p:spPr>
          <a:xfrm>
            <a:off x="4572000" y="3733800"/>
            <a:ext cx="1600200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</a:t>
            </a:r>
            <a:r>
              <a:rPr b="1"/>
              <a:t>10</a:t>
            </a:r>
            <a:r>
              <a:t>  3  </a:t>
            </a:r>
            <a:r>
              <a:rPr b="1"/>
              <a:t>4</a:t>
            </a:r>
            <a:endParaRPr b="1"/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2   0   5  </a:t>
            </a:r>
            <a:r>
              <a:rPr b="1"/>
              <a:t>6</a:t>
            </a:r>
            <a:endParaRPr b="1"/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9   7   0  1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</a:t>
            </a:r>
            <a:r>
              <a:rPr b="1"/>
              <a:t>16</a:t>
            </a:r>
            <a:r>
              <a:t>  9  0</a:t>
            </a:r>
          </a:p>
        </p:txBody>
      </p:sp>
      <p:sp>
        <p:nvSpPr>
          <p:cNvPr id="310" name="D(3)  ="/>
          <p:cNvSpPr txBox="1"/>
          <p:nvPr/>
        </p:nvSpPr>
        <p:spPr>
          <a:xfrm>
            <a:off x="3581400" y="4343400"/>
            <a:ext cx="9906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 D</a:t>
            </a:r>
            <a:r>
              <a:rPr baseline="30714" i="0"/>
              <a:t>(3)  =</a:t>
            </a:r>
          </a:p>
        </p:txBody>
      </p:sp>
      <p:sp>
        <p:nvSpPr>
          <p:cNvPr id="311" name="Rectangle"/>
          <p:cNvSpPr/>
          <p:nvPr/>
        </p:nvSpPr>
        <p:spPr>
          <a:xfrm>
            <a:off x="4572000" y="4876800"/>
            <a:ext cx="14478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2" name="Rectangle"/>
          <p:cNvSpPr/>
          <p:nvPr/>
        </p:nvSpPr>
        <p:spPr>
          <a:xfrm>
            <a:off x="5638800" y="3733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3" name="0  10  3  4…"/>
          <p:cNvSpPr txBox="1"/>
          <p:nvPr/>
        </p:nvSpPr>
        <p:spPr>
          <a:xfrm>
            <a:off x="7467600" y="3733800"/>
            <a:ext cx="1524000" cy="170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0  10  3  4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2   0   5  6</a:t>
            </a:r>
          </a:p>
          <a:p>
            <a:pPr marL="0" marR="0">
              <a:defRPr b="1" sz="2800">
                <a:solidFill>
                  <a:srgbClr val="001932"/>
                </a:solidFill>
                <a:uFillTx/>
              </a:defRPr>
            </a:pPr>
            <a:r>
              <a:t>7</a:t>
            </a:r>
            <a:r>
              <a:rPr b="0"/>
              <a:t>   7   0  1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6  16  9  0</a:t>
            </a:r>
          </a:p>
        </p:txBody>
      </p:sp>
      <p:sp>
        <p:nvSpPr>
          <p:cNvPr id="314" name="D(4)  ="/>
          <p:cNvSpPr txBox="1"/>
          <p:nvPr/>
        </p:nvSpPr>
        <p:spPr>
          <a:xfrm>
            <a:off x="6629400" y="4343400"/>
            <a:ext cx="9144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(4)  =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609600" y="1219199"/>
            <a:ext cx="1676400" cy="1869193"/>
            <a:chOff x="0" y="0"/>
            <a:chExt cx="1676400" cy="1869191"/>
          </a:xfrm>
        </p:grpSpPr>
        <p:sp>
          <p:nvSpPr>
            <p:cNvPr id="315" name="Line"/>
            <p:cNvSpPr/>
            <p:nvPr/>
          </p:nvSpPr>
          <p:spPr>
            <a:xfrm flipH="1">
              <a:off x="306070" y="533400"/>
              <a:ext cx="1" cy="838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318" name="Group"/>
            <p:cNvGrpSpPr/>
            <p:nvPr/>
          </p:nvGrpSpPr>
          <p:grpSpPr>
            <a:xfrm>
              <a:off x="152400" y="1349785"/>
              <a:ext cx="304800" cy="348430"/>
              <a:chOff x="0" y="0"/>
              <a:chExt cx="304800" cy="348428"/>
            </a:xfrm>
          </p:grpSpPr>
          <p:sp>
            <p:nvSpPr>
              <p:cNvPr id="31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17" name="3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19" name="Line"/>
            <p:cNvSpPr/>
            <p:nvPr/>
          </p:nvSpPr>
          <p:spPr>
            <a:xfrm>
              <a:off x="457200" y="382269"/>
              <a:ext cx="9144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457200" y="1525270"/>
              <a:ext cx="9144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381000" y="457200"/>
              <a:ext cx="990600" cy="9906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H="1" flipV="1">
              <a:off x="380999" y="457199"/>
              <a:ext cx="1066801" cy="990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23" name="1"/>
            <p:cNvSpPr txBox="1"/>
            <p:nvPr/>
          </p:nvSpPr>
          <p:spPr>
            <a:xfrm>
              <a:off x="762000" y="144780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" name="3"/>
            <p:cNvSpPr txBox="1"/>
            <p:nvPr/>
          </p:nvSpPr>
          <p:spPr>
            <a:xfrm>
              <a:off x="0" y="68580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5" name="2"/>
            <p:cNvSpPr txBox="1"/>
            <p:nvPr/>
          </p:nvSpPr>
          <p:spPr>
            <a:xfrm>
              <a:off x="762000" y="0"/>
              <a:ext cx="3810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1800">
                  <a:solidFill>
                    <a:srgbClr val="FFFFFF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6" name="6"/>
            <p:cNvSpPr txBox="1"/>
            <p:nvPr/>
          </p:nvSpPr>
          <p:spPr>
            <a:xfrm>
              <a:off x="381000" y="60960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7" name="7"/>
            <p:cNvSpPr txBox="1"/>
            <p:nvPr/>
          </p:nvSpPr>
          <p:spPr>
            <a:xfrm>
              <a:off x="1219200" y="62865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7</a:t>
              </a:r>
            </a:p>
          </p:txBody>
        </p:sp>
        <p:grpSp>
          <p:nvGrpSpPr>
            <p:cNvPr id="330" name="Group"/>
            <p:cNvGrpSpPr/>
            <p:nvPr/>
          </p:nvGrpSpPr>
          <p:grpSpPr>
            <a:xfrm>
              <a:off x="1371600" y="1349785"/>
              <a:ext cx="304800" cy="348430"/>
              <a:chOff x="0" y="0"/>
              <a:chExt cx="304800" cy="348428"/>
            </a:xfrm>
          </p:grpSpPr>
          <p:sp>
            <p:nvSpPr>
              <p:cNvPr id="32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29" name="4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33" name="Group"/>
            <p:cNvGrpSpPr/>
            <p:nvPr/>
          </p:nvGrpSpPr>
          <p:grpSpPr>
            <a:xfrm>
              <a:off x="152400" y="206785"/>
              <a:ext cx="304800" cy="348430"/>
              <a:chOff x="0" y="0"/>
              <a:chExt cx="304800" cy="348428"/>
            </a:xfrm>
          </p:grpSpPr>
          <p:sp>
            <p:nvSpPr>
              <p:cNvPr id="33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32" name="1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36" name="Group"/>
            <p:cNvGrpSpPr/>
            <p:nvPr/>
          </p:nvGrpSpPr>
          <p:grpSpPr>
            <a:xfrm>
              <a:off x="1371600" y="206785"/>
              <a:ext cx="304800" cy="348430"/>
              <a:chOff x="0" y="0"/>
              <a:chExt cx="304800" cy="348428"/>
            </a:xfrm>
          </p:grpSpPr>
          <p:sp>
            <p:nvSpPr>
              <p:cNvPr id="33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35" name="2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37" name="2"/>
            <p:cNvSpPr txBox="1"/>
            <p:nvPr/>
          </p:nvSpPr>
          <p:spPr>
            <a:xfrm>
              <a:off x="762000" y="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1"/>
      <p:bldP build="whole" bldLvl="1" animBg="1" rev="0" advAuto="0" spid="303" grpId="8"/>
      <p:bldP build="whole" bldLvl="1" animBg="1" rev="0" advAuto="0" spid="302" grpId="6"/>
      <p:bldP build="whole" bldLvl="1" animBg="1" rev="0" advAuto="0" spid="301" grpId="7"/>
      <p:bldP build="whole" bldLvl="1" animBg="1" rev="0" advAuto="0" spid="307" grpId="12"/>
      <p:bldP build="whole" bldLvl="1" animBg="1" rev="0" advAuto="0" spid="308" grpId="13"/>
      <p:bldP build="whole" bldLvl="1" animBg="1" rev="0" advAuto="0" spid="312" grpId="17"/>
      <p:bldP build="whole" bldLvl="1" animBg="1" rev="0" advAuto="0" spid="304" grpId="9"/>
      <p:bldP build="whole" bldLvl="1" animBg="1" rev="0" advAuto="0" spid="314" grpId="18"/>
      <p:bldP build="whole" bldLvl="1" animBg="1" rev="0" advAuto="0" spid="297" grpId="3"/>
      <p:bldP build="whole" bldLvl="1" animBg="1" rev="0" advAuto="0" spid="338" grpId="1"/>
      <p:bldP build="whole" bldLvl="1" animBg="1" rev="0" advAuto="0" spid="310" grpId="14"/>
      <p:bldP build="whole" bldLvl="1" animBg="1" rev="0" advAuto="0" spid="299" grpId="5"/>
      <p:bldP build="whole" bldLvl="1" animBg="1" rev="0" advAuto="0" spid="311" grpId="16"/>
      <p:bldP build="whole" bldLvl="1" animBg="1" rev="0" advAuto="0" spid="300" grpId="4"/>
      <p:bldP build="whole" bldLvl="1" animBg="1" rev="0" advAuto="0" spid="313" grpId="19"/>
      <p:bldP build="whole" bldLvl="1" animBg="1" rev="0" advAuto="0" spid="306" grpId="10"/>
      <p:bldP build="whole" bldLvl="1" animBg="1" rev="0" advAuto="0" spid="298" grpId="2"/>
      <p:bldP build="whole" bldLvl="1" animBg="1" rev="0" advAuto="0" spid="309" grpId="1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loyd Algo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Floyd Algo: Analysis</a:t>
            </a:r>
          </a:p>
        </p:txBody>
      </p:sp>
      <p:sp>
        <p:nvSpPr>
          <p:cNvPr id="341" name="Algo Floyd(A[1..n,1..n])…"/>
          <p:cNvSpPr txBox="1"/>
          <p:nvPr>
            <p:ph type="body" idx="1"/>
          </p:nvPr>
        </p:nvSpPr>
        <p:spPr>
          <a:xfrm>
            <a:off x="666288" y="938113"/>
            <a:ext cx="9055611" cy="456464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Floyd(A[1..n,1..n])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Weight matrix W of a diagraph A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Distance matrix of shortest path lengths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 </a:t>
            </a:r>
            <a:r>
              <a:rPr b="1" sz="3000"/>
              <a:t>← </a:t>
            </a:r>
            <a:r>
              <a:rPr sz="3000"/>
              <a:t>W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k←1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j←1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D[i,j]←min{D[i,j],D[i,k]+D[k,j]}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D[i,k]+D[k,j] &lt; D[i,j]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P[i,j] ← k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D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5" name="Time efficiency: Θ(n3)…"/>
          <p:cNvSpPr txBox="1"/>
          <p:nvPr/>
        </p:nvSpPr>
        <p:spPr>
          <a:xfrm>
            <a:off x="269630" y="5402384"/>
            <a:ext cx="8686801" cy="1334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spcBef>
                <a:spcPts val="1000"/>
              </a:spcBef>
              <a:defRPr sz="2800">
                <a:uFillTx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efficiency: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>
              <a:lnSpc>
                <a:spcPct val="90000"/>
              </a:lnSpc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 Matrices can be written over their predecessors </a:t>
            </a:r>
            <a:r>
              <a:t>(with some care), so it’s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2"/>
      <p:bldP build="p" bldLvl="5" animBg="1" rev="0" advAuto="0" spid="3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</a:t>
            </a:r>
          </a:p>
        </p:txBody>
      </p:sp>
      <p:sp>
        <p:nvSpPr>
          <p:cNvPr id="348" name="Ex: Find all pair shortest distance for below graph"/>
          <p:cNvSpPr txBox="1"/>
          <p:nvPr>
            <p:ph type="body" sz="quarter" idx="1"/>
          </p:nvPr>
        </p:nvSpPr>
        <p:spPr>
          <a:xfrm>
            <a:off x="666288" y="938113"/>
            <a:ext cx="9055611" cy="693830"/>
          </a:xfrm>
          <a:prstGeom prst="rect">
            <a:avLst/>
          </a:prstGeom>
        </p:spPr>
        <p:txBody>
          <a:bodyPr/>
          <a:lstStyle/>
          <a:p>
            <a:pPr/>
            <a:r>
              <a:t>Ex: Find all pair shortest distance for below graph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2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53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54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55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56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57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9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1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>
            <a:off x="5099833" y="3700453"/>
            <a:ext cx="1" cy="95250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8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9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0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1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2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3" name="4"/>
          <p:cNvSpPr txBox="1"/>
          <p:nvPr/>
        </p:nvSpPr>
        <p:spPr>
          <a:xfrm>
            <a:off x="4280521" y="2396391"/>
            <a:ext cx="362401" cy="47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4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5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6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7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80" name="Transitive clos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Transitive closure</a:t>
            </a:r>
          </a:p>
          <a:p>
            <a:pPr/>
            <a:r>
              <a:t>Warshall Algorithm</a:t>
            </a:r>
          </a:p>
          <a:p>
            <a:pPr/>
            <a:r>
              <a:t>Floyd Algorithm</a:t>
            </a:r>
          </a:p>
        </p:txBody>
      </p:sp>
      <p:sp>
        <p:nvSpPr>
          <p:cNvPr id="3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8.3,8.4</a:t>
            </a:r>
          </a:p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nsitive Clos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Transitive Closure</a:t>
            </a:r>
          </a:p>
        </p:txBody>
      </p:sp>
      <p:sp>
        <p:nvSpPr>
          <p:cNvPr id="54" name="Computes the transitive closure of a relation…"/>
          <p:cNvSpPr txBox="1"/>
          <p:nvPr>
            <p:ph type="body" sz="half" idx="1"/>
          </p:nvPr>
        </p:nvSpPr>
        <p:spPr>
          <a:xfrm>
            <a:off x="666288" y="938113"/>
            <a:ext cx="9055611" cy="2194242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1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Computes the transitive closure of a relation</a:t>
            </a:r>
          </a:p>
          <a:p>
            <a:pPr marL="0" marR="0" indent="0">
              <a:lnSpc>
                <a:spcPct val="100000"/>
              </a:lnSpc>
              <a:spcBef>
                <a:spcPts val="1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Alternatively: </a:t>
            </a:r>
          </a:p>
          <a:p>
            <a:pPr lvl="1" marL="457200" marR="0" indent="0">
              <a:lnSpc>
                <a:spcPct val="100000"/>
              </a:lnSpc>
              <a:spcBef>
                <a:spcPts val="1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existence of all nontrivial paths in a digraph</a:t>
            </a:r>
          </a:p>
          <a:p>
            <a:pPr marL="0" marR="0" indent="0">
              <a:lnSpc>
                <a:spcPct val="100000"/>
              </a:lnSpc>
              <a:spcBef>
                <a:spcPts val="1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Example of transitive closure: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" name="Line"/>
          <p:cNvSpPr/>
          <p:nvPr/>
        </p:nvSpPr>
        <p:spPr>
          <a:xfrm flipH="1" flipV="1">
            <a:off x="6620051" y="3160523"/>
            <a:ext cx="609601" cy="1295401"/>
          </a:xfrm>
          <a:prstGeom prst="line">
            <a:avLst/>
          </a:prstGeom>
          <a:ln w="6350">
            <a:solidFill>
              <a:srgbClr val="FFFFFF"/>
            </a:solidFill>
            <a:prstDash val="sysDot"/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80" name="Group"/>
          <p:cNvGrpSpPr/>
          <p:nvPr/>
        </p:nvGrpSpPr>
        <p:grpSpPr>
          <a:xfrm>
            <a:off x="5172251" y="2833908"/>
            <a:ext cx="2438402" cy="2307814"/>
            <a:chOff x="0" y="0"/>
            <a:chExt cx="2438401" cy="2307812"/>
          </a:xfrm>
        </p:grpSpPr>
        <p:grpSp>
          <p:nvGrpSpPr>
            <p:cNvPr id="61" name="Group"/>
            <p:cNvGrpSpPr/>
            <p:nvPr/>
          </p:nvGrpSpPr>
          <p:grpSpPr>
            <a:xfrm>
              <a:off x="1295400" y="-1"/>
              <a:ext cx="304801" cy="348430"/>
              <a:chOff x="0" y="0"/>
              <a:chExt cx="304800" cy="348428"/>
            </a:xfrm>
          </p:grpSpPr>
          <p:sp>
            <p:nvSpPr>
              <p:cNvPr id="5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0" name="3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4" name="Group"/>
            <p:cNvGrpSpPr/>
            <p:nvPr/>
          </p:nvGrpSpPr>
          <p:grpSpPr>
            <a:xfrm>
              <a:off x="1905000" y="1600199"/>
              <a:ext cx="304801" cy="348430"/>
              <a:chOff x="0" y="0"/>
              <a:chExt cx="304800" cy="348428"/>
            </a:xfrm>
          </p:grpSpPr>
          <p:sp>
            <p:nvSpPr>
              <p:cNvPr id="6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3" name="4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7" name="Group"/>
            <p:cNvGrpSpPr/>
            <p:nvPr/>
          </p:nvGrpSpPr>
          <p:grpSpPr>
            <a:xfrm>
              <a:off x="228600" y="1752599"/>
              <a:ext cx="304801" cy="348430"/>
              <a:chOff x="0" y="0"/>
              <a:chExt cx="304800" cy="348428"/>
            </a:xfrm>
          </p:grpSpPr>
          <p:sp>
            <p:nvSpPr>
              <p:cNvPr id="6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6" name="2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70" name="Group"/>
            <p:cNvGrpSpPr/>
            <p:nvPr/>
          </p:nvGrpSpPr>
          <p:grpSpPr>
            <a:xfrm>
              <a:off x="0" y="380999"/>
              <a:ext cx="304801" cy="348430"/>
              <a:chOff x="0" y="0"/>
              <a:chExt cx="304800" cy="348428"/>
            </a:xfrm>
          </p:grpSpPr>
          <p:sp>
            <p:nvSpPr>
              <p:cNvPr id="6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9" name="1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71" name="Line"/>
            <p:cNvSpPr/>
            <p:nvPr/>
          </p:nvSpPr>
          <p:spPr>
            <a:xfrm flipV="1">
              <a:off x="304800" y="250414"/>
              <a:ext cx="99060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2" name="Line"/>
            <p:cNvSpPr/>
            <p:nvPr/>
          </p:nvSpPr>
          <p:spPr>
            <a:xfrm flipH="1" rot="10800000">
              <a:off x="528614" y="1850614"/>
              <a:ext cx="1420837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uFillTx/>
                </a:defRPr>
              </a:pPr>
            </a:p>
          </p:txBody>
        </p:sp>
        <p:sp>
          <p:nvSpPr>
            <p:cNvPr id="73" name="Line"/>
            <p:cNvSpPr/>
            <p:nvPr/>
          </p:nvSpPr>
          <p:spPr>
            <a:xfrm rot="5400000">
              <a:off x="1006475" y="875889"/>
              <a:ext cx="425451" cy="146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74" name="Line"/>
            <p:cNvSpPr/>
            <p:nvPr/>
          </p:nvSpPr>
          <p:spPr>
            <a:xfrm flipH="1" flipV="1">
              <a:off x="152400" y="707614"/>
              <a:ext cx="152401" cy="1066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5" name="Line"/>
            <p:cNvSpPr/>
            <p:nvPr/>
          </p:nvSpPr>
          <p:spPr>
            <a:xfrm flipV="1">
              <a:off x="381000" y="326614"/>
              <a:ext cx="990601" cy="144780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" name="Line"/>
            <p:cNvSpPr/>
            <p:nvPr/>
          </p:nvSpPr>
          <p:spPr>
            <a:xfrm>
              <a:off x="0" y="1926814"/>
              <a:ext cx="273051" cy="38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84" y="0"/>
                  </a:moveTo>
                  <a:cubicBezTo>
                    <a:pt x="9042" y="0"/>
                    <a:pt x="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6200" y="21600"/>
                    <a:pt x="21600" y="13860"/>
                    <a:pt x="21600" y="6120"/>
                  </a:cubicBezTo>
                </a:path>
              </a:pathLst>
            </a:custGeom>
            <a:noFill/>
            <a:ln w="508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77" name="Line"/>
            <p:cNvSpPr/>
            <p:nvPr/>
          </p:nvSpPr>
          <p:spPr>
            <a:xfrm flipH="1" rot="16200000">
              <a:off x="2111376" y="1447389"/>
              <a:ext cx="381000" cy="27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80" y="0"/>
                  </a:moveTo>
                  <a:cubicBezTo>
                    <a:pt x="7740" y="0"/>
                    <a:pt x="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6200" y="21600"/>
                    <a:pt x="21600" y="12558"/>
                    <a:pt x="21600" y="3516"/>
                  </a:cubicBezTo>
                </a:path>
              </a:pathLst>
            </a:custGeom>
            <a:noFill/>
            <a:ln w="508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78" name="Line"/>
            <p:cNvSpPr/>
            <p:nvPr/>
          </p:nvSpPr>
          <p:spPr>
            <a:xfrm flipH="1" flipV="1">
              <a:off x="304800" y="631414"/>
              <a:ext cx="1676401" cy="99060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9" name="Line"/>
            <p:cNvSpPr/>
            <p:nvPr/>
          </p:nvSpPr>
          <p:spPr>
            <a:xfrm flipH="1" flipV="1">
              <a:off x="1422916" y="320341"/>
              <a:ext cx="665377" cy="1309453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428153" y="3568907"/>
            <a:ext cx="2126658" cy="2078833"/>
            <a:chOff x="0" y="0"/>
            <a:chExt cx="2126657" cy="2078831"/>
          </a:xfrm>
        </p:grpSpPr>
        <p:grpSp>
          <p:nvGrpSpPr>
            <p:cNvPr id="83" name="Group"/>
            <p:cNvGrpSpPr/>
            <p:nvPr/>
          </p:nvGrpSpPr>
          <p:grpSpPr>
            <a:xfrm>
              <a:off x="1270000" y="-1"/>
              <a:ext cx="304800" cy="348430"/>
              <a:chOff x="0" y="0"/>
              <a:chExt cx="304800" cy="348428"/>
            </a:xfrm>
          </p:grpSpPr>
          <p:sp>
            <p:nvSpPr>
              <p:cNvPr id="8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2" name="3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86" name="Group"/>
            <p:cNvGrpSpPr/>
            <p:nvPr/>
          </p:nvGrpSpPr>
          <p:grpSpPr>
            <a:xfrm>
              <a:off x="228600" y="1707766"/>
              <a:ext cx="304801" cy="348430"/>
              <a:chOff x="0" y="0"/>
              <a:chExt cx="304800" cy="348428"/>
            </a:xfrm>
          </p:grpSpPr>
          <p:sp>
            <p:nvSpPr>
              <p:cNvPr id="8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5" name="2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89" name="Group"/>
            <p:cNvGrpSpPr/>
            <p:nvPr/>
          </p:nvGrpSpPr>
          <p:grpSpPr>
            <a:xfrm>
              <a:off x="0" y="336166"/>
              <a:ext cx="304800" cy="348430"/>
              <a:chOff x="0" y="0"/>
              <a:chExt cx="304800" cy="348428"/>
            </a:xfrm>
          </p:grpSpPr>
          <p:sp>
            <p:nvSpPr>
              <p:cNvPr id="8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8" name="1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90" name="Line"/>
            <p:cNvSpPr/>
            <p:nvPr/>
          </p:nvSpPr>
          <p:spPr>
            <a:xfrm flipV="1">
              <a:off x="304800" y="205581"/>
              <a:ext cx="990600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" name="Line"/>
            <p:cNvSpPr/>
            <p:nvPr/>
          </p:nvSpPr>
          <p:spPr>
            <a:xfrm flipH="1" rot="10800000">
              <a:off x="528614" y="1805781"/>
              <a:ext cx="1420837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92" name="Line"/>
            <p:cNvSpPr/>
            <p:nvPr/>
          </p:nvSpPr>
          <p:spPr>
            <a:xfrm rot="5400000">
              <a:off x="1006475" y="831056"/>
              <a:ext cx="425450" cy="146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93" name="Line"/>
            <p:cNvSpPr/>
            <p:nvPr/>
          </p:nvSpPr>
          <p:spPr>
            <a:xfrm flipH="1" flipV="1">
              <a:off x="152399" y="662781"/>
              <a:ext cx="152401" cy="1066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6" name="Group"/>
            <p:cNvGrpSpPr/>
            <p:nvPr/>
          </p:nvGrpSpPr>
          <p:grpSpPr>
            <a:xfrm>
              <a:off x="1821857" y="1482554"/>
              <a:ext cx="304801" cy="348430"/>
              <a:chOff x="0" y="0"/>
              <a:chExt cx="304800" cy="348428"/>
            </a:xfrm>
          </p:grpSpPr>
          <p:sp>
            <p:nvSpPr>
              <p:cNvPr id="9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5" name="4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</p:grpSp>
      <p:sp>
        <p:nvSpPr>
          <p:cNvPr id="98" name="0 0 1 0…"/>
          <p:cNvSpPr txBox="1"/>
          <p:nvPr/>
        </p:nvSpPr>
        <p:spPr>
          <a:xfrm>
            <a:off x="2957882" y="3775203"/>
            <a:ext cx="1811298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0 0 1 0</a:t>
            </a:r>
          </a:p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1 0 0 1</a:t>
            </a:r>
          </a:p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0 0 0 0</a:t>
            </a:r>
          </a:p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0 1 0 0</a:t>
            </a:r>
          </a:p>
        </p:txBody>
      </p:sp>
      <p:sp>
        <p:nvSpPr>
          <p:cNvPr id="99" name="0 0 1 0…"/>
          <p:cNvSpPr txBox="1"/>
          <p:nvPr/>
        </p:nvSpPr>
        <p:spPr>
          <a:xfrm>
            <a:off x="8136682" y="2926079"/>
            <a:ext cx="1933239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>
              <a:defRPr sz="3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0 0 1 0</a:t>
            </a:r>
          </a:p>
          <a:p>
            <a:pPr marL="0" marR="0">
              <a:defRPr sz="3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</a:t>
            </a:r>
            <a:r>
              <a:rPr b="1"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rPr>
              <a:t>1 1</a:t>
            </a:r>
            <a:r>
              <a:t> 1</a:t>
            </a:r>
          </a:p>
          <a:p>
            <a:pPr marL="0" marR="0">
              <a:defRPr sz="3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0 0 0 0</a:t>
            </a:r>
          </a:p>
          <a:p>
            <a:pPr marL="0" marR="0">
              <a:defRPr b="1" sz="3000"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  <a:r>
              <a:rPr b="0"/>
              <a:t> 1 </a:t>
            </a:r>
            <a:r>
              <a:t>1 1</a:t>
            </a:r>
          </a:p>
        </p:txBody>
      </p:sp>
      <p:sp>
        <p:nvSpPr>
          <p:cNvPr id="100" name="1    2    3    4"/>
          <p:cNvSpPr txBox="1"/>
          <p:nvPr/>
        </p:nvSpPr>
        <p:spPr>
          <a:xfrm>
            <a:off x="2965701" y="3423385"/>
            <a:ext cx="1538884" cy="398092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>
              <a:defRPr sz="20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1    2    3    4</a:t>
            </a:r>
          </a:p>
        </p:txBody>
      </p:sp>
      <p:sp>
        <p:nvSpPr>
          <p:cNvPr id="101" name="1…"/>
          <p:cNvSpPr txBox="1"/>
          <p:nvPr/>
        </p:nvSpPr>
        <p:spPr>
          <a:xfrm>
            <a:off x="2667795" y="3843422"/>
            <a:ext cx="269052" cy="1529803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2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3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</a:p>
        </p:txBody>
      </p:sp>
      <p:sp>
        <p:nvSpPr>
          <p:cNvPr id="102" name="1    2    3    4"/>
          <p:cNvSpPr txBox="1"/>
          <p:nvPr/>
        </p:nvSpPr>
        <p:spPr>
          <a:xfrm>
            <a:off x="8138619" y="2628170"/>
            <a:ext cx="1538884" cy="39809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>
              <a:defRPr sz="20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1    2    3    4</a:t>
            </a:r>
          </a:p>
        </p:txBody>
      </p:sp>
      <p:sp>
        <p:nvSpPr>
          <p:cNvPr id="103" name="1…"/>
          <p:cNvSpPr txBox="1"/>
          <p:nvPr/>
        </p:nvSpPr>
        <p:spPr>
          <a:xfrm>
            <a:off x="7864912" y="3045099"/>
            <a:ext cx="269052" cy="1529802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2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3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  <p:bldP build="whole" bldLvl="1" animBg="1" rev="0" advAuto="0" spid="100" grpId="3"/>
      <p:bldP build="p" bldLvl="5" animBg="1" rev="0" advAuto="0" spid="99" grpId="9"/>
      <p:bldP build="whole" bldLvl="1" animBg="1" rev="0" advAuto="0" spid="97" grpId="2"/>
      <p:bldP build="whole" bldLvl="1" animBg="1" rev="0" advAuto="0" spid="102" grpId="7"/>
      <p:bldP build="whole" bldLvl="1" animBg="1" rev="0" advAuto="0" spid="101" grpId="4"/>
      <p:bldP build="p" bldLvl="5" animBg="1" rev="0" advAuto="0" spid="98" grpId="5"/>
      <p:bldP build="whole" bldLvl="1" animBg="1" rev="0" advAuto="0" spid="103" grpId="8"/>
      <p:bldP build="whole" bldLvl="1" animBg="1" rev="0" advAuto="0" spid="80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Warshall’s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Approach</a:t>
            </a:r>
          </a:p>
        </p:txBody>
      </p:sp>
      <p:sp>
        <p:nvSpPr>
          <p:cNvPr id="106" name="Constructs transitive closure T as the last matrix in the sequence of n-by-n mat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Constructs transitive closure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 as the last matrix in the sequence of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-by-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matrices  </a:t>
            </a:r>
          </a:p>
          <a:p>
            <a:pPr lvl="2" marL="0" indent="457200">
              <a:buSzTx/>
              <a:buNone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 ,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 ,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t>where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875"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[i,j]=1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iff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there is nontrivial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 only the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vertices (</a:t>
            </a:r>
            <a:r>
              <a:t>numbered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are allowed as intermediate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Note that </a:t>
            </a:r>
          </a:p>
          <a:p>
            <a:pPr lvl="1"/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99">
                <a:latin typeface="Courier New"/>
                <a:ea typeface="Courier New"/>
                <a:cs typeface="Courier New"/>
                <a:sym typeface="Courier New"/>
              </a:rPr>
              <a:t>(0)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t>(adjacency matrix),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99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99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99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= 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(transitive closure)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Warshall’s algo: Recur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Recurrence</a:t>
            </a:r>
          </a:p>
        </p:txBody>
      </p:sp>
      <p:sp>
        <p:nvSpPr>
          <p:cNvPr id="112" name="On the kth iteration,…"/>
          <p:cNvSpPr txBox="1"/>
          <p:nvPr>
            <p:ph type="body" sz="half" idx="1"/>
          </p:nvPr>
        </p:nvSpPr>
        <p:spPr>
          <a:xfrm>
            <a:off x="666288" y="938113"/>
            <a:ext cx="9055611" cy="209974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 On the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iteration, </a:t>
            </a:r>
          </a:p>
          <a:p>
            <a:pPr lvl="1">
              <a:spcBef>
                <a:spcPts val="200"/>
              </a:spcBef>
            </a:pPr>
            <a:r>
              <a:t>the algo determines for every pair of vertices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200"/>
              </a:spcBef>
            </a:pPr>
            <a:r>
              <a:t>if a path exists from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to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spcBef>
                <a:spcPts val="200"/>
              </a:spcBef>
              <a:defRPr sz="3000"/>
            </a:pPr>
            <a:r>
              <a:t>with just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1,…,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allowed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as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intermediate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6" name="Equation"/>
          <p:cNvSpPr txBox="1"/>
          <p:nvPr/>
        </p:nvSpPr>
        <p:spPr>
          <a:xfrm>
            <a:off x="836428" y="3788619"/>
            <a:ext cx="1580489" cy="3779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</m:oMath>
              </m:oMathPara>
            </a14:m>
            <a:endParaRPr sz="2800"/>
          </a:p>
        </p:txBody>
      </p:sp>
      <p:grpSp>
        <p:nvGrpSpPr>
          <p:cNvPr id="119" name="Group"/>
          <p:cNvGrpSpPr/>
          <p:nvPr/>
        </p:nvGrpSpPr>
        <p:grpSpPr>
          <a:xfrm>
            <a:off x="2995428" y="2880629"/>
            <a:ext cx="5110453" cy="478483"/>
            <a:chOff x="0" y="0"/>
            <a:chExt cx="5110452" cy="478482"/>
          </a:xfrm>
        </p:grpSpPr>
        <p:sp>
          <p:nvSpPr>
            <p:cNvPr id="117" name="Equation"/>
            <p:cNvSpPr txBox="1"/>
            <p:nvPr/>
          </p:nvSpPr>
          <p:spPr>
            <a:xfrm>
              <a:off x="0" y="50252"/>
              <a:ext cx="1407594" cy="37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atinLnBrk="1">
                <a:defRPr sz="1800">
                  <a:uFillTx/>
                </a:defRPr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sz="2800"/>
            </a:p>
          </p:txBody>
        </p:sp>
        <p:sp>
          <p:nvSpPr>
            <p:cNvPr id="118" name="(path using just 1,…,k-1)"/>
            <p:cNvSpPr txBox="1"/>
            <p:nvPr/>
          </p:nvSpPr>
          <p:spPr>
            <a:xfrm>
              <a:off x="1366531" y="0"/>
              <a:ext cx="3743922" cy="478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228600">
                <a:lnSpc>
                  <a:spcPct val="90000"/>
                </a:lnSpc>
                <a:spcBef>
                  <a:spcPts val="600"/>
                </a:spcBef>
                <a:defRPr sz="24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(path using just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1,…,k-1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)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120" name="or"/>
          <p:cNvSpPr txBox="1"/>
          <p:nvPr/>
        </p:nvSpPr>
        <p:spPr>
          <a:xfrm>
            <a:off x="2613267" y="3244849"/>
            <a:ext cx="7746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600"/>
              </a:spcBef>
              <a:defRPr b="1" sz="3000">
                <a:latin typeface="+mn-lt"/>
                <a:ea typeface="+mn-ea"/>
                <a:cs typeface="+mn-cs"/>
                <a:sym typeface="Gill Sans"/>
              </a:defRPr>
            </a:pPr>
            <a:r>
              <a:t>or</a:t>
            </a:r>
          </a:p>
        </p:txBody>
      </p:sp>
      <p:grpSp>
        <p:nvGrpSpPr>
          <p:cNvPr id="126" name="Group"/>
          <p:cNvGrpSpPr/>
          <p:nvPr/>
        </p:nvGrpSpPr>
        <p:grpSpPr>
          <a:xfrm>
            <a:off x="2832098" y="3824444"/>
            <a:ext cx="7184130" cy="944082"/>
            <a:chOff x="0" y="0"/>
            <a:chExt cx="7184128" cy="944080"/>
          </a:xfrm>
        </p:grpSpPr>
        <p:sp>
          <p:nvSpPr>
            <p:cNvPr id="121" name="(path from i to k and from k to j, using just 1,…,k-1)"/>
            <p:cNvSpPr txBox="1"/>
            <p:nvPr/>
          </p:nvSpPr>
          <p:spPr>
            <a:xfrm>
              <a:off x="0" y="465598"/>
              <a:ext cx="7184129" cy="478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marL="0" indent="228600">
                <a:lnSpc>
                  <a:spcPct val="90000"/>
                </a:lnSpc>
                <a:spcBef>
                  <a:spcPts val="600"/>
                </a:spcBef>
                <a:defRPr sz="24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(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path from </a:t>
              </a:r>
              <a:r>
                <a:t>i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to </a:t>
              </a:r>
              <a:r>
                <a:t>k and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from k</a:t>
              </a:r>
              <a:r>
                <a:t>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to </a:t>
              </a:r>
              <a:r>
                <a:t>j, using just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1,…,k-1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)</a:t>
              </a:r>
            </a:p>
          </p:txBody>
        </p:sp>
        <p:grpSp>
          <p:nvGrpSpPr>
            <p:cNvPr id="125" name="Group"/>
            <p:cNvGrpSpPr/>
            <p:nvPr/>
          </p:nvGrpSpPr>
          <p:grpSpPr>
            <a:xfrm>
              <a:off x="163329" y="0"/>
              <a:ext cx="3985132" cy="546100"/>
              <a:chOff x="0" y="0"/>
              <a:chExt cx="3985131" cy="546100"/>
            </a:xfrm>
          </p:grpSpPr>
          <p:sp>
            <p:nvSpPr>
              <p:cNvPr id="122" name="Equation"/>
              <p:cNvSpPr txBox="1"/>
              <p:nvPr/>
            </p:nvSpPr>
            <p:spPr>
              <a:xfrm>
                <a:off x="0" y="93129"/>
                <a:ext cx="1430621" cy="35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2800"/>
              </a:p>
            </p:txBody>
          </p:sp>
          <p:sp>
            <p:nvSpPr>
              <p:cNvPr id="123" name="Equation"/>
              <p:cNvSpPr txBox="1"/>
              <p:nvPr/>
            </p:nvSpPr>
            <p:spPr>
              <a:xfrm>
                <a:off x="2518507" y="84061"/>
                <a:ext cx="1466625" cy="37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2800"/>
              </a:p>
            </p:txBody>
          </p:sp>
          <p:sp>
            <p:nvSpPr>
              <p:cNvPr id="124" name="and"/>
              <p:cNvSpPr txBox="1"/>
              <p:nvPr/>
            </p:nvSpPr>
            <p:spPr>
              <a:xfrm>
                <a:off x="1431504" y="-1"/>
                <a:ext cx="1050951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1" marL="0" indent="228600">
                  <a:lnSpc>
                    <a:spcPct val="90000"/>
                  </a:lnSpc>
                  <a:spcBef>
                    <a:spcPts val="600"/>
                  </a:spcBef>
                  <a:defRPr b="1" sz="3000"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and</a:t>
                </a:r>
              </a:p>
            </p:txBody>
          </p:sp>
        </p:grpSp>
      </p:grpSp>
      <p:sp>
        <p:nvSpPr>
          <p:cNvPr id="127" name="{"/>
          <p:cNvSpPr txBox="1"/>
          <p:nvPr/>
        </p:nvSpPr>
        <p:spPr>
          <a:xfrm>
            <a:off x="2135433" y="2903694"/>
            <a:ext cx="71217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{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3822493" y="5421922"/>
            <a:ext cx="2209801" cy="1752602"/>
            <a:chOff x="0" y="0"/>
            <a:chExt cx="2209800" cy="1752600"/>
          </a:xfrm>
        </p:grpSpPr>
        <p:grpSp>
          <p:nvGrpSpPr>
            <p:cNvPr id="130" name="Group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128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i="1"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9" name="i"/>
              <p:cNvSpPr txBox="1"/>
              <p:nvPr/>
            </p:nvSpPr>
            <p:spPr>
              <a:xfrm>
                <a:off x="55791" y="16285"/>
                <a:ext cx="167654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grpSp>
          <p:nvGrpSpPr>
            <p:cNvPr id="133" name="Group"/>
            <p:cNvGrpSpPr/>
            <p:nvPr/>
          </p:nvGrpSpPr>
          <p:grpSpPr>
            <a:xfrm>
              <a:off x="1828800" y="1371600"/>
              <a:ext cx="381000" cy="381001"/>
              <a:chOff x="0" y="0"/>
              <a:chExt cx="381000" cy="381000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2" name="j"/>
              <p:cNvSpPr txBox="1"/>
              <p:nvPr/>
            </p:nvSpPr>
            <p:spPr>
              <a:xfrm>
                <a:off x="55791" y="16285"/>
                <a:ext cx="167654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142" name="Connection Line"/>
            <p:cNvSpPr/>
            <p:nvPr/>
          </p:nvSpPr>
          <p:spPr>
            <a:xfrm>
              <a:off x="346756" y="307692"/>
              <a:ext cx="1516288" cy="1137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dashDot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4012993" y="4964722"/>
            <a:ext cx="2552701" cy="647701"/>
            <a:chOff x="0" y="0"/>
            <a:chExt cx="2552700" cy="647700"/>
          </a:xfrm>
        </p:grpSpPr>
        <p:grpSp>
          <p:nvGrpSpPr>
            <p:cNvPr id="138" name="Group"/>
            <p:cNvGrpSpPr/>
            <p:nvPr/>
          </p:nvGrpSpPr>
          <p:grpSpPr>
            <a:xfrm>
              <a:off x="2171700" y="0"/>
              <a:ext cx="381000" cy="381000"/>
              <a:chOff x="0" y="0"/>
              <a:chExt cx="381000" cy="381000"/>
            </a:xfrm>
          </p:grpSpPr>
          <p:sp>
            <p:nvSpPr>
              <p:cNvPr id="136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i="1"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7" name="k"/>
              <p:cNvSpPr txBox="1"/>
              <p:nvPr/>
            </p:nvSpPr>
            <p:spPr>
              <a:xfrm>
                <a:off x="55791" y="16285"/>
                <a:ext cx="205605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143" name="Connection Line"/>
            <p:cNvSpPr/>
            <p:nvPr/>
          </p:nvSpPr>
          <p:spPr>
            <a:xfrm>
              <a:off x="0" y="227607"/>
              <a:ext cx="2170477" cy="42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41" name="Line"/>
          <p:cNvSpPr/>
          <p:nvPr/>
        </p:nvSpPr>
        <p:spPr>
          <a:xfrm rot="5400000">
            <a:off x="5422693" y="5802922"/>
            <a:ext cx="14478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2"/>
      <p:bldP build="whole" bldLvl="1" animBg="1" rev="0" advAuto="0" spid="126" grpId="7"/>
      <p:bldP build="p" bldLvl="5" animBg="1" rev="0" advAuto="0" spid="112" grpId="1"/>
      <p:bldP build="whole" bldLvl="1" animBg="1" rev="0" advAuto="0" spid="120" grpId="6"/>
      <p:bldP build="whole" bldLvl="1" animBg="1" rev="0" advAuto="0" spid="119" grpId="4"/>
      <p:bldP build="whole" bldLvl="1" animBg="1" rev="0" advAuto="0" spid="135" grpId="5"/>
      <p:bldP build="whole" bldLvl="1" animBg="1" rev="0" advAuto="0" spid="127" grpId="3"/>
      <p:bldP build="whole" bldLvl="1" animBg="1" rev="0" advAuto="0" spid="140" grpId="8"/>
      <p:bldP build="whole" bldLvl="1" animBg="1" rev="0" advAuto="0" spid="141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arshall’s algo: Matrix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Warshall’s algo: Matrix Generation</a:t>
            </a:r>
          </a:p>
        </p:txBody>
      </p:sp>
      <p:sp>
        <p:nvSpPr>
          <p:cNvPr id="146" name="Recurrence relating elements R(k) to elements of R(k-1) 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Recurrence relating elements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to elements of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is: 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25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[i,j]=R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(k-1)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[i,j]</a:t>
            </a:r>
            <a:r>
              <a:rPr b="1"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(k-1)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(k-1)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[k,j])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marR="0" indent="-282388">
              <a:lnSpc>
                <a:spcPct val="100000"/>
              </a:lnSpc>
              <a:spcBef>
                <a:spcPts val="10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implies the following rules for generating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/>
              <a:t>k</a:t>
            </a:r>
            <a:r>
              <a:rPr baseline="30714"/>
              <a:t>)</a:t>
            </a:r>
            <a:r>
              <a:t> from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30714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aseline="30714"/>
              <a:t>)</a:t>
            </a:r>
            <a:r>
              <a:t>:</a:t>
            </a:r>
          </a:p>
          <a:p>
            <a:pPr lvl="1" marL="645318" marR="0" indent="-250031">
              <a:lnSpc>
                <a:spcPct val="100000"/>
              </a:lnSpc>
              <a:spcBef>
                <a:spcPts val="10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Rule </a:t>
            </a:r>
            <a:r>
              <a:rPr>
                <a:latin typeface="Arial"/>
                <a:ea typeface="Arial"/>
                <a:cs typeface="Arial"/>
                <a:sym typeface="Arial"/>
              </a:rPr>
              <a:t>1:</a:t>
            </a:r>
            <a:r>
              <a:t>  If an element in row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 </a:t>
            </a:r>
            <a:r>
              <a:t>and column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in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>
                <a:latin typeface="Arial"/>
                <a:ea typeface="Arial"/>
                <a:cs typeface="Arial"/>
                <a:sym typeface="Arial"/>
              </a:rPr>
              <a:t>k-</a:t>
            </a:r>
            <a:r>
              <a:rPr baseline="30714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714"/>
              <a:t>)</a:t>
            </a:r>
            <a:r>
              <a:t>, </a:t>
            </a:r>
            <a:br/>
            <a:r>
              <a:t>             it remains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in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/>
              <a:t>k</a:t>
            </a:r>
            <a:r>
              <a:rPr baseline="30714"/>
              <a:t>)</a:t>
            </a:r>
            <a:endParaRPr baseline="30714"/>
          </a:p>
          <a:p>
            <a:pPr lvl="1" marL="645318" marR="0" indent="-250031">
              <a:lnSpc>
                <a:spcPct val="100000"/>
              </a:lnSpc>
              <a:spcBef>
                <a:spcPts val="10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Rule 2:  </a:t>
            </a:r>
            <a:r>
              <a:t>If an element in row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 </a:t>
            </a:r>
            <a:r>
              <a:t>and column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/>
              <a:t>j</a:t>
            </a:r>
            <a:r>
              <a:t> is 0 in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>
                <a:latin typeface="Arial"/>
                <a:ea typeface="Arial"/>
                <a:cs typeface="Arial"/>
                <a:sym typeface="Arial"/>
              </a:rPr>
              <a:t>k-</a:t>
            </a:r>
            <a:r>
              <a:rPr baseline="30714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714"/>
              <a:t>)</a:t>
            </a:r>
            <a:r>
              <a:t>,</a:t>
            </a:r>
          </a:p>
          <a:p>
            <a:pPr lvl="4" marL="2013072" marR="0" indent="-246184">
              <a:lnSpc>
                <a:spcPct val="100000"/>
              </a:lnSpc>
              <a:spcBef>
                <a:spcPts val="10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has to be changed to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in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/>
              <a:t>k</a:t>
            </a:r>
            <a:r>
              <a:rPr baseline="30714"/>
              <a:t>)</a:t>
            </a:r>
            <a:r>
              <a:t> iff the element in its row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column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and the element </a:t>
            </a:r>
            <a:r>
              <a:t>in its row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i="1"/>
              <a:t> </a:t>
            </a:r>
            <a:r>
              <a:t>and column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/>
              <a:t> </a:t>
            </a:r>
            <a:r>
              <a:t>are both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’s in </a:t>
            </a:r>
            <a:r>
              <a:rPr i="1"/>
              <a:t>R</a:t>
            </a:r>
            <a:r>
              <a:rPr baseline="30714"/>
              <a:t>(</a:t>
            </a:r>
            <a:r>
              <a:rPr baseline="30714" i="1">
                <a:latin typeface="Arial"/>
                <a:ea typeface="Arial"/>
                <a:cs typeface="Arial"/>
                <a:sym typeface="Arial"/>
              </a:rPr>
              <a:t>k-</a:t>
            </a:r>
            <a:r>
              <a:rPr baseline="30714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714"/>
              <a:t>)</a:t>
            </a:r>
            <a:r>
              <a:t> 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rshall’s algo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Example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5" name="0  0  1  0…"/>
          <p:cNvSpPr txBox="1"/>
          <p:nvPr/>
        </p:nvSpPr>
        <p:spPr>
          <a:xfrm>
            <a:off x="3309490" y="1157358"/>
            <a:ext cx="1295401" cy="160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1  0  0  1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0  1  0  0</a:t>
            </a:r>
          </a:p>
        </p:txBody>
      </p:sp>
      <p:sp>
        <p:nvSpPr>
          <p:cNvPr id="156" name="R(0)  ="/>
          <p:cNvSpPr txBox="1"/>
          <p:nvPr/>
        </p:nvSpPr>
        <p:spPr>
          <a:xfrm>
            <a:off x="2323123" y="1713523"/>
            <a:ext cx="838201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(0)  =</a:t>
            </a:r>
          </a:p>
        </p:txBody>
      </p:sp>
      <p:sp>
        <p:nvSpPr>
          <p:cNvPr id="157" name="Rectangle"/>
          <p:cNvSpPr/>
          <p:nvPr/>
        </p:nvSpPr>
        <p:spPr>
          <a:xfrm>
            <a:off x="3309490" y="1157358"/>
            <a:ext cx="1295401" cy="381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3309490" y="1157358"/>
            <a:ext cx="304801" cy="1524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21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9" name="0  0  1  0…"/>
          <p:cNvSpPr txBox="1"/>
          <p:nvPr/>
        </p:nvSpPr>
        <p:spPr>
          <a:xfrm>
            <a:off x="6553200" y="1079499"/>
            <a:ext cx="1495506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1  0  </a:t>
            </a:r>
            <a:r>
              <a:rPr b="1"/>
              <a:t>1</a:t>
            </a:r>
            <a:r>
              <a:t>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0  1  0  0</a:t>
            </a:r>
          </a:p>
        </p:txBody>
      </p:sp>
      <p:sp>
        <p:nvSpPr>
          <p:cNvPr id="160" name="R(1)  ="/>
          <p:cNvSpPr txBox="1"/>
          <p:nvPr/>
        </p:nvSpPr>
        <p:spPr>
          <a:xfrm>
            <a:off x="5638800" y="1790700"/>
            <a:ext cx="838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(1)  =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235938" y="3602010"/>
            <a:ext cx="2759036" cy="2678297"/>
            <a:chOff x="0" y="0"/>
            <a:chExt cx="2759035" cy="2678295"/>
          </a:xfrm>
        </p:grpSpPr>
        <p:grpSp>
          <p:nvGrpSpPr>
            <p:cNvPr id="163" name="Group"/>
            <p:cNvGrpSpPr/>
            <p:nvPr/>
          </p:nvGrpSpPr>
          <p:grpSpPr>
            <a:xfrm>
              <a:off x="1566883" y="0"/>
              <a:ext cx="456607" cy="642812"/>
              <a:chOff x="0" y="0"/>
              <a:chExt cx="456605" cy="642811"/>
            </a:xfrm>
          </p:grpSpPr>
          <p:sp>
            <p:nvSpPr>
              <p:cNvPr id="161" name="Oval"/>
              <p:cNvSpPr/>
              <p:nvPr/>
            </p:nvSpPr>
            <p:spPr>
              <a:xfrm>
                <a:off x="0" y="144215"/>
                <a:ext cx="366095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2" name="3"/>
              <p:cNvSpPr txBox="1"/>
              <p:nvPr/>
            </p:nvSpPr>
            <p:spPr>
              <a:xfrm>
                <a:off x="53609" y="0"/>
                <a:ext cx="402997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66" name="Group"/>
            <p:cNvGrpSpPr/>
            <p:nvPr/>
          </p:nvGrpSpPr>
          <p:grpSpPr>
            <a:xfrm>
              <a:off x="2302000" y="1859758"/>
              <a:ext cx="457036" cy="642813"/>
              <a:chOff x="0" y="0"/>
              <a:chExt cx="457034" cy="642811"/>
            </a:xfrm>
          </p:grpSpPr>
          <p:sp>
            <p:nvSpPr>
              <p:cNvPr id="164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5" name="4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275302" y="2035484"/>
              <a:ext cx="457036" cy="642812"/>
              <a:chOff x="0" y="0"/>
              <a:chExt cx="457034" cy="642811"/>
            </a:xfrm>
          </p:grpSpPr>
          <p:sp>
            <p:nvSpPr>
              <p:cNvPr id="167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8" name="2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72" name="Group"/>
            <p:cNvGrpSpPr/>
            <p:nvPr/>
          </p:nvGrpSpPr>
          <p:grpSpPr>
            <a:xfrm>
              <a:off x="0" y="442241"/>
              <a:ext cx="457035" cy="642813"/>
              <a:chOff x="0" y="0"/>
              <a:chExt cx="457034" cy="642811"/>
            </a:xfrm>
          </p:grpSpPr>
          <p:sp>
            <p:nvSpPr>
              <p:cNvPr id="170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1" name="1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73" name="Line"/>
            <p:cNvSpPr/>
            <p:nvPr/>
          </p:nvSpPr>
          <p:spPr>
            <a:xfrm flipV="1">
              <a:off x="369023" y="410732"/>
              <a:ext cx="1197861" cy="263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 flipH="1" rot="10800000">
              <a:off x="638535" y="2267562"/>
              <a:ext cx="1719113" cy="32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 rot="5400000">
              <a:off x="1225256" y="1100027"/>
              <a:ext cx="498743" cy="176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H="1" flipV="1">
              <a:off x="184511" y="940837"/>
              <a:ext cx="184513" cy="123886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783492" y="1056149"/>
            <a:ext cx="2119868" cy="2057832"/>
            <a:chOff x="0" y="0"/>
            <a:chExt cx="2119867" cy="2057831"/>
          </a:xfrm>
        </p:grpSpPr>
        <p:grpSp>
          <p:nvGrpSpPr>
            <p:cNvPr id="180" name="Group"/>
            <p:cNvGrpSpPr/>
            <p:nvPr/>
          </p:nvGrpSpPr>
          <p:grpSpPr>
            <a:xfrm>
              <a:off x="1203893" y="0"/>
              <a:ext cx="350828" cy="493896"/>
              <a:chOff x="0" y="0"/>
              <a:chExt cx="350826" cy="493895"/>
            </a:xfrm>
          </p:grpSpPr>
          <p:sp>
            <p:nvSpPr>
              <p:cNvPr id="178" name="Oval"/>
              <p:cNvSpPr/>
              <p:nvPr/>
            </p:nvSpPr>
            <p:spPr>
              <a:xfrm>
                <a:off x="0" y="110806"/>
                <a:ext cx="28128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9" name="3"/>
              <p:cNvSpPr txBox="1"/>
              <p:nvPr/>
            </p:nvSpPr>
            <p:spPr>
              <a:xfrm>
                <a:off x="4118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768710" y="1428920"/>
              <a:ext cx="351158" cy="493896"/>
              <a:chOff x="0" y="0"/>
              <a:chExt cx="351156" cy="493895"/>
            </a:xfrm>
          </p:grpSpPr>
          <p:sp>
            <p:nvSpPr>
              <p:cNvPr id="181" name="Oval"/>
              <p:cNvSpPr/>
              <p:nvPr/>
            </p:nvSpPr>
            <p:spPr>
              <a:xfrm>
                <a:off x="0" y="110806"/>
                <a:ext cx="28353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2" name="4"/>
              <p:cNvSpPr txBox="1"/>
              <p:nvPr/>
            </p:nvSpPr>
            <p:spPr>
              <a:xfrm>
                <a:off x="4151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86" name="Group"/>
            <p:cNvGrpSpPr/>
            <p:nvPr/>
          </p:nvGrpSpPr>
          <p:grpSpPr>
            <a:xfrm>
              <a:off x="211525" y="1563936"/>
              <a:ext cx="351157" cy="493896"/>
              <a:chOff x="0" y="0"/>
              <a:chExt cx="351156" cy="493895"/>
            </a:xfrm>
          </p:grpSpPr>
          <p:sp>
            <p:nvSpPr>
              <p:cNvPr id="184" name="Oval"/>
              <p:cNvSpPr/>
              <p:nvPr/>
            </p:nvSpPr>
            <p:spPr>
              <a:xfrm>
                <a:off x="0" y="110806"/>
                <a:ext cx="28353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5" name="2"/>
              <p:cNvSpPr txBox="1"/>
              <p:nvPr/>
            </p:nvSpPr>
            <p:spPr>
              <a:xfrm>
                <a:off x="4151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0" y="339790"/>
              <a:ext cx="351157" cy="493896"/>
              <a:chOff x="0" y="0"/>
              <a:chExt cx="351156" cy="493895"/>
            </a:xfrm>
          </p:grpSpPr>
          <p:sp>
            <p:nvSpPr>
              <p:cNvPr id="187" name="Oval"/>
              <p:cNvSpPr/>
              <p:nvPr/>
            </p:nvSpPr>
            <p:spPr>
              <a:xfrm>
                <a:off x="0" y="110806"/>
                <a:ext cx="28353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8" name="1"/>
              <p:cNvSpPr txBox="1"/>
              <p:nvPr/>
            </p:nvSpPr>
            <p:spPr>
              <a:xfrm>
                <a:off x="4151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90" name="Line"/>
            <p:cNvSpPr/>
            <p:nvPr/>
          </p:nvSpPr>
          <p:spPr>
            <a:xfrm flipV="1">
              <a:off x="283533" y="315580"/>
              <a:ext cx="920361" cy="2025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 flipH="1" rot="10800000">
              <a:off x="490609" y="1742251"/>
              <a:ext cx="1320858" cy="24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rot="5400000">
              <a:off x="941408" y="845190"/>
              <a:ext cx="383203" cy="1356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141766" y="722879"/>
              <a:ext cx="141768" cy="95186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95" name="Line"/>
          <p:cNvSpPr/>
          <p:nvPr/>
        </p:nvSpPr>
        <p:spPr>
          <a:xfrm flipV="1">
            <a:off x="4788876" y="4080184"/>
            <a:ext cx="1051659" cy="1709063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1"/>
          <p:cNvSpPr txBox="1"/>
          <p:nvPr/>
        </p:nvSpPr>
        <p:spPr>
          <a:xfrm>
            <a:off x="7250572" y="1471960"/>
            <a:ext cx="29210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>
              <a:defRPr b="1" sz="2800">
                <a:solidFill>
                  <a:srgbClr val="001932"/>
                </a:solidFill>
                <a:uFillTx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4"/>
      <p:bldP build="whole" bldLvl="1" animBg="1" rev="0" advAuto="0" spid="196" grpId="9"/>
      <p:bldP build="whole" bldLvl="1" animBg="1" rev="0" advAuto="0" spid="160" grpId="6"/>
      <p:bldP build="whole" bldLvl="1" animBg="1" rev="0" advAuto="0" spid="155" grpId="3"/>
      <p:bldP build="whole" bldLvl="1" animBg="1" rev="0" advAuto="0" spid="196" grpId="10"/>
      <p:bldP build="whole" bldLvl="1" animBg="1" rev="0" advAuto="0" spid="157" grpId="5"/>
      <p:bldP build="whole" bldLvl="1" animBg="1" rev="0" advAuto="0" spid="156" grpId="2"/>
      <p:bldP build="whole" bldLvl="1" animBg="1" rev="0" advAuto="0" spid="195" grpId="11"/>
      <p:bldP build="whole" bldLvl="1" animBg="1" rev="0" advAuto="0" spid="194" grpId="1"/>
      <p:bldP build="whole" bldLvl="1" animBg="1" rev="0" advAuto="0" spid="159" grpId="7"/>
      <p:bldP build="whole" bldLvl="1" animBg="1" rev="0" advAuto="0" spid="177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arshall’s algo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Example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2" name="0  0  1  0…"/>
          <p:cNvSpPr txBox="1"/>
          <p:nvPr/>
        </p:nvSpPr>
        <p:spPr>
          <a:xfrm>
            <a:off x="2017498" y="1157653"/>
            <a:ext cx="1495507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1  0  </a:t>
            </a:r>
            <a:r>
              <a:rPr b="1"/>
              <a:t>1</a:t>
            </a:r>
            <a:r>
              <a:t>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0  1  0  0</a:t>
            </a:r>
          </a:p>
        </p:txBody>
      </p:sp>
      <p:sp>
        <p:nvSpPr>
          <p:cNvPr id="203" name="R(1)  ="/>
          <p:cNvSpPr txBox="1"/>
          <p:nvPr/>
        </p:nvSpPr>
        <p:spPr>
          <a:xfrm>
            <a:off x="1103098" y="1868853"/>
            <a:ext cx="838201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(1)  =</a:t>
            </a:r>
          </a:p>
        </p:txBody>
      </p:sp>
      <p:sp>
        <p:nvSpPr>
          <p:cNvPr id="204" name="Rectangle"/>
          <p:cNvSpPr/>
          <p:nvPr/>
        </p:nvSpPr>
        <p:spPr>
          <a:xfrm>
            <a:off x="2017498" y="1640253"/>
            <a:ext cx="1295401" cy="381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2322298" y="1259253"/>
            <a:ext cx="304801" cy="1524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06" name="0  0  1  0…"/>
          <p:cNvSpPr txBox="1"/>
          <p:nvPr/>
        </p:nvSpPr>
        <p:spPr>
          <a:xfrm>
            <a:off x="1600200" y="3619500"/>
            <a:ext cx="1524000" cy="1752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9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900">
                <a:solidFill>
                  <a:srgbClr val="001932"/>
                </a:solidFill>
                <a:uFillTx/>
              </a:defRPr>
            </a:pPr>
            <a:r>
              <a:t>1  0  1  1</a:t>
            </a:r>
          </a:p>
          <a:p>
            <a:pPr marL="0" marR="0">
              <a:defRPr sz="29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b="1" sz="2900">
                <a:solidFill>
                  <a:srgbClr val="001932"/>
                </a:solidFill>
                <a:uFillTx/>
              </a:defRPr>
            </a:pPr>
            <a:r>
              <a:t>1</a:t>
            </a:r>
            <a:r>
              <a:rPr b="0"/>
              <a:t>  1  </a:t>
            </a:r>
            <a:r>
              <a:t>1</a:t>
            </a:r>
            <a:r>
              <a:rPr b="0"/>
              <a:t>  </a:t>
            </a:r>
            <a:r>
              <a:t>1</a:t>
            </a:r>
          </a:p>
        </p:txBody>
      </p:sp>
      <p:sp>
        <p:nvSpPr>
          <p:cNvPr id="207" name="R(2)  ="/>
          <p:cNvSpPr txBox="1"/>
          <p:nvPr/>
        </p:nvSpPr>
        <p:spPr>
          <a:xfrm>
            <a:off x="762000" y="4343400"/>
            <a:ext cx="838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(2)  =</a:t>
            </a:r>
          </a:p>
        </p:txBody>
      </p:sp>
      <p:sp>
        <p:nvSpPr>
          <p:cNvPr id="208" name="Rectangle"/>
          <p:cNvSpPr/>
          <p:nvPr/>
        </p:nvSpPr>
        <p:spPr>
          <a:xfrm>
            <a:off x="1676400" y="4495800"/>
            <a:ext cx="12954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09" name="Rectangle"/>
          <p:cNvSpPr/>
          <p:nvPr/>
        </p:nvSpPr>
        <p:spPr>
          <a:xfrm>
            <a:off x="2286000" y="3733800"/>
            <a:ext cx="3048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0" name="0  0  1  0…"/>
          <p:cNvSpPr txBox="1"/>
          <p:nvPr/>
        </p:nvSpPr>
        <p:spPr>
          <a:xfrm>
            <a:off x="4503615" y="3615847"/>
            <a:ext cx="1782824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1  0  1  1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1  1  1  1</a:t>
            </a:r>
          </a:p>
        </p:txBody>
      </p:sp>
      <p:sp>
        <p:nvSpPr>
          <p:cNvPr id="211" name="R(3)  ="/>
          <p:cNvSpPr txBox="1"/>
          <p:nvPr/>
        </p:nvSpPr>
        <p:spPr>
          <a:xfrm>
            <a:off x="3657600" y="4343400"/>
            <a:ext cx="838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(3)  =</a:t>
            </a:r>
          </a:p>
        </p:txBody>
      </p:sp>
      <p:sp>
        <p:nvSpPr>
          <p:cNvPr id="212" name="Rectangle"/>
          <p:cNvSpPr/>
          <p:nvPr/>
        </p:nvSpPr>
        <p:spPr>
          <a:xfrm>
            <a:off x="4572000" y="4876800"/>
            <a:ext cx="12954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3" name="Rectangle"/>
          <p:cNvSpPr/>
          <p:nvPr/>
        </p:nvSpPr>
        <p:spPr>
          <a:xfrm>
            <a:off x="5486400" y="3733800"/>
            <a:ext cx="3048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4" name="0  0  1  0…"/>
          <p:cNvSpPr txBox="1"/>
          <p:nvPr/>
        </p:nvSpPr>
        <p:spPr>
          <a:xfrm>
            <a:off x="7467600" y="3733800"/>
            <a:ext cx="1524001" cy="170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</a:t>
            </a:r>
            <a:r>
              <a:rPr b="1"/>
              <a:t>1</a:t>
            </a:r>
            <a:r>
              <a:t>  1  1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1  1  1  1</a:t>
            </a:r>
          </a:p>
        </p:txBody>
      </p:sp>
      <p:sp>
        <p:nvSpPr>
          <p:cNvPr id="215" name="R(4)  ="/>
          <p:cNvSpPr txBox="1"/>
          <p:nvPr/>
        </p:nvSpPr>
        <p:spPr>
          <a:xfrm>
            <a:off x="6457919" y="4687277"/>
            <a:ext cx="838201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(4)  =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5423876" y="771073"/>
            <a:ext cx="2759036" cy="2678296"/>
            <a:chOff x="0" y="0"/>
            <a:chExt cx="2759035" cy="2678295"/>
          </a:xfrm>
        </p:grpSpPr>
        <p:grpSp>
          <p:nvGrpSpPr>
            <p:cNvPr id="218" name="Group"/>
            <p:cNvGrpSpPr/>
            <p:nvPr/>
          </p:nvGrpSpPr>
          <p:grpSpPr>
            <a:xfrm>
              <a:off x="1566883" y="0"/>
              <a:ext cx="456607" cy="642812"/>
              <a:chOff x="0" y="0"/>
              <a:chExt cx="456605" cy="642811"/>
            </a:xfrm>
          </p:grpSpPr>
          <p:sp>
            <p:nvSpPr>
              <p:cNvPr id="216" name="Oval"/>
              <p:cNvSpPr/>
              <p:nvPr/>
            </p:nvSpPr>
            <p:spPr>
              <a:xfrm>
                <a:off x="0" y="144215"/>
                <a:ext cx="366095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7" name="3"/>
              <p:cNvSpPr txBox="1"/>
              <p:nvPr/>
            </p:nvSpPr>
            <p:spPr>
              <a:xfrm>
                <a:off x="53609" y="0"/>
                <a:ext cx="402997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21" name="Group"/>
            <p:cNvGrpSpPr/>
            <p:nvPr/>
          </p:nvGrpSpPr>
          <p:grpSpPr>
            <a:xfrm>
              <a:off x="2302000" y="1859758"/>
              <a:ext cx="457036" cy="642813"/>
              <a:chOff x="0" y="0"/>
              <a:chExt cx="457034" cy="642811"/>
            </a:xfrm>
          </p:grpSpPr>
          <p:sp>
            <p:nvSpPr>
              <p:cNvPr id="219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0" name="4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24" name="Group"/>
            <p:cNvGrpSpPr/>
            <p:nvPr/>
          </p:nvGrpSpPr>
          <p:grpSpPr>
            <a:xfrm>
              <a:off x="275302" y="2035484"/>
              <a:ext cx="457036" cy="642812"/>
              <a:chOff x="0" y="0"/>
              <a:chExt cx="457034" cy="642811"/>
            </a:xfrm>
          </p:grpSpPr>
          <p:sp>
            <p:nvSpPr>
              <p:cNvPr id="222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3" name="2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27" name="Group"/>
            <p:cNvGrpSpPr/>
            <p:nvPr/>
          </p:nvGrpSpPr>
          <p:grpSpPr>
            <a:xfrm>
              <a:off x="0" y="442241"/>
              <a:ext cx="457035" cy="642813"/>
              <a:chOff x="0" y="0"/>
              <a:chExt cx="457034" cy="642811"/>
            </a:xfrm>
          </p:grpSpPr>
          <p:sp>
            <p:nvSpPr>
              <p:cNvPr id="225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6" name="1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28" name="Line"/>
            <p:cNvSpPr/>
            <p:nvPr/>
          </p:nvSpPr>
          <p:spPr>
            <a:xfrm flipV="1">
              <a:off x="369023" y="410732"/>
              <a:ext cx="1197861" cy="263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H="1" rot="10800000">
              <a:off x="638535" y="2267562"/>
              <a:ext cx="1719113" cy="32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rot="5400000">
              <a:off x="1225256" y="1100027"/>
              <a:ext cx="498743" cy="176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184511" y="940837"/>
              <a:ext cx="184513" cy="123886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33" name="Line"/>
          <p:cNvSpPr/>
          <p:nvPr/>
        </p:nvSpPr>
        <p:spPr>
          <a:xfrm flipV="1">
            <a:off x="5976815" y="1249247"/>
            <a:ext cx="1051658" cy="170906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 flipV="1">
            <a:off x="5803254" y="1649112"/>
            <a:ext cx="1986275" cy="131291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 flipV="1">
            <a:off x="7206237" y="1165094"/>
            <a:ext cx="806486" cy="169140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 rot="18540000">
            <a:off x="8044261" y="2749483"/>
            <a:ext cx="381000" cy="27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80" y="0"/>
                </a:moveTo>
                <a:cubicBezTo>
                  <a:pt x="7740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2558"/>
                  <a:pt x="21600" y="3516"/>
                </a:cubicBezTo>
              </a:path>
            </a:pathLst>
          </a:custGeom>
          <a:ln w="50800">
            <a:solidFill>
              <a:schemeClr val="accent6"/>
            </a:solidFill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  <p:sp>
        <p:nvSpPr>
          <p:cNvPr id="237" name="No Change"/>
          <p:cNvSpPr txBox="1"/>
          <p:nvPr/>
        </p:nvSpPr>
        <p:spPr>
          <a:xfrm>
            <a:off x="4555597" y="5373073"/>
            <a:ext cx="18087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No Change</a:t>
            </a:r>
          </a:p>
        </p:txBody>
      </p:sp>
      <p:sp>
        <p:nvSpPr>
          <p:cNvPr id="238" name="Line"/>
          <p:cNvSpPr/>
          <p:nvPr/>
        </p:nvSpPr>
        <p:spPr>
          <a:xfrm rot="1800000">
            <a:off x="5290107" y="3051691"/>
            <a:ext cx="381000" cy="27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80" y="0"/>
                </a:moveTo>
                <a:cubicBezTo>
                  <a:pt x="7740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2558"/>
                  <a:pt x="21600" y="3516"/>
                </a:cubicBezTo>
              </a:path>
            </a:pathLst>
          </a:custGeom>
          <a:ln w="50800">
            <a:solidFill>
              <a:schemeClr val="accent6"/>
            </a:solidFill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8"/>
      <p:bldP build="whole" bldLvl="1" animBg="1" rev="0" advAuto="0" spid="206" grpId="11"/>
      <p:bldP build="whole" bldLvl="1" animBg="1" rev="0" advAuto="0" spid="234" grpId="7"/>
      <p:bldP build="whole" bldLvl="1" animBg="1" rev="0" advAuto="0" spid="232" grpId="1"/>
      <p:bldP build="whole" bldLvl="1" animBg="1" rev="0" advAuto="0" spid="213" grpId="17"/>
      <p:bldP build="whole" bldLvl="1" animBg="1" rev="0" advAuto="0" spid="235" grpId="8"/>
      <p:bldP build="whole" bldLvl="1" animBg="1" rev="0" advAuto="0" spid="238" grpId="21"/>
      <p:bldP build="whole" bldLvl="1" animBg="1" rev="0" advAuto="0" spid="211" grpId="14"/>
      <p:bldP build="whole" bldLvl="1" animBg="1" rev="0" advAuto="0" spid="207" grpId="10"/>
      <p:bldP build="whole" bldLvl="1" animBg="1" rev="0" advAuto="0" spid="204" grpId="6"/>
      <p:bldP build="whole" bldLvl="1" animBg="1" rev="0" advAuto="0" spid="237" grpId="16"/>
      <p:bldP build="whole" bldLvl="1" animBg="1" rev="0" advAuto="0" spid="203" grpId="3"/>
      <p:bldP build="whole" bldLvl="1" animBg="1" rev="0" advAuto="0" spid="205" grpId="5"/>
      <p:bldP build="whole" bldLvl="1" animBg="1" rev="0" advAuto="0" spid="233" grpId="2"/>
      <p:bldP build="whole" bldLvl="1" animBg="1" rev="0" advAuto="0" spid="209" grpId="12"/>
      <p:bldP build="whole" bldLvl="1" animBg="1" rev="0" advAuto="0" spid="202" grpId="4"/>
      <p:bldP build="whole" bldLvl="1" animBg="1" rev="0" advAuto="0" spid="236" grpId="9"/>
      <p:bldP build="whole" bldLvl="1" animBg="1" rev="0" advAuto="0" spid="214" grpId="20"/>
      <p:bldP build="whole" bldLvl="1" animBg="1" rev="0" advAuto="0" spid="210" grpId="15"/>
      <p:bldP build="whole" bldLvl="1" animBg="1" rev="0" advAuto="0" spid="215" grpId="19"/>
      <p:bldP build="whole" bldLvl="1" animBg="1" rev="0" advAuto="0" spid="208" grpId="1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arshall’s Algo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Analysis</a:t>
            </a:r>
          </a:p>
        </p:txBody>
      </p:sp>
      <p:sp>
        <p:nvSpPr>
          <p:cNvPr id="241" name="Algo Warshall(A[1..n,1..n])…"/>
          <p:cNvSpPr txBox="1"/>
          <p:nvPr>
            <p:ph type="body" idx="1"/>
          </p:nvPr>
        </p:nvSpPr>
        <p:spPr>
          <a:xfrm>
            <a:off x="197364" y="936098"/>
            <a:ext cx="9055612" cy="41409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Warshall(A[1..n,1..n])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Adjacency matrix A of a diagraph with n vertices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Transitive closure of diagraph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(0)</a:t>
            </a:r>
            <a:r>
              <a:rPr b="1" sz="3000"/>
              <a:t>←</a:t>
            </a:r>
            <a:r>
              <a:t> A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k←1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j←1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(k)</a:t>
            </a:r>
            <a:r>
              <a:t>[i,j]←R</a:t>
            </a:r>
            <a:r>
              <a:rPr baseline="31999"/>
              <a:t>(k-1)</a:t>
            </a:r>
            <a:r>
              <a:t>[i,j] </a:t>
            </a:r>
            <a:r>
              <a:rPr b="1"/>
              <a:t>OR</a:t>
            </a:r>
            <a:r>
              <a:t> 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(R</a:t>
            </a:r>
            <a:r>
              <a:rPr baseline="31999"/>
              <a:t>(k-1)</a:t>
            </a:r>
            <a:r>
              <a:t>[i,k] </a:t>
            </a:r>
            <a:r>
              <a:rPr b="1"/>
              <a:t>AND</a:t>
            </a:r>
            <a:r>
              <a:t> R</a:t>
            </a:r>
            <a:r>
              <a:rPr baseline="31999"/>
              <a:t>(k-1)</a:t>
            </a:r>
            <a:r>
              <a:t>[k,j])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R</a:t>
            </a:r>
            <a:r>
              <a:rPr baseline="31999"/>
              <a:t>(n)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45" name="Time efficiency: Θ(n3)…"/>
          <p:cNvSpPr txBox="1"/>
          <p:nvPr/>
        </p:nvSpPr>
        <p:spPr>
          <a:xfrm>
            <a:off x="207107" y="4980353"/>
            <a:ext cx="8686801" cy="1715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spcBef>
                <a:spcPts val="1000"/>
              </a:spcBef>
              <a:defRPr sz="2800">
                <a:uFillTx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efficiency: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>
              <a:lnSpc>
                <a:spcPct val="60000"/>
              </a:lnSpc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</a:p>
          <a:p>
            <a:pPr lvl="1" marL="0" marR="0" indent="457200">
              <a:lnSpc>
                <a:spcPct val="90000"/>
              </a:lnSpc>
              <a:spcBef>
                <a:spcPts val="10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Matrices can be written over their predecessors </a:t>
            </a:r>
            <a:r>
              <a:t>(with some care), so it’s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  <p:bldP build="p" bldLvl="5" animBg="1" rev="0" advAuto="0" spid="24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