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4: Optimal Binary Search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L34: Optimal Binary Search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Example: B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BSTs</a:t>
            </a:r>
          </a:p>
        </p:txBody>
      </p:sp>
      <p:sp>
        <p:nvSpPr>
          <p:cNvPr id="265" name="Consider 4 keys A,B,C,D…"/>
          <p:cNvSpPr txBox="1"/>
          <p:nvPr>
            <p:ph type="body" sz="half" idx="1"/>
          </p:nvPr>
        </p:nvSpPr>
        <p:spPr>
          <a:xfrm>
            <a:off x="336024" y="1171363"/>
            <a:ext cx="9055612" cy="20015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t>Consider 4 keys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A,B,C,D</a:t>
            </a:r>
            <a:r>
              <a:t> </a:t>
            </a:r>
          </a:p>
          <a:p>
            <a:pPr lvl="1">
              <a:spcBef>
                <a:spcPts val="400"/>
              </a:spcBef>
            </a:pPr>
            <a:r>
              <a:t>with their probabilities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0.1,0.2,0.4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 the average number of comparisons for BSTs given below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76" name="Group"/>
          <p:cNvGrpSpPr/>
          <p:nvPr/>
        </p:nvGrpSpPr>
        <p:grpSpPr>
          <a:xfrm>
            <a:off x="433801" y="3331490"/>
            <a:ext cx="2670421" cy="2241056"/>
            <a:chOff x="0" y="0"/>
            <a:chExt cx="2670419" cy="2241055"/>
          </a:xfrm>
        </p:grpSpPr>
        <p:sp>
          <p:nvSpPr>
            <p:cNvPr id="269" name="B"/>
            <p:cNvSpPr/>
            <p:nvPr/>
          </p:nvSpPr>
          <p:spPr>
            <a:xfrm>
              <a:off x="684745" y="786939"/>
              <a:ext cx="503162" cy="59443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0" name="C"/>
            <p:cNvSpPr/>
            <p:nvPr/>
          </p:nvSpPr>
          <p:spPr>
            <a:xfrm>
              <a:off x="1419084" y="0"/>
              <a:ext cx="503162" cy="59443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1" name="Line"/>
            <p:cNvSpPr/>
            <p:nvPr/>
          </p:nvSpPr>
          <p:spPr>
            <a:xfrm flipH="1">
              <a:off x="1077861" y="470296"/>
              <a:ext cx="392200" cy="3995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2" name="D"/>
            <p:cNvSpPr/>
            <p:nvPr/>
          </p:nvSpPr>
          <p:spPr>
            <a:xfrm>
              <a:off x="2167258" y="825806"/>
              <a:ext cx="503162" cy="59443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3" name="Line"/>
            <p:cNvSpPr/>
            <p:nvPr/>
          </p:nvSpPr>
          <p:spPr>
            <a:xfrm>
              <a:off x="1852940" y="509164"/>
              <a:ext cx="377436" cy="3845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4" name="A"/>
            <p:cNvSpPr/>
            <p:nvPr/>
          </p:nvSpPr>
          <p:spPr>
            <a:xfrm>
              <a:off x="-1" y="1646619"/>
              <a:ext cx="503162" cy="59443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5" name="Line"/>
            <p:cNvSpPr/>
            <p:nvPr/>
          </p:nvSpPr>
          <p:spPr>
            <a:xfrm flipH="1">
              <a:off x="393116" y="1329977"/>
              <a:ext cx="392200" cy="3995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77" name="Average number of comparisons…"/>
          <p:cNvSpPr txBox="1"/>
          <p:nvPr/>
        </p:nvSpPr>
        <p:spPr>
          <a:xfrm>
            <a:off x="3916486" y="2999721"/>
            <a:ext cx="5951413" cy="149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Average number of comparisons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=0.1*3+0.2*2+0.4*1+0.3*2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=1.7</a:t>
            </a:r>
          </a:p>
        </p:txBody>
      </p:sp>
      <p:grpSp>
        <p:nvGrpSpPr>
          <p:cNvPr id="285" name="Group"/>
          <p:cNvGrpSpPr/>
          <p:nvPr/>
        </p:nvGrpSpPr>
        <p:grpSpPr>
          <a:xfrm>
            <a:off x="1348057" y="4896004"/>
            <a:ext cx="2087378" cy="2063675"/>
            <a:chOff x="0" y="0"/>
            <a:chExt cx="2087376" cy="2063674"/>
          </a:xfrm>
        </p:grpSpPr>
        <p:sp>
          <p:nvSpPr>
            <p:cNvPr id="278" name="A"/>
            <p:cNvSpPr/>
            <p:nvPr/>
          </p:nvSpPr>
          <p:spPr>
            <a:xfrm>
              <a:off x="-1" y="746909"/>
              <a:ext cx="528933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9" name="C"/>
            <p:cNvSpPr/>
            <p:nvPr/>
          </p:nvSpPr>
          <p:spPr>
            <a:xfrm>
              <a:off x="771950" y="0"/>
              <a:ext cx="528932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0" name="Line"/>
            <p:cNvSpPr/>
            <p:nvPr/>
          </p:nvSpPr>
          <p:spPr>
            <a:xfrm flipH="1">
              <a:off x="413250" y="446374"/>
              <a:ext cx="412288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1" name="D"/>
            <p:cNvSpPr/>
            <p:nvPr/>
          </p:nvSpPr>
          <p:spPr>
            <a:xfrm>
              <a:off x="1558444" y="783800"/>
              <a:ext cx="528933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82" name="Line"/>
            <p:cNvSpPr/>
            <p:nvPr/>
          </p:nvSpPr>
          <p:spPr>
            <a:xfrm>
              <a:off x="1228027" y="483264"/>
              <a:ext cx="396767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3" name="B"/>
            <p:cNvSpPr/>
            <p:nvPr/>
          </p:nvSpPr>
          <p:spPr>
            <a:xfrm>
              <a:off x="796199" y="1499475"/>
              <a:ext cx="528932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4" name="Line"/>
            <p:cNvSpPr/>
            <p:nvPr/>
          </p:nvSpPr>
          <p:spPr>
            <a:xfrm>
              <a:off x="465782" y="1198939"/>
              <a:ext cx="396767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86" name="Average number of comparisons…"/>
          <p:cNvSpPr txBox="1"/>
          <p:nvPr/>
        </p:nvSpPr>
        <p:spPr>
          <a:xfrm>
            <a:off x="3916486" y="4839454"/>
            <a:ext cx="5951413" cy="149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Average number of comparisons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=0.1*2+0.2*3+0.4*1+0.3*2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=1.8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6" grpId="5"/>
      <p:bldP build="whole" bldLvl="1" animBg="1" rev="0" advAuto="0" spid="285" grpId="4"/>
      <p:bldP build="p" bldLvl="5" animBg="1" rev="0" advAuto="0" spid="277" grpId="3"/>
      <p:bldP build="p" bldLvl="5" animBg="1" rev="0" advAuto="0" spid="265" grpId="1"/>
      <p:bldP build="whole" bldLvl="1" animBg="1" rev="0" advAuto="0" spid="276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Finding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Optimal BST </a:t>
            </a:r>
          </a:p>
        </p:txBody>
      </p:sp>
      <p:sp>
        <p:nvSpPr>
          <p:cNvPr id="289" name="for 4 nodes, possible BSTs : 1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4 nodes, possible BSTs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lvl="1"/>
            <a:r>
              <a:t>Finding the optimal BST requires evalutaion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t> trees</a:t>
            </a:r>
          </a:p>
          <a:p>
            <a:pPr lvl="1"/>
            <a:r>
              <a:t>When probability values changes, need recomputation to find a new BST</a:t>
            </a:r>
          </a:p>
          <a:p>
            <a:pPr lvl="1"/>
            <a:r>
              <a:t>With inreasing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it becomes challenging</a:t>
            </a:r>
          </a:p>
          <a:p>
            <a:pPr lvl="2"/>
            <a:r>
              <a:t>Requires exponential computing.</a:t>
            </a:r>
          </a:p>
          <a:p>
            <a:pPr/>
            <a:r>
              <a:t>Use of dynamic programming helps solve this issue in polynomial time.</a:t>
            </a:r>
          </a:p>
        </p:txBody>
      </p:sp>
      <p:sp>
        <p:nvSpPr>
          <p:cNvPr id="2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9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Optimal BST: DP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BST: DP Approach</a:t>
            </a:r>
          </a:p>
        </p:txBody>
      </p:sp>
      <p:sp>
        <p:nvSpPr>
          <p:cNvPr id="295" name="Given n keys:  a1≤a2≤…≤an, wi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keys: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with</a:t>
            </a:r>
          </a:p>
          <a:p>
            <a:pPr lvl="1"/>
            <a:r>
              <a:t>respective prob. of occurrences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/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denote the smallest number of comparisons in a successful search for BST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47624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.</a:t>
            </a:r>
          </a:p>
          <a:p>
            <a:pPr lvl="1"/>
            <a:r>
              <a:t>Tree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48666"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t>consists of keys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where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Courier New"/>
                <a:ea typeface="Courier New"/>
                <a:cs typeface="Courier New"/>
                <a:sym typeface="Courier New"/>
              </a:rPr>
              <a:t>i,j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some integer indices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1≤i≤j≤n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</a:p>
          <a:p>
            <a:pPr marL="322075" indent="-282388">
              <a:spcBef>
                <a:spcPts val="500"/>
              </a:spcBef>
              <a:defRPr sz="2800"/>
            </a:pPr>
            <a:r>
              <a:t>Thus, desired answer for our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keys would be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C(1,n)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22075" indent="-282388">
              <a:spcBef>
                <a:spcPts val="5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Dynamic Programming approach: </a:t>
            </a:r>
          </a:p>
          <a:p>
            <a:pPr lvl="1" marL="677675" indent="-282388">
              <a:spcBef>
                <a:spcPts val="5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Find smaller instances corresponding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</a:t>
            </a:r>
          </a:p>
          <a:p>
            <a:pPr lvl="2" marL="1134875" indent="-282388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with the aim to solve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C(i,n)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9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Optimal BST: DP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BST: DP Approach</a:t>
            </a:r>
          </a:p>
        </p:txBody>
      </p:sp>
      <p:sp>
        <p:nvSpPr>
          <p:cNvPr id="301" name="Solving C(i,j) for Tij, ai≤ai+1≤…≤aj, 1≤i≤j≤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for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49857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,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≤a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1≤i≤j≤n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Derive a recurrence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.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Need to find the root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(i≤k≤j)</a:t>
            </a:r>
            <a:r>
              <a:rPr sz="2800"/>
              <a:t> </a:t>
            </a:r>
            <a:r>
              <a:t>for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49857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,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all possible ways of choosing root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aseline="-5999"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sz="2800"/>
              <a:t> could be any node between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sz="2800"/>
              <a:t>and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find an optimal BST with root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</a:t>
            </a:r>
          </a:p>
          <a:p>
            <a:pPr lvl="3" marL="15709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 principle of optimality</a:t>
            </a:r>
          </a:p>
          <a:p>
            <a:pPr lvl="2" marL="1097416" indent="-244928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Left subtree will have keys</a:t>
            </a:r>
            <a:r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 sz="2800"/>
              <a:t> arranged optimally</a:t>
            </a:r>
            <a:endParaRPr sz="2800"/>
          </a:p>
          <a:p>
            <a:pPr lvl="2" marL="1113744" indent="-261257">
              <a:spcBef>
                <a:spcPts val="7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Right subtree will have keys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sz="2800"/>
              <a:t> arranged optimally.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0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DP for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 Optimal BST</a:t>
            </a:r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0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0" name="ak"/>
          <p:cNvSpPr/>
          <p:nvPr/>
        </p:nvSpPr>
        <p:spPr>
          <a:xfrm>
            <a:off x="2212855" y="2572860"/>
            <a:ext cx="839566" cy="854419"/>
          </a:xfrm>
          <a:prstGeom prst="ellipse">
            <a:avLst/>
          </a:prstGeom>
          <a:solidFill>
            <a:srgbClr val="90D2C5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</a:t>
            </a:r>
            <a:r>
              <a:rPr baseline="-5999"/>
              <a:t>k</a:t>
            </a:r>
          </a:p>
        </p:txBody>
      </p:sp>
      <p:sp>
        <p:nvSpPr>
          <p:cNvPr id="311" name="Optimal BST for ai…ak-1"/>
          <p:cNvSpPr/>
          <p:nvPr/>
        </p:nvSpPr>
        <p:spPr>
          <a:xfrm>
            <a:off x="183266" y="4106194"/>
            <a:ext cx="2306228" cy="2574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CBF93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 BST for </a:t>
            </a: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…a</a:t>
            </a:r>
            <a:r>
              <a:rPr b="1" baseline="-5999" sz="2800">
                <a:latin typeface="Courier New"/>
                <a:ea typeface="Courier New"/>
                <a:cs typeface="Courier New"/>
                <a:sym typeface="Courier New"/>
              </a:rPr>
              <a:t>k-1</a:t>
            </a:r>
          </a:p>
        </p:txBody>
      </p:sp>
      <p:sp>
        <p:nvSpPr>
          <p:cNvPr id="312" name="Optimal BST for ak+1…aj"/>
          <p:cNvSpPr/>
          <p:nvPr/>
        </p:nvSpPr>
        <p:spPr>
          <a:xfrm>
            <a:off x="3082379" y="4106194"/>
            <a:ext cx="2306228" cy="2574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C86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 BST for </a:t>
            </a: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-5999" sz="2800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…a</a:t>
            </a:r>
            <a:r>
              <a:rPr b="1" baseline="-5999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</p:txBody>
      </p:sp>
      <p:sp>
        <p:nvSpPr>
          <p:cNvPr id="313" name="Line"/>
          <p:cNvSpPr/>
          <p:nvPr/>
        </p:nvSpPr>
        <p:spPr>
          <a:xfrm flipV="1">
            <a:off x="1318846" y="3198242"/>
            <a:ext cx="947445" cy="94744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4" name="Line"/>
          <p:cNvSpPr/>
          <p:nvPr/>
        </p:nvSpPr>
        <p:spPr>
          <a:xfrm flipH="1" flipV="1">
            <a:off x="3007660" y="3208843"/>
            <a:ext cx="1244512" cy="9262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5" name="Trees Tik-1, and Tk+1j, are 1 level below the root node ak.…"/>
          <p:cNvSpPr txBox="1"/>
          <p:nvPr>
            <p:ph type="body" sz="half" idx="1"/>
          </p:nvPr>
        </p:nvSpPr>
        <p:spPr>
          <a:xfrm>
            <a:off x="3392546" y="938564"/>
            <a:ext cx="6464687" cy="271453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t>Trees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49857" sz="2800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, and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 baseline="49857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,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level below the root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. </a:t>
            </a:r>
          </a:p>
          <a:p>
            <a:pPr>
              <a:spcBef>
                <a:spcPts val="400"/>
              </a:spcBef>
            </a:pPr>
            <a:r>
              <a:t>Comparison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t>require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operation, comparions of keys in two subtrees need to count this operation of comparison at root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DP for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 Optimal BST</a:t>
            </a:r>
          </a:p>
        </p:txBody>
      </p:sp>
      <p:sp>
        <p:nvSpPr>
          <p:cNvPr id="318" name="Recurrence for BST using DP"/>
          <p:cNvSpPr txBox="1"/>
          <p:nvPr>
            <p:ph type="body" sz="quarter" idx="1"/>
          </p:nvPr>
        </p:nvSpPr>
        <p:spPr>
          <a:xfrm>
            <a:off x="666288" y="938113"/>
            <a:ext cx="9055611" cy="614342"/>
          </a:xfrm>
          <a:prstGeom prst="rect">
            <a:avLst/>
          </a:prstGeom>
        </p:spPr>
        <p:txBody>
          <a:bodyPr/>
          <a:lstStyle/>
          <a:p>
            <a:pPr/>
            <a:r>
              <a:t>Recurrence for BST using DP</a:t>
            </a:r>
          </a:p>
        </p:txBody>
      </p:sp>
      <p:sp>
        <p:nvSpPr>
          <p:cNvPr id="3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2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22" name="Equation"/>
          <p:cNvSpPr txBox="1"/>
          <p:nvPr/>
        </p:nvSpPr>
        <p:spPr>
          <a:xfrm>
            <a:off x="660259" y="1630471"/>
            <a:ext cx="7011763" cy="87092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  <p:sp>
        <p:nvSpPr>
          <p:cNvPr id="323" name="Equation"/>
          <p:cNvSpPr txBox="1"/>
          <p:nvPr/>
        </p:nvSpPr>
        <p:spPr>
          <a:xfrm>
            <a:off x="4152239" y="2387369"/>
            <a:ext cx="4352960" cy="8906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p>
                  </m:sSub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2400"/>
          </a:p>
        </p:txBody>
      </p:sp>
      <p:sp>
        <p:nvSpPr>
          <p:cNvPr id="324" name="Equation"/>
          <p:cNvSpPr txBox="1"/>
          <p:nvPr/>
        </p:nvSpPr>
        <p:spPr>
          <a:xfrm>
            <a:off x="1513085" y="3274763"/>
            <a:ext cx="6293799" cy="87092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</m:oMath>
              </m:oMathPara>
            </a14:m>
            <a:endParaRPr sz="2400"/>
          </a:p>
        </p:txBody>
      </p:sp>
      <p:sp>
        <p:nvSpPr>
          <p:cNvPr id="325" name="Equation"/>
          <p:cNvSpPr txBox="1"/>
          <p:nvPr/>
        </p:nvSpPr>
        <p:spPr>
          <a:xfrm>
            <a:off x="3992357" y="4049464"/>
            <a:ext cx="4860406" cy="8906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p>
                  </m:sSub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2400"/>
          </a:p>
        </p:txBody>
      </p:sp>
      <p:sp>
        <p:nvSpPr>
          <p:cNvPr id="326" name="Equation"/>
          <p:cNvSpPr txBox="1"/>
          <p:nvPr/>
        </p:nvSpPr>
        <p:spPr>
          <a:xfrm>
            <a:off x="478072" y="4970918"/>
            <a:ext cx="9504895" cy="89068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p>
                  </m:sSub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2400"/>
          </a:p>
        </p:txBody>
      </p:sp>
      <p:sp>
        <p:nvSpPr>
          <p:cNvPr id="327" name="Equation"/>
          <p:cNvSpPr txBox="1"/>
          <p:nvPr/>
        </p:nvSpPr>
        <p:spPr>
          <a:xfrm>
            <a:off x="660985" y="6043597"/>
            <a:ext cx="7459812" cy="8846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phant>
                    <m:phant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3" grpId="3"/>
      <p:bldP build="whole" bldLvl="1" animBg="1" rev="0" advAuto="0" spid="325" grpId="5"/>
      <p:bldP build="whole" bldLvl="1" animBg="1" rev="0" advAuto="0" spid="324" grpId="4"/>
      <p:bldP build="whole" bldLvl="1" animBg="1" rev="0" advAuto="0" spid="322" grpId="2"/>
      <p:bldP build="p" bldLvl="5" animBg="1" rev="0" advAuto="0" spid="318" grpId="1"/>
      <p:bldP build="whole" bldLvl="1" animBg="1" rev="0" advAuto="0" spid="327" grpId="7"/>
      <p:bldP build="whole" bldLvl="1" animBg="1" rev="0" advAuto="0" spid="326" grpId="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DP for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 Optimal BST</a:t>
            </a:r>
          </a:p>
        </p:txBody>
      </p:sp>
      <p:sp>
        <p:nvSpPr>
          <p:cNvPr id="330" name="Recurrence for BST using DP:…"/>
          <p:cNvSpPr txBox="1"/>
          <p:nvPr>
            <p:ph type="body" idx="1"/>
          </p:nvPr>
        </p:nvSpPr>
        <p:spPr>
          <a:xfrm>
            <a:off x="682916" y="2018964"/>
            <a:ext cx="9055612" cy="4933589"/>
          </a:xfrm>
          <a:prstGeom prst="rect">
            <a:avLst/>
          </a:prstGeom>
        </p:spPr>
        <p:txBody>
          <a:bodyPr/>
          <a:lstStyle/>
          <a:p>
            <a:pPr/>
            <a:r>
              <a:t>Recurrence for BST using DP: </a:t>
            </a:r>
          </a:p>
          <a:p>
            <a:pPr lvl="1"/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C(i,i-1)=0</a:t>
            </a:r>
            <a:r>
              <a:t> since no left subtree for root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C(j,j+1)=0</a:t>
            </a:r>
            <a:r>
              <a:t> since no right subtree for root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C(i,i)=p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*1=p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since tree has only one key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Example: computation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C(2,4)</a:t>
            </a:r>
            <a:r>
              <a:t> using eqn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C(2,4)=Σ</a:t>
            </a:r>
            <a:r>
              <a:rPr baseline="-5999" sz="2800"/>
              <a:t>2≤s≤4 </a:t>
            </a:r>
            <a:r>
              <a:t>p</a:t>
            </a:r>
            <a:r>
              <a:rPr baseline="-5999"/>
              <a:t>s </a:t>
            </a:r>
            <a:r>
              <a:t>+ min{</a:t>
            </a:r>
            <a:r>
              <a:rPr sz="2600"/>
              <a:t>C(2,1)+C(3,4),</a:t>
            </a:r>
            <a:endParaRPr sz="2600"/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                      C(2,2)+C(4,4),</a:t>
            </a:r>
            <a:endParaRPr sz="26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                    C(2,3)+C(5,4)}</a:t>
            </a:r>
            <a:endParaRPr sz="26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=</a:t>
            </a:r>
            <a:r>
              <a:t>Σ</a:t>
            </a:r>
            <a:r>
              <a:rPr baseline="-5999" sz="2800"/>
              <a:t>2≤s≤4 </a:t>
            </a:r>
            <a:r>
              <a:t>p</a:t>
            </a:r>
            <a:r>
              <a:rPr baseline="-5999"/>
              <a:t>s</a:t>
            </a:r>
            <a:r>
              <a:rPr sz="2600"/>
              <a:t>+</a:t>
            </a:r>
            <a:r>
              <a:rPr sz="2900"/>
              <a:t>min{</a:t>
            </a:r>
            <a:r>
              <a:rPr sz="2600"/>
              <a:t>0+C(3,4), p2+p4,C(2,3)+0}</a:t>
            </a:r>
          </a:p>
        </p:txBody>
      </p:sp>
      <p:sp>
        <p:nvSpPr>
          <p:cNvPr id="3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3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34" name="Equation"/>
          <p:cNvSpPr txBox="1"/>
          <p:nvPr/>
        </p:nvSpPr>
        <p:spPr>
          <a:xfrm>
            <a:off x="991189" y="1073584"/>
            <a:ext cx="8279121" cy="8846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phant>
                    <m:phant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4" grpId="1"/>
      <p:bldP build="p" bldLvl="5" animBg="1" rev="0" advAuto="0" spid="330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DP for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 Optimal BST</a:t>
            </a:r>
          </a:p>
        </p:txBody>
      </p:sp>
      <p:sp>
        <p:nvSpPr>
          <p:cNvPr id="337" name="=Σ2≤s≤4 ps + min{C(2,1)+C(3,4),…"/>
          <p:cNvSpPr txBox="1"/>
          <p:nvPr>
            <p:ph type="body" sz="half" idx="1"/>
          </p:nvPr>
        </p:nvSpPr>
        <p:spPr>
          <a:xfrm>
            <a:off x="807701" y="938113"/>
            <a:ext cx="8914198" cy="2180661"/>
          </a:xfrm>
          <a:prstGeom prst="rect">
            <a:avLst/>
          </a:prstGeom>
        </p:spPr>
        <p:txBody>
          <a:bodyPr/>
          <a:lstStyle/>
          <a:p>
            <a:pPr lvl="7" marL="0" indent="1600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=Σ</a:t>
            </a:r>
            <a:r>
              <a:rPr baseline="-5999" sz="2800"/>
              <a:t>2≤s≤4 </a:t>
            </a:r>
            <a:r>
              <a:t>p</a:t>
            </a:r>
            <a:r>
              <a:rPr baseline="-5999"/>
              <a:t>s </a:t>
            </a:r>
            <a:r>
              <a:t>+ min{</a:t>
            </a:r>
            <a:r>
              <a:rPr sz="2600"/>
              <a:t>C(2,1)+C(3,4),</a:t>
            </a:r>
            <a:endParaRPr sz="2600"/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                      C(2,2)+C(4,4),</a:t>
            </a:r>
            <a:endParaRPr sz="26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                    C(2,3)+C(5,4)}</a:t>
            </a:r>
            <a:endParaRPr sz="26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=</a:t>
            </a:r>
            <a:r>
              <a:t>Σ</a:t>
            </a:r>
            <a:r>
              <a:rPr baseline="-5999" sz="2800"/>
              <a:t>2≤s≤4 </a:t>
            </a:r>
            <a:r>
              <a:t>p</a:t>
            </a:r>
            <a:r>
              <a:rPr baseline="-5999"/>
              <a:t>s</a:t>
            </a:r>
            <a:r>
              <a:rPr sz="2600"/>
              <a:t>+</a:t>
            </a:r>
            <a:r>
              <a:rPr sz="2900"/>
              <a:t>min{</a:t>
            </a:r>
            <a:r>
              <a:rPr sz="2600"/>
              <a:t>0+C(3,4), p2+p4,C(2,3)+0}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41" name="Line"/>
          <p:cNvSpPr/>
          <p:nvPr/>
        </p:nvSpPr>
        <p:spPr>
          <a:xfrm flipV="1">
            <a:off x="2316554" y="3391754"/>
            <a:ext cx="1" cy="413960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2" name="Line"/>
          <p:cNvSpPr/>
          <p:nvPr/>
        </p:nvSpPr>
        <p:spPr>
          <a:xfrm flipV="1">
            <a:off x="3157124" y="3391754"/>
            <a:ext cx="1" cy="413960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3" name="Line"/>
          <p:cNvSpPr/>
          <p:nvPr/>
        </p:nvSpPr>
        <p:spPr>
          <a:xfrm flipV="1">
            <a:off x="4024819" y="3394968"/>
            <a:ext cx="1" cy="413960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4" name="Line"/>
          <p:cNvSpPr/>
          <p:nvPr/>
        </p:nvSpPr>
        <p:spPr>
          <a:xfrm flipV="1">
            <a:off x="4913715" y="3391754"/>
            <a:ext cx="1" cy="413960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5" name="Line"/>
          <p:cNvSpPr/>
          <p:nvPr/>
        </p:nvSpPr>
        <p:spPr>
          <a:xfrm flipV="1">
            <a:off x="6535700" y="3391754"/>
            <a:ext cx="1" cy="413960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6" name="Line"/>
          <p:cNvSpPr/>
          <p:nvPr/>
        </p:nvSpPr>
        <p:spPr>
          <a:xfrm flipV="1">
            <a:off x="5724707" y="3388541"/>
            <a:ext cx="1" cy="413960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7" name="Line"/>
          <p:cNvSpPr/>
          <p:nvPr/>
        </p:nvSpPr>
        <p:spPr>
          <a:xfrm flipV="1">
            <a:off x="7346692" y="3388541"/>
            <a:ext cx="1" cy="413960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8" name="Line"/>
          <p:cNvSpPr/>
          <p:nvPr/>
        </p:nvSpPr>
        <p:spPr>
          <a:xfrm flipV="1">
            <a:off x="8239776" y="3388541"/>
            <a:ext cx="1" cy="413960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9" name="Line"/>
          <p:cNvSpPr/>
          <p:nvPr/>
        </p:nvSpPr>
        <p:spPr>
          <a:xfrm>
            <a:off x="1089042" y="3664200"/>
            <a:ext cx="8210104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0" name="Line"/>
          <p:cNvSpPr/>
          <p:nvPr/>
        </p:nvSpPr>
        <p:spPr>
          <a:xfrm>
            <a:off x="1089041" y="4256797"/>
            <a:ext cx="8210104" cy="13846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1" name="Line"/>
          <p:cNvSpPr/>
          <p:nvPr/>
        </p:nvSpPr>
        <p:spPr>
          <a:xfrm>
            <a:off x="1089041" y="4849395"/>
            <a:ext cx="8210104" cy="13846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2" name="Line"/>
          <p:cNvSpPr/>
          <p:nvPr/>
        </p:nvSpPr>
        <p:spPr>
          <a:xfrm>
            <a:off x="1089041" y="5441993"/>
            <a:ext cx="8210104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3" name="Line"/>
          <p:cNvSpPr/>
          <p:nvPr/>
        </p:nvSpPr>
        <p:spPr>
          <a:xfrm>
            <a:off x="1089041" y="6076273"/>
            <a:ext cx="8210104" cy="13846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4" name="Line"/>
          <p:cNvSpPr/>
          <p:nvPr/>
        </p:nvSpPr>
        <p:spPr>
          <a:xfrm>
            <a:off x="1089041" y="6746956"/>
            <a:ext cx="8210104" cy="13846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5" name="0"/>
          <p:cNvSpPr txBox="1"/>
          <p:nvPr/>
        </p:nvSpPr>
        <p:spPr>
          <a:xfrm>
            <a:off x="2525052" y="315363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6" name="1"/>
          <p:cNvSpPr txBox="1"/>
          <p:nvPr/>
        </p:nvSpPr>
        <p:spPr>
          <a:xfrm>
            <a:off x="3428744" y="315363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7" name="2"/>
          <p:cNvSpPr txBox="1"/>
          <p:nvPr/>
        </p:nvSpPr>
        <p:spPr>
          <a:xfrm>
            <a:off x="4296438" y="3153636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8" name="3"/>
          <p:cNvSpPr txBox="1"/>
          <p:nvPr/>
        </p:nvSpPr>
        <p:spPr>
          <a:xfrm>
            <a:off x="5200131" y="315363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9" name="4"/>
          <p:cNvSpPr txBox="1"/>
          <p:nvPr/>
        </p:nvSpPr>
        <p:spPr>
          <a:xfrm>
            <a:off x="5970070" y="315363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0" name="5"/>
          <p:cNvSpPr txBox="1"/>
          <p:nvPr/>
        </p:nvSpPr>
        <p:spPr>
          <a:xfrm>
            <a:off x="6781062" y="3153636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1" name="1"/>
          <p:cNvSpPr txBox="1"/>
          <p:nvPr/>
        </p:nvSpPr>
        <p:spPr>
          <a:xfrm>
            <a:off x="1791978" y="3726924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2" name="2"/>
          <p:cNvSpPr txBox="1"/>
          <p:nvPr/>
        </p:nvSpPr>
        <p:spPr>
          <a:xfrm>
            <a:off x="1791978" y="4274689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3" name="3"/>
          <p:cNvSpPr txBox="1"/>
          <p:nvPr/>
        </p:nvSpPr>
        <p:spPr>
          <a:xfrm>
            <a:off x="1791978" y="488812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4" name="4"/>
          <p:cNvSpPr txBox="1"/>
          <p:nvPr/>
        </p:nvSpPr>
        <p:spPr>
          <a:xfrm>
            <a:off x="1791978" y="555354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5" name="5"/>
          <p:cNvSpPr txBox="1"/>
          <p:nvPr/>
        </p:nvSpPr>
        <p:spPr>
          <a:xfrm>
            <a:off x="1791978" y="629023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6" name="0"/>
          <p:cNvSpPr txBox="1"/>
          <p:nvPr/>
        </p:nvSpPr>
        <p:spPr>
          <a:xfrm>
            <a:off x="3423692" y="4349625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7" name="0"/>
          <p:cNvSpPr txBox="1"/>
          <p:nvPr/>
        </p:nvSpPr>
        <p:spPr>
          <a:xfrm>
            <a:off x="4263899" y="4987876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8" name="0"/>
          <p:cNvSpPr txBox="1"/>
          <p:nvPr/>
        </p:nvSpPr>
        <p:spPr>
          <a:xfrm>
            <a:off x="5115938" y="555354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9" name="0"/>
          <p:cNvSpPr txBox="1"/>
          <p:nvPr/>
        </p:nvSpPr>
        <p:spPr>
          <a:xfrm>
            <a:off x="6009021" y="6257233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0" name="p2"/>
          <p:cNvSpPr txBox="1"/>
          <p:nvPr/>
        </p:nvSpPr>
        <p:spPr>
          <a:xfrm>
            <a:off x="4175052" y="4359672"/>
            <a:ext cx="43746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baseline="-5999"/>
              <a:t>2</a:t>
            </a:r>
          </a:p>
        </p:txBody>
      </p:sp>
      <p:sp>
        <p:nvSpPr>
          <p:cNvPr id="371" name="p3"/>
          <p:cNvSpPr txBox="1"/>
          <p:nvPr/>
        </p:nvSpPr>
        <p:spPr>
          <a:xfrm>
            <a:off x="5046067" y="4936825"/>
            <a:ext cx="43746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baseline="-5999"/>
              <a:t>3</a:t>
            </a:r>
          </a:p>
        </p:txBody>
      </p:sp>
      <p:sp>
        <p:nvSpPr>
          <p:cNvPr id="372" name="p4"/>
          <p:cNvSpPr txBox="1"/>
          <p:nvPr/>
        </p:nvSpPr>
        <p:spPr>
          <a:xfrm>
            <a:off x="5852872" y="5580457"/>
            <a:ext cx="43746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baseline="-5999"/>
              <a:t>4</a:t>
            </a:r>
          </a:p>
        </p:txBody>
      </p:sp>
      <p:sp>
        <p:nvSpPr>
          <p:cNvPr id="373" name="C(3,4)"/>
          <p:cNvSpPr txBox="1"/>
          <p:nvPr/>
        </p:nvSpPr>
        <p:spPr>
          <a:xfrm>
            <a:off x="5697766" y="4990089"/>
            <a:ext cx="790065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C(3,4)</a:t>
            </a:r>
          </a:p>
        </p:txBody>
      </p:sp>
      <p:sp>
        <p:nvSpPr>
          <p:cNvPr id="374" name="C(2,3)"/>
          <p:cNvSpPr txBox="1"/>
          <p:nvPr/>
        </p:nvSpPr>
        <p:spPr>
          <a:xfrm>
            <a:off x="4896518" y="4422609"/>
            <a:ext cx="790065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C(2,3)</a:t>
            </a:r>
          </a:p>
        </p:txBody>
      </p:sp>
      <p:sp>
        <p:nvSpPr>
          <p:cNvPr id="375" name="C(2,4)"/>
          <p:cNvSpPr txBox="1"/>
          <p:nvPr/>
        </p:nvSpPr>
        <p:spPr>
          <a:xfrm>
            <a:off x="5697766" y="4441918"/>
            <a:ext cx="790065" cy="360823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C(2,4)</a:t>
            </a:r>
          </a:p>
        </p:txBody>
      </p:sp>
      <p:sp>
        <p:nvSpPr>
          <p:cNvPr id="376" name="C(2,4)"/>
          <p:cNvSpPr txBox="1"/>
          <p:nvPr/>
        </p:nvSpPr>
        <p:spPr>
          <a:xfrm>
            <a:off x="598905" y="1003300"/>
            <a:ext cx="17147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spcBef>
                <a:spcPts val="6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C(2,4)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2" grpId="6"/>
      <p:bldP build="whole" bldLvl="1" animBg="1" rev="0" advAuto="0" spid="372" grpId="10"/>
      <p:bldP build="whole" bldLvl="1" animBg="1" rev="0" advAuto="0" spid="371" grpId="5"/>
      <p:bldP build="whole" bldLvl="1" animBg="1" rev="0" advAuto="0" spid="369" grpId="12"/>
      <p:bldP build="whole" bldLvl="1" animBg="1" rev="0" advAuto="0" spid="367" grpId="13"/>
      <p:bldP build="whole" bldLvl="1" animBg="1" rev="0" advAuto="0" spid="370" grpId="4"/>
      <p:bldP build="whole" bldLvl="1" animBg="1" rev="0" advAuto="0" spid="374" grpId="11"/>
      <p:bldP build="whole" bldLvl="1" animBg="1" rev="0" advAuto="0" spid="370" grpId="9"/>
      <p:bldP build="whole" bldLvl="1" animBg="1" rev="0" advAuto="0" spid="373" grpId="8"/>
      <p:bldP build="whole" bldLvl="1" animBg="1" rev="0" advAuto="0" spid="366" grpId="7"/>
      <p:bldP build="p" bldLvl="5" animBg="1" rev="0" advAuto="0" spid="337" grpId="3"/>
      <p:bldP build="whole" bldLvl="1" animBg="1" rev="0" advAuto="0" spid="375" grpId="2"/>
      <p:bldP build="whole" bldLvl="1" animBg="1" rev="0" advAuto="0" spid="376" grpId="1"/>
      <p:bldP build="whole" bldLvl="1" animBg="1" rev="0" advAuto="0" spid="368" grpId="1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DP for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 Optimal BST</a:t>
            </a:r>
          </a:p>
        </p:txBody>
      </p:sp>
      <p:sp>
        <p:nvSpPr>
          <p:cNvPr id="3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82" name="Equation"/>
          <p:cNvSpPr txBox="1"/>
          <p:nvPr/>
        </p:nvSpPr>
        <p:spPr>
          <a:xfrm>
            <a:off x="940440" y="940556"/>
            <a:ext cx="8279121" cy="8846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phant>
                    <m:phant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  <p:grpSp>
        <p:nvGrpSpPr>
          <p:cNvPr id="385" name="Fig 8"/>
          <p:cNvGrpSpPr/>
          <p:nvPr/>
        </p:nvGrpSpPr>
        <p:grpSpPr>
          <a:xfrm>
            <a:off x="44652" y="1875118"/>
            <a:ext cx="4781665" cy="4503883"/>
            <a:chOff x="0" y="0"/>
            <a:chExt cx="4781663" cy="4503882"/>
          </a:xfrm>
        </p:grpSpPr>
        <p:sp>
          <p:nvSpPr>
            <p:cNvPr id="383" name="Rectangle"/>
            <p:cNvSpPr/>
            <p:nvPr/>
          </p:nvSpPr>
          <p:spPr>
            <a:xfrm>
              <a:off x="0" y="0"/>
              <a:ext cx="4781664" cy="45038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pic>
          <p:nvPicPr>
            <p:cNvPr id="384" name="Fig 8.pdf" descr="Fig 8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781664" cy="4503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6" name="Contribution for C(i,j) is from…"/>
          <p:cNvSpPr txBox="1"/>
          <p:nvPr>
            <p:ph type="body" sz="half" idx="1"/>
          </p:nvPr>
        </p:nvSpPr>
        <p:spPr>
          <a:xfrm>
            <a:off x="4670600" y="1636960"/>
            <a:ext cx="5186633" cy="4346080"/>
          </a:xfrm>
          <a:prstGeom prst="rect">
            <a:avLst/>
          </a:prstGeom>
        </p:spPr>
        <p:txBody>
          <a:bodyPr/>
          <a:lstStyle/>
          <a:p>
            <a:pPr marL="370341" indent="-330653">
              <a:spcBef>
                <a:spcPts val="400"/>
              </a:spcBef>
              <a:defRPr sz="2800"/>
            </a:pPr>
            <a:r>
              <a:rPr sz="2700"/>
              <a:t>Contribution for</a:t>
            </a:r>
            <a:r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rPr sz="2700"/>
              <a:t> is from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C(i,i-1)+C(i+1,j)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C(i,i)+C(i+2,j)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C(i,i+1)+C(i+3,j)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: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: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C(i,j-1)+C(j+1,j)</a:t>
            </a:r>
          </a:p>
        </p:txBody>
      </p:sp>
      <p:sp>
        <p:nvSpPr>
          <p:cNvPr id="387" name="Square"/>
          <p:cNvSpPr/>
          <p:nvPr/>
        </p:nvSpPr>
        <p:spPr>
          <a:xfrm>
            <a:off x="1657209" y="3222040"/>
            <a:ext cx="518566" cy="516653"/>
          </a:xfrm>
          <a:prstGeom prst="rect">
            <a:avLst/>
          </a:prstGeom>
          <a:solidFill>
            <a:srgbClr val="00D2A9">
              <a:alpha val="32809"/>
            </a:srgbClr>
          </a:solidFill>
          <a:ln>
            <a:solidFill>
              <a:srgbClr val="000000">
                <a:alpha val="3280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8" name="Square"/>
          <p:cNvSpPr/>
          <p:nvPr/>
        </p:nvSpPr>
        <p:spPr>
          <a:xfrm>
            <a:off x="3752398" y="3730028"/>
            <a:ext cx="518566" cy="516653"/>
          </a:xfrm>
          <a:prstGeom prst="rect">
            <a:avLst/>
          </a:prstGeom>
          <a:solidFill>
            <a:srgbClr val="00D2A9">
              <a:alpha val="32809"/>
            </a:srgbClr>
          </a:solidFill>
          <a:ln>
            <a:solidFill>
              <a:srgbClr val="000000">
                <a:alpha val="3280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9" name="Square"/>
          <p:cNvSpPr/>
          <p:nvPr/>
        </p:nvSpPr>
        <p:spPr>
          <a:xfrm>
            <a:off x="2176202" y="3222040"/>
            <a:ext cx="518566" cy="516653"/>
          </a:xfrm>
          <a:prstGeom prst="rect">
            <a:avLst/>
          </a:prstGeom>
          <a:solidFill>
            <a:schemeClr val="accent3">
              <a:satOff val="18648"/>
              <a:lumOff val="5971"/>
              <a:alpha val="32809"/>
            </a:schemeClr>
          </a:solidFill>
          <a:ln>
            <a:solidFill>
              <a:srgbClr val="000000">
                <a:alpha val="3280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0" name="Square"/>
          <p:cNvSpPr/>
          <p:nvPr/>
        </p:nvSpPr>
        <p:spPr>
          <a:xfrm>
            <a:off x="3217086" y="3222040"/>
            <a:ext cx="518566" cy="516653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  <a:alpha val="42769"/>
            </a:schemeClr>
          </a:solidFill>
          <a:ln>
            <a:solidFill>
              <a:srgbClr val="000000">
                <a:alpha val="4276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1" name="Square"/>
          <p:cNvSpPr/>
          <p:nvPr/>
        </p:nvSpPr>
        <p:spPr>
          <a:xfrm>
            <a:off x="3752398" y="4264791"/>
            <a:ext cx="518566" cy="516653"/>
          </a:xfrm>
          <a:prstGeom prst="rect">
            <a:avLst/>
          </a:prstGeom>
          <a:solidFill>
            <a:schemeClr val="accent3">
              <a:satOff val="18648"/>
              <a:lumOff val="5971"/>
              <a:alpha val="32809"/>
            </a:schemeClr>
          </a:solidFill>
          <a:ln>
            <a:solidFill>
              <a:srgbClr val="000000">
                <a:alpha val="3280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2" name="Square"/>
          <p:cNvSpPr/>
          <p:nvPr/>
        </p:nvSpPr>
        <p:spPr>
          <a:xfrm>
            <a:off x="3752398" y="5311238"/>
            <a:ext cx="518566" cy="516653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  <a:alpha val="42769"/>
            </a:schemeClr>
          </a:solidFill>
          <a:ln>
            <a:solidFill>
              <a:srgbClr val="000000">
                <a:alpha val="4276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with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mph" nodeType="with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mph" nodeType="click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with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9" grpId="9"/>
      <p:bldP build="whole" bldLvl="1" animBg="1" rev="0" advAuto="0" spid="390" grpId="11"/>
      <p:bldP build="whole" bldLvl="1" animBg="1" rev="0" advAuto="0" spid="390" grpId="13"/>
      <p:bldP build="whole" bldLvl="1" animBg="1" rev="0" advAuto="0" spid="387" grpId="3"/>
      <p:bldP build="whole" bldLvl="1" animBg="1" rev="0" advAuto="0" spid="387" grpId="5"/>
      <p:bldP build="whole" bldLvl="1" animBg="1" rev="0" advAuto="0" spid="391" grpId="8"/>
      <p:bldP build="whole" bldLvl="1" animBg="1" rev="0" advAuto="0" spid="382" grpId="1"/>
      <p:bldP build="whole" bldLvl="1" animBg="1" rev="0" advAuto="0" spid="391" grpId="10"/>
      <p:bldP build="whole" bldLvl="1" animBg="1" rev="0" advAuto="0" spid="392" grpId="12"/>
      <p:bldP build="whole" bldLvl="1" animBg="1" rev="0" advAuto="0" spid="388" grpId="4"/>
      <p:bldP build="whole" bldLvl="1" animBg="1" rev="0" advAuto="0" spid="392" grpId="14"/>
      <p:bldP build="whole" bldLvl="1" animBg="1" rev="0" advAuto="0" spid="388" grpId="6"/>
      <p:bldP build="whole" bldLvl="1" animBg="1" rev="0" advAuto="0" spid="389" grpId="7"/>
      <p:bldP build="p" bldLvl="5" animBg="1" rev="0" advAuto="0" spid="386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Exercise: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Optimal BST</a:t>
            </a:r>
          </a:p>
        </p:txBody>
      </p:sp>
      <p:sp>
        <p:nvSpPr>
          <p:cNvPr id="395" name="Consider 4 keys : A,B,C,D with their prob. as…"/>
          <p:cNvSpPr txBox="1"/>
          <p:nvPr>
            <p:ph type="body" sz="quarter" idx="1"/>
          </p:nvPr>
        </p:nvSpPr>
        <p:spPr>
          <a:xfrm>
            <a:off x="552194" y="868336"/>
            <a:ext cx="9055612" cy="910109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800"/>
            </a:pPr>
            <a:r>
              <a:t>Consider 4 keys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A,B,C,D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with their prob. as</a:t>
            </a:r>
          </a:p>
          <a:p>
            <a:pPr lvl="1"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</a:t>
            </a:r>
            <a:r>
              <a:rPr baseline="-5999"/>
              <a:t>A</a:t>
            </a:r>
            <a:r>
              <a:t>=0.1, p</a:t>
            </a:r>
            <a:r>
              <a:rPr baseline="-5999"/>
              <a:t>B</a:t>
            </a:r>
            <a:r>
              <a:t>=0.2, p</a:t>
            </a:r>
            <a:r>
              <a:rPr baseline="-5999"/>
              <a:t>C</a:t>
            </a:r>
            <a:r>
              <a:t>=0.4, p</a:t>
            </a:r>
            <a:r>
              <a:rPr baseline="-5999"/>
              <a:t>D</a:t>
            </a:r>
            <a:r>
              <a:t>=0.3,</a:t>
            </a:r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9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99" name="Line"/>
          <p:cNvSpPr/>
          <p:nvPr/>
        </p:nvSpPr>
        <p:spPr>
          <a:xfrm flipV="1">
            <a:off x="589498" y="3508860"/>
            <a:ext cx="1" cy="354379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0" name="Line"/>
          <p:cNvSpPr/>
          <p:nvPr/>
        </p:nvSpPr>
        <p:spPr>
          <a:xfrm flipV="1">
            <a:off x="1430068" y="3508860"/>
            <a:ext cx="1" cy="354379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1" name="Line"/>
          <p:cNvSpPr/>
          <p:nvPr/>
        </p:nvSpPr>
        <p:spPr>
          <a:xfrm flipV="1">
            <a:off x="2297763" y="3512074"/>
            <a:ext cx="1" cy="353737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2" name="Line"/>
          <p:cNvSpPr/>
          <p:nvPr/>
        </p:nvSpPr>
        <p:spPr>
          <a:xfrm flipV="1">
            <a:off x="3186659" y="3508860"/>
            <a:ext cx="1" cy="354379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 flipV="1">
            <a:off x="4808643" y="3508860"/>
            <a:ext cx="1" cy="3639473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 flipV="1">
            <a:off x="3997651" y="3505647"/>
            <a:ext cx="1" cy="354379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>
            <a:off x="-638014" y="3781306"/>
            <a:ext cx="5523010" cy="14262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>
            <a:off x="-638014" y="4373903"/>
            <a:ext cx="5523011" cy="14262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>
            <a:off x="-638014" y="4966501"/>
            <a:ext cx="5523011" cy="15930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>
            <a:off x="-638014" y="5559099"/>
            <a:ext cx="5523010" cy="20099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9" name="Line"/>
          <p:cNvSpPr/>
          <p:nvPr/>
        </p:nvSpPr>
        <p:spPr>
          <a:xfrm>
            <a:off x="-638014" y="6193379"/>
            <a:ext cx="5523010" cy="138465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>
            <a:off x="-523714" y="6930066"/>
            <a:ext cx="5294410" cy="14379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416" name="Group"/>
          <p:cNvGrpSpPr/>
          <p:nvPr/>
        </p:nvGrpSpPr>
        <p:grpSpPr>
          <a:xfrm>
            <a:off x="797996" y="3270742"/>
            <a:ext cx="3769474" cy="447229"/>
            <a:chOff x="0" y="0"/>
            <a:chExt cx="3769472" cy="447228"/>
          </a:xfrm>
        </p:grpSpPr>
        <p:sp>
          <p:nvSpPr>
            <p:cNvPr id="411" name="0"/>
            <p:cNvSpPr txBox="1"/>
            <p:nvPr/>
          </p:nvSpPr>
          <p:spPr>
            <a:xfrm>
              <a:off x="0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12" name="1"/>
            <p:cNvSpPr txBox="1"/>
            <p:nvPr/>
          </p:nvSpPr>
          <p:spPr>
            <a:xfrm>
              <a:off x="903692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3" name="2"/>
            <p:cNvSpPr txBox="1"/>
            <p:nvPr/>
          </p:nvSpPr>
          <p:spPr>
            <a:xfrm>
              <a:off x="1771386" y="-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14" name="3"/>
            <p:cNvSpPr txBox="1"/>
            <p:nvPr/>
          </p:nvSpPr>
          <p:spPr>
            <a:xfrm>
              <a:off x="2675078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15" name="4"/>
            <p:cNvSpPr txBox="1"/>
            <p:nvPr/>
          </p:nvSpPr>
          <p:spPr>
            <a:xfrm>
              <a:off x="3445017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22" name="Group"/>
          <p:cNvGrpSpPr/>
          <p:nvPr/>
        </p:nvGrpSpPr>
        <p:grpSpPr>
          <a:xfrm>
            <a:off x="64922" y="3844030"/>
            <a:ext cx="324456" cy="3010540"/>
            <a:chOff x="0" y="0"/>
            <a:chExt cx="324455" cy="3010538"/>
          </a:xfrm>
        </p:grpSpPr>
        <p:sp>
          <p:nvSpPr>
            <p:cNvPr id="417" name="1"/>
            <p:cNvSpPr txBox="1"/>
            <p:nvPr/>
          </p:nvSpPr>
          <p:spPr>
            <a:xfrm>
              <a:off x="0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8" name="2"/>
            <p:cNvSpPr txBox="1"/>
            <p:nvPr/>
          </p:nvSpPr>
          <p:spPr>
            <a:xfrm>
              <a:off x="0" y="547765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19" name="3"/>
            <p:cNvSpPr txBox="1"/>
            <p:nvPr/>
          </p:nvSpPr>
          <p:spPr>
            <a:xfrm>
              <a:off x="0" y="1161203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20" name="4"/>
            <p:cNvSpPr txBox="1"/>
            <p:nvPr/>
          </p:nvSpPr>
          <p:spPr>
            <a:xfrm>
              <a:off x="0" y="1826624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21" name="5"/>
            <p:cNvSpPr txBox="1"/>
            <p:nvPr/>
          </p:nvSpPr>
          <p:spPr>
            <a:xfrm>
              <a:off x="0" y="2563310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23" name="0"/>
          <p:cNvSpPr txBox="1"/>
          <p:nvPr/>
        </p:nvSpPr>
        <p:spPr>
          <a:xfrm>
            <a:off x="1696637" y="4466731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4" name="0"/>
          <p:cNvSpPr txBox="1"/>
          <p:nvPr/>
        </p:nvSpPr>
        <p:spPr>
          <a:xfrm>
            <a:off x="2536844" y="510498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5" name="0"/>
          <p:cNvSpPr txBox="1"/>
          <p:nvPr/>
        </p:nvSpPr>
        <p:spPr>
          <a:xfrm>
            <a:off x="3388881" y="5670654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6" name="0"/>
          <p:cNvSpPr txBox="1"/>
          <p:nvPr/>
        </p:nvSpPr>
        <p:spPr>
          <a:xfrm>
            <a:off x="4281966" y="6374339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7" name="0.2"/>
          <p:cNvSpPr txBox="1"/>
          <p:nvPr/>
        </p:nvSpPr>
        <p:spPr>
          <a:xfrm>
            <a:off x="2447997" y="4476778"/>
            <a:ext cx="57865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428" name="0.4"/>
          <p:cNvSpPr txBox="1"/>
          <p:nvPr/>
        </p:nvSpPr>
        <p:spPr>
          <a:xfrm>
            <a:off x="3319011" y="5053931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429" name="0.3"/>
          <p:cNvSpPr txBox="1"/>
          <p:nvPr/>
        </p:nvSpPr>
        <p:spPr>
          <a:xfrm>
            <a:off x="4125815" y="5697563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430" name="Equation"/>
          <p:cNvSpPr txBox="1"/>
          <p:nvPr/>
        </p:nvSpPr>
        <p:spPr>
          <a:xfrm>
            <a:off x="1010380" y="1824617"/>
            <a:ext cx="6871194" cy="8694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1,4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2400"/>
          </a:p>
        </p:txBody>
      </p:sp>
      <p:sp>
        <p:nvSpPr>
          <p:cNvPr id="431" name="0"/>
          <p:cNvSpPr txBox="1"/>
          <p:nvPr/>
        </p:nvSpPr>
        <p:spPr>
          <a:xfrm>
            <a:off x="839044" y="3900807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2" name="0.1"/>
          <p:cNvSpPr txBox="1"/>
          <p:nvPr/>
        </p:nvSpPr>
        <p:spPr>
          <a:xfrm>
            <a:off x="1678205" y="3900807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433" name="Rectangle"/>
          <p:cNvSpPr/>
          <p:nvPr/>
        </p:nvSpPr>
        <p:spPr>
          <a:xfrm>
            <a:off x="4045434" y="3905570"/>
            <a:ext cx="719616" cy="554783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434" name="Table"/>
          <p:cNvGraphicFramePr/>
          <p:nvPr/>
        </p:nvGraphicFramePr>
        <p:xfrm>
          <a:off x="5414821" y="3478706"/>
          <a:ext cx="4283217" cy="337807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09106"/>
                <a:gridCol w="709106"/>
                <a:gridCol w="709106"/>
                <a:gridCol w="709106"/>
                <a:gridCol w="709106"/>
                <a:gridCol w="709106"/>
              </a:tblGrid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5" name="1"/>
          <p:cNvSpPr txBox="1"/>
          <p:nvPr/>
        </p:nvSpPr>
        <p:spPr>
          <a:xfrm>
            <a:off x="7034293" y="4071310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6" name="2"/>
          <p:cNvSpPr txBox="1"/>
          <p:nvPr/>
        </p:nvSpPr>
        <p:spPr>
          <a:xfrm>
            <a:off x="7742575" y="4611361"/>
            <a:ext cx="29087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7" name="3"/>
          <p:cNvSpPr txBox="1"/>
          <p:nvPr/>
        </p:nvSpPr>
        <p:spPr>
          <a:xfrm>
            <a:off x="8453787" y="5239710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8" name="4"/>
          <p:cNvSpPr txBox="1"/>
          <p:nvPr/>
        </p:nvSpPr>
        <p:spPr>
          <a:xfrm>
            <a:off x="9227910" y="5815465"/>
            <a:ext cx="29087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9" grpId="14"/>
      <p:bldP build="whole" bldLvl="1" animBg="1" rev="0" advAuto="0" spid="428" grpId="13"/>
      <p:bldP build="whole" bldLvl="1" animBg="1" rev="0" advAuto="0" spid="426" grpId="10"/>
      <p:bldP build="whole" bldLvl="1" animBg="1" rev="0" advAuto="0" spid="424" grpId="8"/>
      <p:bldP build="whole" bldLvl="1" animBg="1" rev="0" advAuto="0" spid="436" grpId="16"/>
      <p:bldP build="whole" bldLvl="1" animBg="1" rev="0" advAuto="0" spid="423" grpId="7"/>
      <p:bldP build="whole" bldLvl="1" animBg="1" rev="0" advAuto="0" spid="438" grpId="18"/>
      <p:bldP build="p" bldLvl="5" animBg="1" rev="0" advAuto="0" spid="395" grpId="1"/>
      <p:bldP build="whole" bldLvl="1" animBg="1" rev="0" advAuto="0" spid="425" grpId="9"/>
      <p:bldP build="whole" bldLvl="1" animBg="1" rev="0" advAuto="0" spid="431" grpId="6"/>
      <p:bldP build="whole" bldLvl="1" animBg="1" rev="0" advAuto="0" spid="422" grpId="4"/>
      <p:bldP build="whole" bldLvl="1" animBg="1" rev="0" advAuto="0" spid="437" grpId="17"/>
      <p:bldP build="whole" bldLvl="1" animBg="1" rev="0" advAuto="0" spid="416" grpId="3"/>
      <p:bldP build="whole" bldLvl="1" animBg="1" rev="0" advAuto="0" spid="427" grpId="12"/>
      <p:bldP build="whole" bldLvl="1" animBg="1" rev="0" advAuto="0" spid="432" grpId="11"/>
      <p:bldP build="whole" bldLvl="1" animBg="1" rev="0" advAuto="0" spid="435" grpId="15"/>
      <p:bldP build="whole" bldLvl="1" animBg="1" rev="0" advAuto="0" spid="433" grpId="5"/>
      <p:bldP build="whole" bldLvl="1" animBg="1" rev="0" advAuto="0" spid="43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Levitin…"/>
          <p:cNvSpPr txBox="1"/>
          <p:nvPr>
            <p:ph type="body" idx="1"/>
          </p:nvPr>
        </p:nvSpPr>
        <p:spPr>
          <a:xfrm>
            <a:off x="555600" y="1042550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8.2, </a:t>
            </a:r>
            <a:r>
              <a:rPr b="1" i="1" u="sng">
                <a:latin typeface="Courier New"/>
                <a:ea typeface="Courier New"/>
                <a:cs typeface="Courier New"/>
                <a:sym typeface="Courier New"/>
              </a:rPr>
              <a:t>8.3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8.4</a:t>
            </a:r>
            <a:r>
              <a:t> </a:t>
            </a:r>
          </a:p>
          <a:p>
            <a:pPr marL="382587" indent="-342899">
              <a:defRPr sz="2800"/>
            </a:pPr>
            <a:r>
              <a:t>Text book 2: Horowitz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5.1,5.2,5.4,5.8,5.9</a:t>
            </a:r>
            <a:r>
              <a:t> </a:t>
            </a:r>
          </a:p>
          <a:p>
            <a:pPr marL="382587" indent="-342899">
              <a:defRPr sz="2800"/>
            </a:pPr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Exercise: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Optimal BST</a:t>
            </a:r>
          </a:p>
        </p:txBody>
      </p:sp>
      <p:sp>
        <p:nvSpPr>
          <p:cNvPr id="441" name="C(1,2)=Σ1≤s≤2ps+min{C(1,0)+C(2,2),C(1,1)+C(3,2)}…"/>
          <p:cNvSpPr txBox="1"/>
          <p:nvPr>
            <p:ph type="body" sz="half" idx="1"/>
          </p:nvPr>
        </p:nvSpPr>
        <p:spPr>
          <a:xfrm>
            <a:off x="552194" y="868336"/>
            <a:ext cx="9303350" cy="26072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C(1,2)=</a:t>
            </a:r>
            <a:r>
              <a:t>Σ</a:t>
            </a:r>
            <a:r>
              <a:rPr baseline="-5999"/>
              <a:t>1≤s≤2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{C(1,0)+C(2,2),C(1,1)+C(3,2)}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=0.3+min{0+0.2,0.1+0)=0.4,</a:t>
            </a:r>
            <a:r>
              <a:rPr sz="2400"/>
              <a:t>optimal </a:t>
            </a:r>
            <a:r>
              <a:t>k=2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C(2,3)=</a:t>
            </a:r>
            <a:r>
              <a:t>Σ</a:t>
            </a:r>
            <a:r>
              <a:rPr baseline="-5999"/>
              <a:t>2≤s≤3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{C(2,1)+C(3,3),C(2,2)+C(4,3)}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=0.6+min{0+0.4,0.2+0)=0.8,</a:t>
            </a:r>
            <a:r>
              <a:rPr sz="2400"/>
              <a:t>optimal </a:t>
            </a:r>
            <a:r>
              <a:t>k=3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C(3,4)=</a:t>
            </a:r>
            <a:r>
              <a:t>Σ</a:t>
            </a:r>
            <a:r>
              <a:rPr baseline="-5999"/>
              <a:t>3≤s≤4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{C(3,2)+C(4,4),C(3,3)+C(5,4)}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=0.7+min{0+0.3,0.4+0)=1.0,</a:t>
            </a:r>
            <a:r>
              <a:rPr sz="2400"/>
              <a:t>optimal </a:t>
            </a:r>
            <a:r>
              <a:t>k=3</a:t>
            </a:r>
          </a:p>
        </p:txBody>
      </p:sp>
      <p:sp>
        <p:nvSpPr>
          <p:cNvPr id="4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45" name="Line"/>
          <p:cNvSpPr/>
          <p:nvPr/>
        </p:nvSpPr>
        <p:spPr>
          <a:xfrm flipV="1">
            <a:off x="530997" y="3558746"/>
            <a:ext cx="1" cy="343997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6" name="Line"/>
          <p:cNvSpPr/>
          <p:nvPr/>
        </p:nvSpPr>
        <p:spPr>
          <a:xfrm flipV="1">
            <a:off x="1371567" y="3558746"/>
            <a:ext cx="1" cy="343997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7" name="Line"/>
          <p:cNvSpPr/>
          <p:nvPr/>
        </p:nvSpPr>
        <p:spPr>
          <a:xfrm flipV="1">
            <a:off x="2239262" y="3561960"/>
            <a:ext cx="1" cy="343354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8" name="Line"/>
          <p:cNvSpPr/>
          <p:nvPr/>
        </p:nvSpPr>
        <p:spPr>
          <a:xfrm flipV="1">
            <a:off x="3128158" y="3558746"/>
            <a:ext cx="1" cy="353737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9" name="Line"/>
          <p:cNvSpPr/>
          <p:nvPr/>
        </p:nvSpPr>
        <p:spPr>
          <a:xfrm flipV="1">
            <a:off x="4750143" y="3558746"/>
            <a:ext cx="1" cy="353737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0" name="Line"/>
          <p:cNvSpPr/>
          <p:nvPr/>
        </p:nvSpPr>
        <p:spPr>
          <a:xfrm flipV="1">
            <a:off x="3939150" y="3555533"/>
            <a:ext cx="1" cy="3446403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1" name="Line"/>
          <p:cNvSpPr/>
          <p:nvPr/>
        </p:nvSpPr>
        <p:spPr>
          <a:xfrm>
            <a:off x="-696515" y="3831193"/>
            <a:ext cx="5510279" cy="14262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2" name="Line"/>
          <p:cNvSpPr/>
          <p:nvPr/>
        </p:nvSpPr>
        <p:spPr>
          <a:xfrm>
            <a:off x="-696515" y="4423787"/>
            <a:ext cx="5510279" cy="14263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3" name="Line"/>
          <p:cNvSpPr/>
          <p:nvPr/>
        </p:nvSpPr>
        <p:spPr>
          <a:xfrm>
            <a:off x="-696516" y="5016387"/>
            <a:ext cx="5510280" cy="15930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4" name="Line"/>
          <p:cNvSpPr/>
          <p:nvPr/>
        </p:nvSpPr>
        <p:spPr>
          <a:xfrm>
            <a:off x="-696515" y="5608985"/>
            <a:ext cx="5319732" cy="20098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5" name="Line"/>
          <p:cNvSpPr/>
          <p:nvPr/>
        </p:nvSpPr>
        <p:spPr>
          <a:xfrm>
            <a:off x="-696515" y="6243265"/>
            <a:ext cx="5510279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6" name="Line"/>
          <p:cNvSpPr/>
          <p:nvPr/>
        </p:nvSpPr>
        <p:spPr>
          <a:xfrm>
            <a:off x="-605055" y="6852544"/>
            <a:ext cx="5327359" cy="15069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7" name="0"/>
          <p:cNvSpPr txBox="1"/>
          <p:nvPr/>
        </p:nvSpPr>
        <p:spPr>
          <a:xfrm>
            <a:off x="739495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58" name="1"/>
          <p:cNvSpPr txBox="1"/>
          <p:nvPr/>
        </p:nvSpPr>
        <p:spPr>
          <a:xfrm>
            <a:off x="1643187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9" name="2"/>
          <p:cNvSpPr txBox="1"/>
          <p:nvPr/>
        </p:nvSpPr>
        <p:spPr>
          <a:xfrm>
            <a:off x="2510882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0" name="3"/>
          <p:cNvSpPr txBox="1"/>
          <p:nvPr/>
        </p:nvSpPr>
        <p:spPr>
          <a:xfrm>
            <a:off x="3414573" y="3541631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1" name="4"/>
          <p:cNvSpPr txBox="1"/>
          <p:nvPr/>
        </p:nvSpPr>
        <p:spPr>
          <a:xfrm>
            <a:off x="4184513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2" name="1"/>
          <p:cNvSpPr txBox="1"/>
          <p:nvPr/>
        </p:nvSpPr>
        <p:spPr>
          <a:xfrm>
            <a:off x="158821" y="3937119"/>
            <a:ext cx="282077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3" name="2"/>
          <p:cNvSpPr txBox="1"/>
          <p:nvPr/>
        </p:nvSpPr>
        <p:spPr>
          <a:xfrm>
            <a:off x="158821" y="4484884"/>
            <a:ext cx="282077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4" name="3"/>
          <p:cNvSpPr txBox="1"/>
          <p:nvPr/>
        </p:nvSpPr>
        <p:spPr>
          <a:xfrm>
            <a:off x="158821" y="5098323"/>
            <a:ext cx="282077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5" name="4"/>
          <p:cNvSpPr txBox="1"/>
          <p:nvPr/>
        </p:nvSpPr>
        <p:spPr>
          <a:xfrm>
            <a:off x="158821" y="5763743"/>
            <a:ext cx="282077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6" name="5"/>
          <p:cNvSpPr txBox="1"/>
          <p:nvPr/>
        </p:nvSpPr>
        <p:spPr>
          <a:xfrm>
            <a:off x="158821" y="6500430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67" name="0"/>
          <p:cNvSpPr txBox="1"/>
          <p:nvPr/>
        </p:nvSpPr>
        <p:spPr>
          <a:xfrm>
            <a:off x="1638136" y="4516616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8" name="0"/>
          <p:cNvSpPr txBox="1"/>
          <p:nvPr/>
        </p:nvSpPr>
        <p:spPr>
          <a:xfrm>
            <a:off x="2478342" y="5154868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9" name="0"/>
          <p:cNvSpPr txBox="1"/>
          <p:nvPr/>
        </p:nvSpPr>
        <p:spPr>
          <a:xfrm>
            <a:off x="3330380" y="5720540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0" name="0"/>
          <p:cNvSpPr txBox="1"/>
          <p:nvPr/>
        </p:nvSpPr>
        <p:spPr>
          <a:xfrm>
            <a:off x="4223465" y="6424224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1" name="0.2"/>
          <p:cNvSpPr txBox="1"/>
          <p:nvPr/>
        </p:nvSpPr>
        <p:spPr>
          <a:xfrm>
            <a:off x="2389496" y="4526664"/>
            <a:ext cx="57865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472" name="0.4"/>
          <p:cNvSpPr txBox="1"/>
          <p:nvPr/>
        </p:nvSpPr>
        <p:spPr>
          <a:xfrm>
            <a:off x="3260510" y="5103817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473" name="0.3"/>
          <p:cNvSpPr txBox="1"/>
          <p:nvPr/>
        </p:nvSpPr>
        <p:spPr>
          <a:xfrm>
            <a:off x="4067314" y="5747449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474" name="0"/>
          <p:cNvSpPr txBox="1"/>
          <p:nvPr/>
        </p:nvSpPr>
        <p:spPr>
          <a:xfrm>
            <a:off x="780543" y="395069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5" name="0.1"/>
          <p:cNvSpPr txBox="1"/>
          <p:nvPr/>
        </p:nvSpPr>
        <p:spPr>
          <a:xfrm>
            <a:off x="1619704" y="3950692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476" name="0.4"/>
          <p:cNvSpPr txBox="1"/>
          <p:nvPr/>
        </p:nvSpPr>
        <p:spPr>
          <a:xfrm>
            <a:off x="2417152" y="3950693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477" name="0.8"/>
          <p:cNvSpPr txBox="1"/>
          <p:nvPr/>
        </p:nvSpPr>
        <p:spPr>
          <a:xfrm>
            <a:off x="3203281" y="4566211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478" name="1.0"/>
          <p:cNvSpPr txBox="1"/>
          <p:nvPr/>
        </p:nvSpPr>
        <p:spPr>
          <a:xfrm>
            <a:off x="3991856" y="5251427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479" name="Rectangle"/>
          <p:cNvSpPr/>
          <p:nvPr/>
        </p:nvSpPr>
        <p:spPr>
          <a:xfrm>
            <a:off x="3984838" y="3971745"/>
            <a:ext cx="719617" cy="554783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480" name="Table"/>
          <p:cNvGraphicFramePr/>
          <p:nvPr/>
        </p:nvGraphicFramePr>
        <p:xfrm>
          <a:off x="5405524" y="3652684"/>
          <a:ext cx="4283217" cy="337807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09106"/>
                <a:gridCol w="709106"/>
                <a:gridCol w="709106"/>
                <a:gridCol w="709106"/>
                <a:gridCol w="709106"/>
                <a:gridCol w="709106"/>
              </a:tblGrid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81" name="2"/>
          <p:cNvSpPr txBox="1"/>
          <p:nvPr/>
        </p:nvSpPr>
        <p:spPr>
          <a:xfrm>
            <a:off x="7742575" y="4265345"/>
            <a:ext cx="29087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2" name="3"/>
          <p:cNvSpPr txBox="1"/>
          <p:nvPr/>
        </p:nvSpPr>
        <p:spPr>
          <a:xfrm>
            <a:off x="8395286" y="4866283"/>
            <a:ext cx="290880" cy="459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3" name="3"/>
          <p:cNvSpPr txBox="1"/>
          <p:nvPr/>
        </p:nvSpPr>
        <p:spPr>
          <a:xfrm>
            <a:off x="9123431" y="5390822"/>
            <a:ext cx="29087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2" grpId="5"/>
      <p:bldP build="whole" bldLvl="1" animBg="1" rev="0" advAuto="0" spid="481" grpId="3"/>
      <p:bldP build="p" bldLvl="5" animBg="1" rev="0" advAuto="0" spid="441" grpId="1"/>
      <p:bldP build="whole" bldLvl="1" animBg="1" rev="0" advAuto="0" spid="477" grpId="4"/>
      <p:bldP build="whole" bldLvl="1" animBg="1" rev="0" advAuto="0" spid="478" grpId="6"/>
      <p:bldP build="whole" bldLvl="1" animBg="1" rev="0" advAuto="0" spid="483" grpId="7"/>
      <p:bldP build="whole" bldLvl="1" animBg="1" rev="0" advAuto="0" spid="47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Exercise: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Optimal BST</a:t>
            </a:r>
          </a:p>
        </p:txBody>
      </p:sp>
      <p:sp>
        <p:nvSpPr>
          <p:cNvPr id="486" name="C(1,3)=Σ1≤s≤3ps+min{C(1,0)+C(2,3),…"/>
          <p:cNvSpPr txBox="1"/>
          <p:nvPr>
            <p:ph type="body" sz="half" idx="1"/>
          </p:nvPr>
        </p:nvSpPr>
        <p:spPr>
          <a:xfrm>
            <a:off x="552194" y="868336"/>
            <a:ext cx="9303350" cy="26072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C(1,3)=</a:t>
            </a:r>
            <a:r>
              <a:t>Σ</a:t>
            </a:r>
            <a:r>
              <a:rPr baseline="-5999"/>
              <a:t>1≤s≤3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{C(1,0)+C(2,3), </a:t>
            </a:r>
            <a:endParaRPr sz="2400"/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          C(1,1)+C(3,3), C(1,2)+C(4,3)</a:t>
            </a:r>
            <a:endParaRPr sz="2400"/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</a:t>
            </a:r>
            <a:r>
              <a:rPr sz="2400"/>
              <a:t>0.7</a:t>
            </a:r>
            <a:r>
              <a:t>+min{</a:t>
            </a:r>
            <a:r>
              <a:rPr sz="2400"/>
              <a:t>0+0.8,0.1+0.4,0.4+0)=1.1, opt k=3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C(2,4)=</a:t>
            </a:r>
            <a:r>
              <a:t>Σ</a:t>
            </a:r>
            <a:r>
              <a:rPr baseline="-5999"/>
              <a:t>2≤s≤4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{C(2,1)+C(3,4), </a:t>
            </a:r>
            <a:endParaRPr sz="2400"/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          C(2,2)+C(4,4), C(2,3)+C(5,4)}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</a:t>
            </a:r>
            <a:r>
              <a:rPr sz="2400"/>
              <a:t>0.9</a:t>
            </a:r>
            <a:r>
              <a:t>+min{</a:t>
            </a:r>
            <a:r>
              <a:rPr sz="2400"/>
              <a:t>0+1.0,0.2+0.3,0.8+0)=1.4,opt k=3</a:t>
            </a:r>
          </a:p>
        </p:txBody>
      </p:sp>
      <p:sp>
        <p:nvSpPr>
          <p:cNvPr id="4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8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90" name="Line"/>
          <p:cNvSpPr/>
          <p:nvPr/>
        </p:nvSpPr>
        <p:spPr>
          <a:xfrm flipV="1">
            <a:off x="464483" y="3558746"/>
            <a:ext cx="1" cy="343997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1" name="Line"/>
          <p:cNvSpPr/>
          <p:nvPr/>
        </p:nvSpPr>
        <p:spPr>
          <a:xfrm flipV="1">
            <a:off x="1305053" y="3558746"/>
            <a:ext cx="1" cy="343997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2" name="Line"/>
          <p:cNvSpPr/>
          <p:nvPr/>
        </p:nvSpPr>
        <p:spPr>
          <a:xfrm flipV="1">
            <a:off x="2172748" y="3561959"/>
            <a:ext cx="1" cy="343355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3" name="Line"/>
          <p:cNvSpPr/>
          <p:nvPr/>
        </p:nvSpPr>
        <p:spPr>
          <a:xfrm flipV="1">
            <a:off x="3061644" y="3558746"/>
            <a:ext cx="1" cy="353737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4" name="Line"/>
          <p:cNvSpPr/>
          <p:nvPr/>
        </p:nvSpPr>
        <p:spPr>
          <a:xfrm flipV="1">
            <a:off x="4683629" y="3558746"/>
            <a:ext cx="1" cy="353737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5" name="Line"/>
          <p:cNvSpPr/>
          <p:nvPr/>
        </p:nvSpPr>
        <p:spPr>
          <a:xfrm flipV="1">
            <a:off x="3872636" y="3555532"/>
            <a:ext cx="1" cy="344640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6" name="Line"/>
          <p:cNvSpPr/>
          <p:nvPr/>
        </p:nvSpPr>
        <p:spPr>
          <a:xfrm>
            <a:off x="-763029" y="3831193"/>
            <a:ext cx="5510279" cy="14262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7" name="Line"/>
          <p:cNvSpPr/>
          <p:nvPr/>
        </p:nvSpPr>
        <p:spPr>
          <a:xfrm>
            <a:off x="-763029" y="4423787"/>
            <a:ext cx="5510279" cy="14263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8" name="Line"/>
          <p:cNvSpPr/>
          <p:nvPr/>
        </p:nvSpPr>
        <p:spPr>
          <a:xfrm>
            <a:off x="-763029" y="5016387"/>
            <a:ext cx="5510279" cy="15930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9" name="Line"/>
          <p:cNvSpPr/>
          <p:nvPr/>
        </p:nvSpPr>
        <p:spPr>
          <a:xfrm>
            <a:off x="-763029" y="5608985"/>
            <a:ext cx="5319732" cy="20098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0" name="Line"/>
          <p:cNvSpPr/>
          <p:nvPr/>
        </p:nvSpPr>
        <p:spPr>
          <a:xfrm>
            <a:off x="-763029" y="6243265"/>
            <a:ext cx="5510279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1" name="Line"/>
          <p:cNvSpPr/>
          <p:nvPr/>
        </p:nvSpPr>
        <p:spPr>
          <a:xfrm>
            <a:off x="-671569" y="6852544"/>
            <a:ext cx="5327359" cy="15069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2" name="0"/>
          <p:cNvSpPr txBox="1"/>
          <p:nvPr/>
        </p:nvSpPr>
        <p:spPr>
          <a:xfrm>
            <a:off x="672981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03" name="1"/>
          <p:cNvSpPr txBox="1"/>
          <p:nvPr/>
        </p:nvSpPr>
        <p:spPr>
          <a:xfrm>
            <a:off x="1576673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4" name="2"/>
          <p:cNvSpPr txBox="1"/>
          <p:nvPr/>
        </p:nvSpPr>
        <p:spPr>
          <a:xfrm>
            <a:off x="2444368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5" name="3"/>
          <p:cNvSpPr txBox="1"/>
          <p:nvPr/>
        </p:nvSpPr>
        <p:spPr>
          <a:xfrm>
            <a:off x="3348059" y="3541631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6" name="4"/>
          <p:cNvSpPr txBox="1"/>
          <p:nvPr/>
        </p:nvSpPr>
        <p:spPr>
          <a:xfrm>
            <a:off x="4117999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07" name="1"/>
          <p:cNvSpPr txBox="1"/>
          <p:nvPr/>
        </p:nvSpPr>
        <p:spPr>
          <a:xfrm>
            <a:off x="92307" y="3937119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8" name="2"/>
          <p:cNvSpPr txBox="1"/>
          <p:nvPr/>
        </p:nvSpPr>
        <p:spPr>
          <a:xfrm>
            <a:off x="92307" y="4484884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9" name="3"/>
          <p:cNvSpPr txBox="1"/>
          <p:nvPr/>
        </p:nvSpPr>
        <p:spPr>
          <a:xfrm>
            <a:off x="92307" y="5098323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0" name="4"/>
          <p:cNvSpPr txBox="1"/>
          <p:nvPr/>
        </p:nvSpPr>
        <p:spPr>
          <a:xfrm>
            <a:off x="92307" y="5763743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1" name="5"/>
          <p:cNvSpPr txBox="1"/>
          <p:nvPr/>
        </p:nvSpPr>
        <p:spPr>
          <a:xfrm>
            <a:off x="92307" y="6500430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2" name="0"/>
          <p:cNvSpPr txBox="1"/>
          <p:nvPr/>
        </p:nvSpPr>
        <p:spPr>
          <a:xfrm>
            <a:off x="1571622" y="4516616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13" name="0"/>
          <p:cNvSpPr txBox="1"/>
          <p:nvPr/>
        </p:nvSpPr>
        <p:spPr>
          <a:xfrm>
            <a:off x="2411828" y="5154867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14" name="0"/>
          <p:cNvSpPr txBox="1"/>
          <p:nvPr/>
        </p:nvSpPr>
        <p:spPr>
          <a:xfrm>
            <a:off x="3263867" y="5720539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15" name="0"/>
          <p:cNvSpPr txBox="1"/>
          <p:nvPr/>
        </p:nvSpPr>
        <p:spPr>
          <a:xfrm>
            <a:off x="4156951" y="6424224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16" name="0.2"/>
          <p:cNvSpPr txBox="1"/>
          <p:nvPr/>
        </p:nvSpPr>
        <p:spPr>
          <a:xfrm>
            <a:off x="2322982" y="4526663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517" name="0.4"/>
          <p:cNvSpPr txBox="1"/>
          <p:nvPr/>
        </p:nvSpPr>
        <p:spPr>
          <a:xfrm>
            <a:off x="3177813" y="5189566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518" name="0.3"/>
          <p:cNvSpPr txBox="1"/>
          <p:nvPr/>
        </p:nvSpPr>
        <p:spPr>
          <a:xfrm>
            <a:off x="4000801" y="5747449"/>
            <a:ext cx="57865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519" name="0"/>
          <p:cNvSpPr txBox="1"/>
          <p:nvPr/>
        </p:nvSpPr>
        <p:spPr>
          <a:xfrm>
            <a:off x="714029" y="3950692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20" name="0.1"/>
          <p:cNvSpPr txBox="1"/>
          <p:nvPr/>
        </p:nvSpPr>
        <p:spPr>
          <a:xfrm>
            <a:off x="1553190" y="3950692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521" name="0.4"/>
          <p:cNvSpPr txBox="1"/>
          <p:nvPr/>
        </p:nvSpPr>
        <p:spPr>
          <a:xfrm>
            <a:off x="2350638" y="3950693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522" name="0.8"/>
          <p:cNvSpPr txBox="1"/>
          <p:nvPr/>
        </p:nvSpPr>
        <p:spPr>
          <a:xfrm>
            <a:off x="3136767" y="4566211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523" name="1.0"/>
          <p:cNvSpPr txBox="1"/>
          <p:nvPr/>
        </p:nvSpPr>
        <p:spPr>
          <a:xfrm>
            <a:off x="3951401" y="5228828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524" name="1.1"/>
          <p:cNvSpPr txBox="1"/>
          <p:nvPr/>
        </p:nvSpPr>
        <p:spPr>
          <a:xfrm>
            <a:off x="3138355" y="3975189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1.1</a:t>
            </a:r>
          </a:p>
        </p:txBody>
      </p:sp>
      <p:sp>
        <p:nvSpPr>
          <p:cNvPr id="525" name="1.4"/>
          <p:cNvSpPr txBox="1"/>
          <p:nvPr/>
        </p:nvSpPr>
        <p:spPr>
          <a:xfrm>
            <a:off x="3899577" y="4608912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1.4</a:t>
            </a:r>
          </a:p>
        </p:txBody>
      </p:sp>
      <p:sp>
        <p:nvSpPr>
          <p:cNvPr id="526" name="Rectangle"/>
          <p:cNvSpPr/>
          <p:nvPr/>
        </p:nvSpPr>
        <p:spPr>
          <a:xfrm>
            <a:off x="3930251" y="3971744"/>
            <a:ext cx="719616" cy="554783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527" name="Table"/>
          <p:cNvGraphicFramePr/>
          <p:nvPr/>
        </p:nvGraphicFramePr>
        <p:xfrm>
          <a:off x="5405524" y="3652684"/>
          <a:ext cx="4283217" cy="337807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09106"/>
                <a:gridCol w="709106"/>
                <a:gridCol w="709106"/>
                <a:gridCol w="709106"/>
                <a:gridCol w="709106"/>
                <a:gridCol w="709106"/>
              </a:tblGrid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28" name="3"/>
          <p:cNvSpPr txBox="1"/>
          <p:nvPr/>
        </p:nvSpPr>
        <p:spPr>
          <a:xfrm>
            <a:off x="8412200" y="4265345"/>
            <a:ext cx="29087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9" name="3"/>
          <p:cNvSpPr txBox="1"/>
          <p:nvPr/>
        </p:nvSpPr>
        <p:spPr>
          <a:xfrm>
            <a:off x="9041621" y="4828183"/>
            <a:ext cx="290880" cy="459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6" grpId="1"/>
      <p:bldP build="whole" bldLvl="1" animBg="1" rev="0" advAuto="0" spid="524" grpId="2"/>
      <p:bldP build="whole" bldLvl="1" animBg="1" rev="0" advAuto="0" spid="525" grpId="4"/>
      <p:bldP build="whole" bldLvl="1" animBg="1" rev="0" advAuto="0" spid="529" grpId="5"/>
      <p:bldP build="whole" bldLvl="1" animBg="1" rev="0" advAuto="0" spid="528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Exercise: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Optimal BST</a:t>
            </a:r>
          </a:p>
        </p:txBody>
      </p:sp>
      <p:sp>
        <p:nvSpPr>
          <p:cNvPr id="532" name="C(1,4)=Σ1≤s≤4ps+min{C(1,0)+C(2,4),…"/>
          <p:cNvSpPr txBox="1"/>
          <p:nvPr>
            <p:ph type="body" sz="half" idx="1"/>
          </p:nvPr>
        </p:nvSpPr>
        <p:spPr>
          <a:xfrm>
            <a:off x="552194" y="868336"/>
            <a:ext cx="9303350" cy="22113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C(1,4)=</a:t>
            </a:r>
            <a:r>
              <a:t>Σ</a:t>
            </a:r>
            <a:r>
              <a:rPr baseline="-5999"/>
              <a:t>1≤s≤4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{C(1,0)+C(2,4), </a:t>
            </a:r>
            <a:endParaRPr sz="2400"/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          C(1,1)+C(3,4), </a:t>
            </a:r>
            <a:endParaRPr sz="2400"/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          C(1,2)+C(4,4),</a:t>
            </a:r>
            <a:endParaRPr sz="2400"/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          C(1,3)+C(5,4)}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=1.0+min{0+1.4,0.1+1.0,0.4+0.3,1.1+0)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=1.7, optimal k=3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36" name="Line"/>
          <p:cNvSpPr/>
          <p:nvPr/>
        </p:nvSpPr>
        <p:spPr>
          <a:xfrm flipV="1">
            <a:off x="481112" y="3442347"/>
            <a:ext cx="1" cy="343997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7" name="Line"/>
          <p:cNvSpPr/>
          <p:nvPr/>
        </p:nvSpPr>
        <p:spPr>
          <a:xfrm flipV="1">
            <a:off x="1321682" y="3442347"/>
            <a:ext cx="1" cy="343997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8" name="Line"/>
          <p:cNvSpPr/>
          <p:nvPr/>
        </p:nvSpPr>
        <p:spPr>
          <a:xfrm flipV="1">
            <a:off x="2189376" y="3445560"/>
            <a:ext cx="1" cy="343354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9" name="Line"/>
          <p:cNvSpPr/>
          <p:nvPr/>
        </p:nvSpPr>
        <p:spPr>
          <a:xfrm flipV="1">
            <a:off x="3078272" y="3442347"/>
            <a:ext cx="1" cy="353737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0" name="Line"/>
          <p:cNvSpPr/>
          <p:nvPr/>
        </p:nvSpPr>
        <p:spPr>
          <a:xfrm flipV="1">
            <a:off x="4700257" y="3442347"/>
            <a:ext cx="1" cy="353737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1" name="Line"/>
          <p:cNvSpPr/>
          <p:nvPr/>
        </p:nvSpPr>
        <p:spPr>
          <a:xfrm flipV="1">
            <a:off x="3889265" y="3439133"/>
            <a:ext cx="1" cy="344640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2" name="Line"/>
          <p:cNvSpPr/>
          <p:nvPr/>
        </p:nvSpPr>
        <p:spPr>
          <a:xfrm>
            <a:off x="-746401" y="3714793"/>
            <a:ext cx="5510279" cy="142625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3" name="Line"/>
          <p:cNvSpPr/>
          <p:nvPr/>
        </p:nvSpPr>
        <p:spPr>
          <a:xfrm>
            <a:off x="-746401" y="4307388"/>
            <a:ext cx="5510279" cy="14263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4" name="Line"/>
          <p:cNvSpPr/>
          <p:nvPr/>
        </p:nvSpPr>
        <p:spPr>
          <a:xfrm>
            <a:off x="-746401" y="4899988"/>
            <a:ext cx="5510280" cy="15930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5" name="Line"/>
          <p:cNvSpPr/>
          <p:nvPr/>
        </p:nvSpPr>
        <p:spPr>
          <a:xfrm>
            <a:off x="-746401" y="5492585"/>
            <a:ext cx="5319732" cy="20098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6" name="Line"/>
          <p:cNvSpPr/>
          <p:nvPr/>
        </p:nvSpPr>
        <p:spPr>
          <a:xfrm>
            <a:off x="-746401" y="6126866"/>
            <a:ext cx="5510279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7" name="Line"/>
          <p:cNvSpPr/>
          <p:nvPr/>
        </p:nvSpPr>
        <p:spPr>
          <a:xfrm>
            <a:off x="-654941" y="6736145"/>
            <a:ext cx="5327359" cy="15069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8" name="0"/>
          <p:cNvSpPr txBox="1"/>
          <p:nvPr/>
        </p:nvSpPr>
        <p:spPr>
          <a:xfrm>
            <a:off x="689609" y="3425232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49" name="1"/>
          <p:cNvSpPr txBox="1"/>
          <p:nvPr/>
        </p:nvSpPr>
        <p:spPr>
          <a:xfrm>
            <a:off x="1593301" y="3425232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0" name="2"/>
          <p:cNvSpPr txBox="1"/>
          <p:nvPr/>
        </p:nvSpPr>
        <p:spPr>
          <a:xfrm>
            <a:off x="2460996" y="3425232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51" name="3"/>
          <p:cNvSpPr txBox="1"/>
          <p:nvPr/>
        </p:nvSpPr>
        <p:spPr>
          <a:xfrm>
            <a:off x="3364688" y="3425232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52" name="4"/>
          <p:cNvSpPr txBox="1"/>
          <p:nvPr/>
        </p:nvSpPr>
        <p:spPr>
          <a:xfrm>
            <a:off x="4134627" y="3425232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53" name="1"/>
          <p:cNvSpPr txBox="1"/>
          <p:nvPr/>
        </p:nvSpPr>
        <p:spPr>
          <a:xfrm>
            <a:off x="108935" y="3820720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4" name="2"/>
          <p:cNvSpPr txBox="1"/>
          <p:nvPr/>
        </p:nvSpPr>
        <p:spPr>
          <a:xfrm>
            <a:off x="108935" y="4368485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55" name="3"/>
          <p:cNvSpPr txBox="1"/>
          <p:nvPr/>
        </p:nvSpPr>
        <p:spPr>
          <a:xfrm>
            <a:off x="108935" y="4981924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56" name="4"/>
          <p:cNvSpPr txBox="1"/>
          <p:nvPr/>
        </p:nvSpPr>
        <p:spPr>
          <a:xfrm>
            <a:off x="108935" y="5647344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57" name="5"/>
          <p:cNvSpPr txBox="1"/>
          <p:nvPr/>
        </p:nvSpPr>
        <p:spPr>
          <a:xfrm>
            <a:off x="108935" y="6384031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58" name="0"/>
          <p:cNvSpPr txBox="1"/>
          <p:nvPr/>
        </p:nvSpPr>
        <p:spPr>
          <a:xfrm>
            <a:off x="1588250" y="440021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59" name="0"/>
          <p:cNvSpPr txBox="1"/>
          <p:nvPr/>
        </p:nvSpPr>
        <p:spPr>
          <a:xfrm>
            <a:off x="2428457" y="503846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60" name="0"/>
          <p:cNvSpPr txBox="1"/>
          <p:nvPr/>
        </p:nvSpPr>
        <p:spPr>
          <a:xfrm>
            <a:off x="3280495" y="560414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61" name="0"/>
          <p:cNvSpPr txBox="1"/>
          <p:nvPr/>
        </p:nvSpPr>
        <p:spPr>
          <a:xfrm>
            <a:off x="4173579" y="630782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62" name="0.2"/>
          <p:cNvSpPr txBox="1"/>
          <p:nvPr/>
        </p:nvSpPr>
        <p:spPr>
          <a:xfrm>
            <a:off x="2339610" y="4410264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563" name="0.4"/>
          <p:cNvSpPr txBox="1"/>
          <p:nvPr/>
        </p:nvSpPr>
        <p:spPr>
          <a:xfrm>
            <a:off x="3194442" y="5073167"/>
            <a:ext cx="57865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564" name="0.3"/>
          <p:cNvSpPr txBox="1"/>
          <p:nvPr/>
        </p:nvSpPr>
        <p:spPr>
          <a:xfrm>
            <a:off x="4017429" y="5631050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565" name="0"/>
          <p:cNvSpPr txBox="1"/>
          <p:nvPr/>
        </p:nvSpPr>
        <p:spPr>
          <a:xfrm>
            <a:off x="730658" y="3834293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66" name="0.1"/>
          <p:cNvSpPr txBox="1"/>
          <p:nvPr/>
        </p:nvSpPr>
        <p:spPr>
          <a:xfrm>
            <a:off x="1569819" y="3834293"/>
            <a:ext cx="57865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567" name="0.4"/>
          <p:cNvSpPr txBox="1"/>
          <p:nvPr/>
        </p:nvSpPr>
        <p:spPr>
          <a:xfrm>
            <a:off x="2367266" y="3834294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568" name="0.8"/>
          <p:cNvSpPr txBox="1"/>
          <p:nvPr/>
        </p:nvSpPr>
        <p:spPr>
          <a:xfrm>
            <a:off x="3153396" y="4449812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569" name="1.0"/>
          <p:cNvSpPr txBox="1"/>
          <p:nvPr/>
        </p:nvSpPr>
        <p:spPr>
          <a:xfrm>
            <a:off x="3968029" y="5112429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570" name="1.1"/>
          <p:cNvSpPr txBox="1"/>
          <p:nvPr/>
        </p:nvSpPr>
        <p:spPr>
          <a:xfrm>
            <a:off x="3154983" y="3858790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1.1</a:t>
            </a:r>
          </a:p>
        </p:txBody>
      </p:sp>
      <p:sp>
        <p:nvSpPr>
          <p:cNvPr id="571" name="1.4"/>
          <p:cNvSpPr txBox="1"/>
          <p:nvPr/>
        </p:nvSpPr>
        <p:spPr>
          <a:xfrm>
            <a:off x="3916205" y="4492512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1.4</a:t>
            </a:r>
          </a:p>
        </p:txBody>
      </p:sp>
      <p:sp>
        <p:nvSpPr>
          <p:cNvPr id="572" name="1.7"/>
          <p:cNvSpPr txBox="1"/>
          <p:nvPr/>
        </p:nvSpPr>
        <p:spPr>
          <a:xfrm>
            <a:off x="3919381" y="3882321"/>
            <a:ext cx="578654" cy="4472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1.7</a:t>
            </a:r>
          </a:p>
        </p:txBody>
      </p:sp>
      <p:graphicFrame>
        <p:nvGraphicFramePr>
          <p:cNvPr id="573" name="Table"/>
          <p:cNvGraphicFramePr/>
          <p:nvPr/>
        </p:nvGraphicFramePr>
        <p:xfrm>
          <a:off x="5405524" y="3652684"/>
          <a:ext cx="4283217" cy="337807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09106"/>
                <a:gridCol w="709106"/>
                <a:gridCol w="709106"/>
                <a:gridCol w="709106"/>
                <a:gridCol w="709106"/>
                <a:gridCol w="709106"/>
              </a:tblGrid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74" name="3"/>
          <p:cNvSpPr txBox="1"/>
          <p:nvPr/>
        </p:nvSpPr>
        <p:spPr>
          <a:xfrm>
            <a:off x="9167893" y="4275013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32" grpId="1"/>
      <p:bldP build="whole" bldLvl="1" animBg="1" rev="0" advAuto="0" spid="572" grpId="2"/>
      <p:bldP build="whole" bldLvl="1" animBg="1" rev="0" advAuto="0" spid="574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Ex: Optimal BST Constr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Ex: Optimal BST Construction</a:t>
            </a:r>
          </a:p>
        </p:txBody>
      </p:sp>
      <p:sp>
        <p:nvSpPr>
          <p:cNvPr id="5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80" name="Line"/>
          <p:cNvSpPr/>
          <p:nvPr/>
        </p:nvSpPr>
        <p:spPr>
          <a:xfrm flipV="1">
            <a:off x="464179" y="851547"/>
            <a:ext cx="1" cy="343997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1" name="Line"/>
          <p:cNvSpPr/>
          <p:nvPr/>
        </p:nvSpPr>
        <p:spPr>
          <a:xfrm flipV="1">
            <a:off x="1304748" y="851547"/>
            <a:ext cx="1" cy="343997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2" name="Line"/>
          <p:cNvSpPr/>
          <p:nvPr/>
        </p:nvSpPr>
        <p:spPr>
          <a:xfrm flipV="1">
            <a:off x="2172443" y="854760"/>
            <a:ext cx="1" cy="343354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3" name="Line"/>
          <p:cNvSpPr/>
          <p:nvPr/>
        </p:nvSpPr>
        <p:spPr>
          <a:xfrm flipV="1">
            <a:off x="3061339" y="851547"/>
            <a:ext cx="1" cy="353737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4" name="Line"/>
          <p:cNvSpPr/>
          <p:nvPr/>
        </p:nvSpPr>
        <p:spPr>
          <a:xfrm flipV="1">
            <a:off x="4683324" y="851547"/>
            <a:ext cx="1" cy="353737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5" name="Line"/>
          <p:cNvSpPr/>
          <p:nvPr/>
        </p:nvSpPr>
        <p:spPr>
          <a:xfrm flipV="1">
            <a:off x="3872331" y="848333"/>
            <a:ext cx="1" cy="344640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6" name="Line"/>
          <p:cNvSpPr/>
          <p:nvPr/>
        </p:nvSpPr>
        <p:spPr>
          <a:xfrm>
            <a:off x="-763334" y="1123993"/>
            <a:ext cx="5510279" cy="142625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7" name="Line"/>
          <p:cNvSpPr/>
          <p:nvPr/>
        </p:nvSpPr>
        <p:spPr>
          <a:xfrm>
            <a:off x="-763334" y="1716588"/>
            <a:ext cx="5510279" cy="14263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8" name="Line"/>
          <p:cNvSpPr/>
          <p:nvPr/>
        </p:nvSpPr>
        <p:spPr>
          <a:xfrm>
            <a:off x="-763334" y="2309188"/>
            <a:ext cx="5510279" cy="15930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9" name="Line"/>
          <p:cNvSpPr/>
          <p:nvPr/>
        </p:nvSpPr>
        <p:spPr>
          <a:xfrm>
            <a:off x="-763334" y="2901785"/>
            <a:ext cx="5319732" cy="20098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0" name="Line"/>
          <p:cNvSpPr/>
          <p:nvPr/>
        </p:nvSpPr>
        <p:spPr>
          <a:xfrm>
            <a:off x="-763334" y="3536066"/>
            <a:ext cx="5510279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1" name="Line"/>
          <p:cNvSpPr/>
          <p:nvPr/>
        </p:nvSpPr>
        <p:spPr>
          <a:xfrm>
            <a:off x="-671874" y="4145345"/>
            <a:ext cx="5327359" cy="15069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2" name="0"/>
          <p:cNvSpPr txBox="1"/>
          <p:nvPr/>
        </p:nvSpPr>
        <p:spPr>
          <a:xfrm>
            <a:off x="672676" y="834432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93" name="1"/>
          <p:cNvSpPr txBox="1"/>
          <p:nvPr/>
        </p:nvSpPr>
        <p:spPr>
          <a:xfrm>
            <a:off x="1576368" y="834432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4" name="2"/>
          <p:cNvSpPr txBox="1"/>
          <p:nvPr/>
        </p:nvSpPr>
        <p:spPr>
          <a:xfrm>
            <a:off x="2444063" y="834432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95" name="3"/>
          <p:cNvSpPr txBox="1"/>
          <p:nvPr/>
        </p:nvSpPr>
        <p:spPr>
          <a:xfrm>
            <a:off x="3347755" y="834432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96" name="4"/>
          <p:cNvSpPr txBox="1"/>
          <p:nvPr/>
        </p:nvSpPr>
        <p:spPr>
          <a:xfrm>
            <a:off x="4117694" y="834432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97" name="1"/>
          <p:cNvSpPr txBox="1"/>
          <p:nvPr/>
        </p:nvSpPr>
        <p:spPr>
          <a:xfrm>
            <a:off x="92002" y="1229920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8" name="2"/>
          <p:cNvSpPr txBox="1"/>
          <p:nvPr/>
        </p:nvSpPr>
        <p:spPr>
          <a:xfrm>
            <a:off x="92002" y="1777685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99" name="3"/>
          <p:cNvSpPr txBox="1"/>
          <p:nvPr/>
        </p:nvSpPr>
        <p:spPr>
          <a:xfrm>
            <a:off x="92002" y="2391124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0" name="4"/>
          <p:cNvSpPr txBox="1"/>
          <p:nvPr/>
        </p:nvSpPr>
        <p:spPr>
          <a:xfrm>
            <a:off x="92002" y="3056544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01" name="5"/>
          <p:cNvSpPr txBox="1"/>
          <p:nvPr/>
        </p:nvSpPr>
        <p:spPr>
          <a:xfrm>
            <a:off x="92002" y="37932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02" name="0"/>
          <p:cNvSpPr txBox="1"/>
          <p:nvPr/>
        </p:nvSpPr>
        <p:spPr>
          <a:xfrm>
            <a:off x="1571317" y="180941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03" name="0"/>
          <p:cNvSpPr txBox="1"/>
          <p:nvPr/>
        </p:nvSpPr>
        <p:spPr>
          <a:xfrm>
            <a:off x="2411524" y="244766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04" name="0"/>
          <p:cNvSpPr txBox="1"/>
          <p:nvPr/>
        </p:nvSpPr>
        <p:spPr>
          <a:xfrm>
            <a:off x="3263562" y="301334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05" name="0"/>
          <p:cNvSpPr txBox="1"/>
          <p:nvPr/>
        </p:nvSpPr>
        <p:spPr>
          <a:xfrm>
            <a:off x="4156646" y="371702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06" name="0.2"/>
          <p:cNvSpPr txBox="1"/>
          <p:nvPr/>
        </p:nvSpPr>
        <p:spPr>
          <a:xfrm>
            <a:off x="2322677" y="1819464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607" name="0.4"/>
          <p:cNvSpPr txBox="1"/>
          <p:nvPr/>
        </p:nvSpPr>
        <p:spPr>
          <a:xfrm>
            <a:off x="3177508" y="2482367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608" name="0.3"/>
          <p:cNvSpPr txBox="1"/>
          <p:nvPr/>
        </p:nvSpPr>
        <p:spPr>
          <a:xfrm>
            <a:off x="4000496" y="3040250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609" name="0"/>
          <p:cNvSpPr txBox="1"/>
          <p:nvPr/>
        </p:nvSpPr>
        <p:spPr>
          <a:xfrm>
            <a:off x="713724" y="1243493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10" name="0.1"/>
          <p:cNvSpPr txBox="1"/>
          <p:nvPr/>
        </p:nvSpPr>
        <p:spPr>
          <a:xfrm>
            <a:off x="1552885" y="1243493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611" name="0.4"/>
          <p:cNvSpPr txBox="1"/>
          <p:nvPr/>
        </p:nvSpPr>
        <p:spPr>
          <a:xfrm>
            <a:off x="2350333" y="1243494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612" name="0.8"/>
          <p:cNvSpPr txBox="1"/>
          <p:nvPr/>
        </p:nvSpPr>
        <p:spPr>
          <a:xfrm>
            <a:off x="3136463" y="1859012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613" name="1.0"/>
          <p:cNvSpPr txBox="1"/>
          <p:nvPr/>
        </p:nvSpPr>
        <p:spPr>
          <a:xfrm>
            <a:off x="3951096" y="2521629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614" name="1.1"/>
          <p:cNvSpPr txBox="1"/>
          <p:nvPr/>
        </p:nvSpPr>
        <p:spPr>
          <a:xfrm>
            <a:off x="3138050" y="1267990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1.1</a:t>
            </a:r>
          </a:p>
        </p:txBody>
      </p:sp>
      <p:sp>
        <p:nvSpPr>
          <p:cNvPr id="615" name="1.4"/>
          <p:cNvSpPr txBox="1"/>
          <p:nvPr/>
        </p:nvSpPr>
        <p:spPr>
          <a:xfrm>
            <a:off x="3899272" y="1901712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1.4</a:t>
            </a:r>
          </a:p>
        </p:txBody>
      </p:sp>
      <p:sp>
        <p:nvSpPr>
          <p:cNvPr id="616" name="1.7"/>
          <p:cNvSpPr txBox="1"/>
          <p:nvPr/>
        </p:nvSpPr>
        <p:spPr>
          <a:xfrm>
            <a:off x="3902448" y="1291521"/>
            <a:ext cx="578654" cy="4472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1.7</a:t>
            </a:r>
          </a:p>
        </p:txBody>
      </p:sp>
      <p:graphicFrame>
        <p:nvGraphicFramePr>
          <p:cNvPr id="617" name="Table"/>
          <p:cNvGraphicFramePr/>
          <p:nvPr/>
        </p:nvGraphicFramePr>
        <p:xfrm>
          <a:off x="5662830" y="942242"/>
          <a:ext cx="4283217" cy="275343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09106"/>
                <a:gridCol w="709106"/>
                <a:gridCol w="709106"/>
                <a:gridCol w="709106"/>
                <a:gridCol w="709106"/>
                <a:gridCol w="709106"/>
              </a:tblGrid>
              <a:tr h="5449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49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49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49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49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18" name="R(1,4)=3=C"/>
          <p:cNvSpPr/>
          <p:nvPr/>
        </p:nvSpPr>
        <p:spPr>
          <a:xfrm>
            <a:off x="4936820" y="3853069"/>
            <a:ext cx="1776493" cy="70125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R(1,4)=3=C</a:t>
            </a:r>
          </a:p>
        </p:txBody>
      </p:sp>
      <p:grpSp>
        <p:nvGrpSpPr>
          <p:cNvPr id="621" name="Group"/>
          <p:cNvGrpSpPr/>
          <p:nvPr/>
        </p:nvGrpSpPr>
        <p:grpSpPr>
          <a:xfrm>
            <a:off x="3971620" y="4492627"/>
            <a:ext cx="1776493" cy="1072969"/>
            <a:chOff x="0" y="0"/>
            <a:chExt cx="1776492" cy="1072967"/>
          </a:xfrm>
        </p:grpSpPr>
        <p:sp>
          <p:nvSpPr>
            <p:cNvPr id="619" name="Line"/>
            <p:cNvSpPr/>
            <p:nvPr/>
          </p:nvSpPr>
          <p:spPr>
            <a:xfrm flipH="1">
              <a:off x="1051489" y="-1"/>
              <a:ext cx="379227" cy="3792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20" name="R(1,2)=2=B"/>
            <p:cNvSpPr/>
            <p:nvPr/>
          </p:nvSpPr>
          <p:spPr>
            <a:xfrm>
              <a:off x="0" y="371714"/>
              <a:ext cx="1776493" cy="70125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R(1,2)=2=B</a:t>
              </a:r>
            </a:p>
          </p:txBody>
        </p:sp>
      </p:grpSp>
      <p:grpSp>
        <p:nvGrpSpPr>
          <p:cNvPr id="625" name="Group"/>
          <p:cNvGrpSpPr/>
          <p:nvPr/>
        </p:nvGrpSpPr>
        <p:grpSpPr>
          <a:xfrm>
            <a:off x="6151787" y="3749819"/>
            <a:ext cx="2841150" cy="1777676"/>
            <a:chOff x="0" y="-708460"/>
            <a:chExt cx="2841148" cy="1777675"/>
          </a:xfrm>
        </p:grpSpPr>
        <p:sp>
          <p:nvSpPr>
            <p:cNvPr id="622" name="Line"/>
            <p:cNvSpPr/>
            <p:nvPr/>
          </p:nvSpPr>
          <p:spPr>
            <a:xfrm>
              <a:off x="271052" y="0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23" name="R(4,4)=4=D"/>
            <p:cNvSpPr/>
            <p:nvPr/>
          </p:nvSpPr>
          <p:spPr>
            <a:xfrm>
              <a:off x="0" y="367961"/>
              <a:ext cx="1776493" cy="70125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R(4,4)=4=D</a:t>
              </a:r>
            </a:p>
          </p:txBody>
        </p:sp>
        <p:sp>
          <p:nvSpPr>
            <p:cNvPr id="624" name="Root Tree"/>
            <p:cNvSpPr txBox="1"/>
            <p:nvPr/>
          </p:nvSpPr>
          <p:spPr>
            <a:xfrm>
              <a:off x="1273358" y="-708461"/>
              <a:ext cx="1567791" cy="492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Root Tree</a:t>
              </a:r>
            </a:p>
          </p:txBody>
        </p:sp>
      </p:grpSp>
      <p:grpSp>
        <p:nvGrpSpPr>
          <p:cNvPr id="628" name="Group"/>
          <p:cNvGrpSpPr/>
          <p:nvPr/>
        </p:nvGrpSpPr>
        <p:grpSpPr>
          <a:xfrm>
            <a:off x="3065687" y="5524889"/>
            <a:ext cx="1776493" cy="1096828"/>
            <a:chOff x="0" y="0"/>
            <a:chExt cx="1776492" cy="1096827"/>
          </a:xfrm>
        </p:grpSpPr>
        <p:sp>
          <p:nvSpPr>
            <p:cNvPr id="626" name="Line"/>
            <p:cNvSpPr/>
            <p:nvPr/>
          </p:nvSpPr>
          <p:spPr>
            <a:xfrm flipH="1">
              <a:off x="1064015" y="-1"/>
              <a:ext cx="379226" cy="3792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27" name="R(1,1)=1=A"/>
            <p:cNvSpPr/>
            <p:nvPr/>
          </p:nvSpPr>
          <p:spPr>
            <a:xfrm>
              <a:off x="0" y="395574"/>
              <a:ext cx="1776493" cy="70125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R(1,1)=1=A</a:t>
              </a:r>
            </a:p>
          </p:txBody>
        </p:sp>
      </p:grpSp>
      <p:sp>
        <p:nvSpPr>
          <p:cNvPr id="629" name="C"/>
          <p:cNvSpPr/>
          <p:nvPr/>
        </p:nvSpPr>
        <p:spPr>
          <a:xfrm>
            <a:off x="8655045" y="4650971"/>
            <a:ext cx="486517" cy="56420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632" name="Group"/>
          <p:cNvGrpSpPr/>
          <p:nvPr/>
        </p:nvGrpSpPr>
        <p:grpSpPr>
          <a:xfrm>
            <a:off x="7944998" y="5097345"/>
            <a:ext cx="759338" cy="864736"/>
            <a:chOff x="0" y="0"/>
            <a:chExt cx="759336" cy="864734"/>
          </a:xfrm>
        </p:grpSpPr>
        <p:sp>
          <p:nvSpPr>
            <p:cNvPr id="630" name="B"/>
            <p:cNvSpPr/>
            <p:nvPr/>
          </p:nvSpPr>
          <p:spPr>
            <a:xfrm>
              <a:off x="0" y="30053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31" name="Line"/>
            <p:cNvSpPr/>
            <p:nvPr/>
          </p:nvSpPr>
          <p:spPr>
            <a:xfrm flipH="1">
              <a:off x="380111" y="-1"/>
              <a:ext cx="379226" cy="3792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35" name="Group"/>
          <p:cNvGrpSpPr/>
          <p:nvPr/>
        </p:nvGrpSpPr>
        <p:grpSpPr>
          <a:xfrm>
            <a:off x="9074549" y="5134235"/>
            <a:ext cx="790438" cy="864736"/>
            <a:chOff x="0" y="0"/>
            <a:chExt cx="790437" cy="864734"/>
          </a:xfrm>
        </p:grpSpPr>
        <p:sp>
          <p:nvSpPr>
            <p:cNvPr id="633" name="D"/>
            <p:cNvSpPr/>
            <p:nvPr/>
          </p:nvSpPr>
          <p:spPr>
            <a:xfrm>
              <a:off x="303921" y="30053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34" name="Line"/>
            <p:cNvSpPr/>
            <p:nvPr/>
          </p:nvSpPr>
          <p:spPr>
            <a:xfrm>
              <a:off x="0" y="0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38" name="Group"/>
          <p:cNvGrpSpPr/>
          <p:nvPr/>
        </p:nvGrpSpPr>
        <p:grpSpPr>
          <a:xfrm>
            <a:off x="7282905" y="5913296"/>
            <a:ext cx="759337" cy="864736"/>
            <a:chOff x="0" y="0"/>
            <a:chExt cx="759336" cy="864734"/>
          </a:xfrm>
        </p:grpSpPr>
        <p:sp>
          <p:nvSpPr>
            <p:cNvPr id="636" name="A"/>
            <p:cNvSpPr/>
            <p:nvPr/>
          </p:nvSpPr>
          <p:spPr>
            <a:xfrm>
              <a:off x="0" y="30053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37" name="Line"/>
            <p:cNvSpPr/>
            <p:nvPr/>
          </p:nvSpPr>
          <p:spPr>
            <a:xfrm flipH="1">
              <a:off x="380111" y="-1"/>
              <a:ext cx="379226" cy="3792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639" name="3"/>
          <p:cNvSpPr txBox="1"/>
          <p:nvPr/>
        </p:nvSpPr>
        <p:spPr>
          <a:xfrm>
            <a:off x="9404960" y="1558146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40" name="2"/>
          <p:cNvSpPr txBox="1"/>
          <p:nvPr/>
        </p:nvSpPr>
        <p:spPr>
          <a:xfrm>
            <a:off x="8009470" y="1558146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41" name="4"/>
          <p:cNvSpPr txBox="1"/>
          <p:nvPr/>
        </p:nvSpPr>
        <p:spPr>
          <a:xfrm>
            <a:off x="9404960" y="3113185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42" name="1"/>
          <p:cNvSpPr txBox="1"/>
          <p:nvPr/>
        </p:nvSpPr>
        <p:spPr>
          <a:xfrm>
            <a:off x="7247956" y="1556511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mph" nodeType="clickEffect" presetSubtype="0" presetID="35" grpId="1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5" grpId="6"/>
      <p:bldP build="whole" bldLvl="1" animBg="1" rev="0" advAuto="0" spid="621" grpId="4"/>
      <p:bldP build="whole" bldLvl="1" animBg="1" rev="0" advAuto="0" spid="629" grpId="11"/>
      <p:bldP build="whole" bldLvl="1" animBg="1" rev="0" advAuto="0" spid="640" grpId="5"/>
      <p:bldP build="whole" bldLvl="1" animBg="1" rev="0" advAuto="0" spid="616" grpId="1"/>
      <p:bldP build="whole" bldLvl="1" animBg="1" rev="0" advAuto="0" spid="642" grpId="9"/>
      <p:bldP build="whole" bldLvl="1" animBg="1" rev="0" advAuto="0" spid="628" grpId="8"/>
      <p:bldP build="whole" bldLvl="1" animBg="1" rev="0" advAuto="0" spid="618" grpId="10"/>
      <p:bldP build="whole" bldLvl="1" animBg="1" rev="0" advAuto="0" spid="632" grpId="13"/>
      <p:bldP build="whole" bldLvl="1" animBg="1" rev="0" advAuto="0" spid="621" grpId="12"/>
      <p:bldP build="whole" bldLvl="1" animBg="1" rev="0" advAuto="0" spid="625" grpId="16"/>
      <p:bldP build="whole" bldLvl="1" animBg="1" rev="0" advAuto="0" spid="635" grpId="17"/>
      <p:bldP build="whole" bldLvl="1" animBg="1" rev="0" advAuto="0" spid="628" grpId="14"/>
      <p:bldP build="whole" bldLvl="1" animBg="1" rev="0" advAuto="0" spid="639" grpId="2"/>
      <p:bldP build="whole" bldLvl="1" animBg="1" rev="0" advAuto="0" spid="641" grpId="7"/>
      <p:bldP build="whole" bldLvl="1" animBg="1" rev="0" advAuto="0" spid="618" grpId="3"/>
      <p:bldP build="whole" bldLvl="1" animBg="1" rev="0" advAuto="0" spid="638" grpId="1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Algorithm"/>
          <p:cNvSpPr txBox="1"/>
          <p:nvPr>
            <p:ph type="title"/>
          </p:nvPr>
        </p:nvSpPr>
        <p:spPr>
          <a:xfrm>
            <a:off x="762000" y="-222360"/>
            <a:ext cx="8636000" cy="792517"/>
          </a:xfrm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sp>
        <p:nvSpPr>
          <p:cNvPr id="6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4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650" name="8_3a"/>
          <p:cNvGrpSpPr/>
          <p:nvPr/>
        </p:nvGrpSpPr>
        <p:grpSpPr>
          <a:xfrm>
            <a:off x="515316" y="500966"/>
            <a:ext cx="9022292" cy="6855793"/>
            <a:chOff x="0" y="0"/>
            <a:chExt cx="9022291" cy="6855792"/>
          </a:xfrm>
        </p:grpSpPr>
        <p:sp>
          <p:nvSpPr>
            <p:cNvPr id="648" name="Rectangle"/>
            <p:cNvSpPr/>
            <p:nvPr/>
          </p:nvSpPr>
          <p:spPr>
            <a:xfrm>
              <a:off x="0" y="0"/>
              <a:ext cx="9022292" cy="68557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pic>
          <p:nvPicPr>
            <p:cNvPr id="649" name="8_3a.png" descr="8_3a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022292" cy="6855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ime Efficiency: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Efficiency: Optimal BST</a:t>
            </a:r>
          </a:p>
        </p:txBody>
      </p:sp>
      <p:sp>
        <p:nvSpPr>
          <p:cNvPr id="653" name="From general analysis of algo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general analysis of algo, </a:t>
            </a:r>
          </a:p>
          <a:p>
            <a:pPr lvl="1"/>
            <a:r>
              <a:t>3 nested loops, each running n times</a:t>
            </a:r>
          </a:p>
          <a:p>
            <a:pPr/>
            <a:r>
              <a:t>Thus time efficiency: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Efficiency: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1156" indent="-32146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Time Efficiency: Accounting time smartly.</a:t>
            </a:r>
          </a:p>
          <a:p>
            <a:pPr lvl="1"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Entries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root(2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table are always non-decreasing</a:t>
            </a: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Along each row and column</a:t>
            </a: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Value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t> table entry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R[i,j]</a:t>
            </a:r>
            <a:r>
              <a:t> is limited to the range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R[i,j-1],…,R[i+1,j]</a:t>
            </a: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reduces the time complexity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6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5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5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659" name="Binary search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 tree</a:t>
            </a:r>
          </a:p>
          <a:p>
            <a:pPr/>
            <a:r>
              <a:t>Optimal binary search tree</a:t>
            </a:r>
          </a:p>
          <a:p>
            <a:pPr/>
            <a:r>
              <a:t>Dynamic programming for BST</a:t>
            </a:r>
          </a:p>
          <a:p>
            <a:pPr/>
            <a:r>
              <a:t>Algo: DP for BST</a:t>
            </a:r>
          </a:p>
          <a:p>
            <a:pPr/>
            <a:r>
              <a:t>Evaluation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and Tree construction</a:t>
            </a:r>
          </a:p>
        </p:txBody>
      </p:sp>
      <p:sp>
        <p:nvSpPr>
          <p:cNvPr id="6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5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inary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</a:t>
            </a:r>
          </a:p>
        </p:txBody>
      </p:sp>
      <p:sp>
        <p:nvSpPr>
          <p:cNvPr id="54" name="Binary search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 tree</a:t>
            </a:r>
          </a:p>
          <a:p>
            <a:pPr lvl="1"/>
            <a:r>
              <a:t>Key value of left child is smaller than parent</a:t>
            </a:r>
          </a:p>
          <a:p>
            <a:pPr lvl="1"/>
            <a:r>
              <a:t>Key value of right child is greater than the parent</a:t>
            </a:r>
          </a:p>
          <a:p>
            <a:pPr/>
            <a:r>
              <a:t>Balanced binary search tree</a:t>
            </a:r>
          </a:p>
          <a:p>
            <a:pPr lvl="1"/>
            <a:r>
              <a:t>Height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O(log n)</a:t>
            </a:r>
          </a:p>
          <a:p>
            <a:pPr lvl="1"/>
            <a:r>
              <a:t>Example: Red Black tree, AVL Tree</a:t>
            </a:r>
          </a:p>
          <a:p>
            <a:pPr lvl="1"/>
            <a:r>
              <a:t>For random input, average of binary search tree</a:t>
            </a:r>
          </a:p>
          <a:p>
            <a:pPr lvl="2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O(log n)</a:t>
            </a:r>
          </a:p>
          <a:p>
            <a:pPr/>
            <a:r>
              <a:t>Worst case height can be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</a:t>
            </a:r>
          </a:p>
          <a:p>
            <a:pPr lvl="1"/>
            <a:r>
              <a:t>for a completely skewed binary tree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ptimal Binary Search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Binary Search Tree</a:t>
            </a:r>
          </a:p>
        </p:txBody>
      </p:sp>
      <p:sp>
        <p:nvSpPr>
          <p:cNvPr id="60" name="Use case 1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</a:t>
            </a:r>
          </a:p>
          <a:p>
            <a:pPr lvl="1"/>
            <a:r>
              <a:t>You need to translate a english document containing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words) to Kannada.</a:t>
            </a:r>
          </a:p>
          <a:p>
            <a:pPr lvl="1"/>
            <a:r>
              <a:t>You have a dictionary providing kannada translation for each english word.</a:t>
            </a:r>
          </a:p>
          <a:p>
            <a:pPr lvl="1"/>
            <a:r>
              <a:t>Translation process: </a:t>
            </a:r>
          </a:p>
          <a:p>
            <a:pPr lvl="2"/>
            <a:r>
              <a:t>Consider each word of english document, search in the english-kannada dictionary and use the same</a:t>
            </a:r>
          </a:p>
          <a:p>
            <a:pPr lvl="2"/>
            <a:r>
              <a:t>Using a generic balanced binary search tree, average tranlation time would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O(n.log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r>
              <a:t> time.</a:t>
            </a:r>
          </a:p>
          <a:p>
            <a:pPr lvl="1"/>
            <a:r>
              <a:t>If we know the frequency of occurrence of each word in english document, can we do better</a:t>
            </a:r>
          </a:p>
          <a:p>
            <a:pPr lvl="2"/>
            <a:r>
              <a:t>How to optimally organize binary search tree?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ptimal Binary Search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Binary Search Tree</a:t>
            </a:r>
          </a:p>
        </p:txBody>
      </p:sp>
      <p:sp>
        <p:nvSpPr>
          <p:cNvPr id="66" name="Use case 2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t>Use case 2:</a:t>
            </a:r>
          </a:p>
          <a:p>
            <a:pPr lvl="1">
              <a:spcBef>
                <a:spcPts val="400"/>
              </a:spcBef>
            </a:pPr>
            <a:r>
              <a:t>As an e-tailor, you are selling phones.</a:t>
            </a:r>
          </a:p>
          <a:p>
            <a:pPr lvl="2">
              <a:spcBef>
                <a:spcPts val="400"/>
              </a:spcBef>
            </a:pPr>
            <a:r>
              <a:t>Total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types of brands/models etc.</a:t>
            </a:r>
          </a:p>
          <a:p>
            <a:pPr lvl="1">
              <a:spcBef>
                <a:spcPts val="400"/>
              </a:spcBef>
            </a:pPr>
            <a:r>
              <a:t>Different customer will choose different brand/models</a:t>
            </a:r>
          </a:p>
          <a:p>
            <a:pPr lvl="1">
              <a:spcBef>
                <a:spcPts val="400"/>
              </a:spcBef>
            </a:pPr>
            <a:r>
              <a:t>You organize the product details (price etc) in a binary search tree.</a:t>
            </a:r>
          </a:p>
          <a:p>
            <a:pPr lvl="1">
              <a:spcBef>
                <a:spcPts val="400"/>
              </a:spcBef>
            </a:pPr>
            <a:r>
              <a:t>In general, each search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O(n.log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r>
              <a:t>takes time.</a:t>
            </a:r>
          </a:p>
          <a:p>
            <a:pPr lvl="1">
              <a:spcBef>
                <a:spcPts val="400"/>
              </a:spcBef>
            </a:pPr>
            <a:r>
              <a:t>If we know the purchase frequency of each brand/model, can we improve upon the search time</a:t>
            </a:r>
          </a:p>
          <a:p>
            <a:pPr lvl="2">
              <a:spcBef>
                <a:spcPts val="400"/>
              </a:spcBef>
            </a:pPr>
            <a:r>
              <a:t>How to optimally organize binary search tree?</a:t>
            </a:r>
          </a:p>
          <a:p>
            <a:pPr>
              <a:spcBef>
                <a:spcPts val="400"/>
              </a:spcBef>
            </a:pPr>
            <a:r>
              <a:t>Objective: organize binary search tree in such a way to reduce average look up time.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inary Search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 Tree</a:t>
            </a:r>
          </a:p>
        </p:txBody>
      </p:sp>
      <p:sp>
        <p:nvSpPr>
          <p:cNvPr id="72" name="Given n nodes, how many possible binary trees…"/>
          <p:cNvSpPr txBox="1"/>
          <p:nvPr>
            <p:ph type="body" sz="half" idx="1"/>
          </p:nvPr>
        </p:nvSpPr>
        <p:spPr>
          <a:xfrm>
            <a:off x="799315" y="963513"/>
            <a:ext cx="9055612" cy="237384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nodes, how many possible binary trees</a:t>
            </a:r>
          </a:p>
          <a:p>
            <a:pPr lvl="1">
              <a:spcBef>
                <a:spcPts val="300"/>
              </a:spcBef>
            </a:pPr>
            <a:r>
              <a:t>Catalan number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C(n)</a:t>
            </a:r>
            <a:r>
              <a:t>: 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/(n+1)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C(2)=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/3=6/3=2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C(3)=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/4=20/4=5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C(4)=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/5=70/5=14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79" name="Group"/>
          <p:cNvGrpSpPr/>
          <p:nvPr/>
        </p:nvGrpSpPr>
        <p:grpSpPr>
          <a:xfrm>
            <a:off x="666407" y="3683748"/>
            <a:ext cx="1215835" cy="1350245"/>
            <a:chOff x="0" y="0"/>
            <a:chExt cx="1215834" cy="1350244"/>
          </a:xfrm>
        </p:grpSpPr>
        <p:sp>
          <p:nvSpPr>
            <p:cNvPr id="76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7" name="2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8" name="Line"/>
            <p:cNvSpPr/>
            <p:nvPr/>
          </p:nvSpPr>
          <p:spPr>
            <a:xfrm>
              <a:off x="425397" y="485509"/>
              <a:ext cx="364951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3" name="Group"/>
          <p:cNvGrpSpPr/>
          <p:nvPr/>
        </p:nvGrpSpPr>
        <p:grpSpPr>
          <a:xfrm>
            <a:off x="2382817" y="3822655"/>
            <a:ext cx="1196563" cy="1311109"/>
            <a:chOff x="0" y="0"/>
            <a:chExt cx="1196562" cy="1311108"/>
          </a:xfrm>
        </p:grpSpPr>
        <p:sp>
          <p:nvSpPr>
            <p:cNvPr id="80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1" name="2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2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9" name="Group"/>
          <p:cNvGrpSpPr/>
          <p:nvPr/>
        </p:nvGrpSpPr>
        <p:grpSpPr>
          <a:xfrm>
            <a:off x="4079955" y="3674808"/>
            <a:ext cx="1943295" cy="2120913"/>
            <a:chOff x="0" y="0"/>
            <a:chExt cx="1943294" cy="2120912"/>
          </a:xfrm>
        </p:grpSpPr>
        <p:sp>
          <p:nvSpPr>
            <p:cNvPr id="84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5" name="2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6" name="Line"/>
            <p:cNvSpPr/>
            <p:nvPr/>
          </p:nvSpPr>
          <p:spPr>
            <a:xfrm>
              <a:off x="42539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" name="3"/>
            <p:cNvSpPr/>
            <p:nvPr/>
          </p:nvSpPr>
          <p:spPr>
            <a:xfrm>
              <a:off x="1456778" y="1556713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8" name="Line"/>
            <p:cNvSpPr/>
            <p:nvPr/>
          </p:nvSpPr>
          <p:spPr>
            <a:xfrm>
              <a:off x="1152858" y="1256177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5" name="Group"/>
          <p:cNvGrpSpPr/>
          <p:nvPr/>
        </p:nvGrpSpPr>
        <p:grpSpPr>
          <a:xfrm>
            <a:off x="6148051" y="3640532"/>
            <a:ext cx="1215835" cy="2189466"/>
            <a:chOff x="0" y="0"/>
            <a:chExt cx="1215834" cy="2189464"/>
          </a:xfrm>
        </p:grpSpPr>
        <p:sp>
          <p:nvSpPr>
            <p:cNvPr id="90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1" name="3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2" name="Line"/>
            <p:cNvSpPr/>
            <p:nvPr/>
          </p:nvSpPr>
          <p:spPr>
            <a:xfrm>
              <a:off x="42539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3" name="2"/>
            <p:cNvSpPr/>
            <p:nvPr/>
          </p:nvSpPr>
          <p:spPr>
            <a:xfrm>
              <a:off x="141801" y="162526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4" name="Line"/>
            <p:cNvSpPr/>
            <p:nvPr/>
          </p:nvSpPr>
          <p:spPr>
            <a:xfrm flipH="1">
              <a:off x="521912" y="1324729"/>
              <a:ext cx="379226" cy="3792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1" name="Group"/>
          <p:cNvGrpSpPr/>
          <p:nvPr/>
        </p:nvGrpSpPr>
        <p:grpSpPr>
          <a:xfrm>
            <a:off x="7888014" y="3461665"/>
            <a:ext cx="1919989" cy="1348001"/>
            <a:chOff x="0" y="0"/>
            <a:chExt cx="1919987" cy="1347999"/>
          </a:xfrm>
        </p:grpSpPr>
        <p:sp>
          <p:nvSpPr>
            <p:cNvPr id="96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7" name="2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8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" name="3"/>
            <p:cNvSpPr/>
            <p:nvPr/>
          </p:nvSpPr>
          <p:spPr>
            <a:xfrm>
              <a:off x="1433471" y="78380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0" name="Line"/>
            <p:cNvSpPr/>
            <p:nvPr/>
          </p:nvSpPr>
          <p:spPr>
            <a:xfrm>
              <a:off x="1129550" y="483264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7" name="Group"/>
          <p:cNvGrpSpPr/>
          <p:nvPr/>
        </p:nvGrpSpPr>
        <p:grpSpPr>
          <a:xfrm>
            <a:off x="2997817" y="4901029"/>
            <a:ext cx="1269787" cy="1995813"/>
            <a:chOff x="0" y="0"/>
            <a:chExt cx="1269786" cy="1995811"/>
          </a:xfrm>
        </p:grpSpPr>
        <p:sp>
          <p:nvSpPr>
            <p:cNvPr id="102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3" name="3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4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5" name="2"/>
            <p:cNvSpPr/>
            <p:nvPr/>
          </p:nvSpPr>
          <p:spPr>
            <a:xfrm>
              <a:off x="783270" y="1431612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6" name="Line"/>
            <p:cNvSpPr/>
            <p:nvPr/>
          </p:nvSpPr>
          <p:spPr>
            <a:xfrm>
              <a:off x="479349" y="1131076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7177913" y="4909391"/>
            <a:ext cx="1922914" cy="1979088"/>
            <a:chOff x="0" y="0"/>
            <a:chExt cx="1922913" cy="1979087"/>
          </a:xfrm>
        </p:grpSpPr>
        <p:sp>
          <p:nvSpPr>
            <p:cNvPr id="108" name="2"/>
            <p:cNvSpPr/>
            <p:nvPr/>
          </p:nvSpPr>
          <p:spPr>
            <a:xfrm>
              <a:off x="72635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9" name="3"/>
            <p:cNvSpPr/>
            <p:nvPr/>
          </p:nvSpPr>
          <p:spPr>
            <a:xfrm>
              <a:off x="1436397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0" name="Line"/>
            <p:cNvSpPr/>
            <p:nvPr/>
          </p:nvSpPr>
          <p:spPr>
            <a:xfrm flipH="1">
              <a:off x="1106462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1" name="1"/>
            <p:cNvSpPr/>
            <p:nvPr/>
          </p:nvSpPr>
          <p:spPr>
            <a:xfrm>
              <a:off x="0" y="141488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2" name="Line"/>
            <p:cNvSpPr/>
            <p:nvPr/>
          </p:nvSpPr>
          <p:spPr>
            <a:xfrm flipH="1">
              <a:off x="380111" y="1114352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14" name="2a"/>
          <p:cNvSpPr txBox="1"/>
          <p:nvPr/>
        </p:nvSpPr>
        <p:spPr>
          <a:xfrm>
            <a:off x="594693" y="3270444"/>
            <a:ext cx="49397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2a</a:t>
            </a:r>
          </a:p>
        </p:txBody>
      </p:sp>
      <p:sp>
        <p:nvSpPr>
          <p:cNvPr id="115" name="2b"/>
          <p:cNvSpPr txBox="1"/>
          <p:nvPr/>
        </p:nvSpPr>
        <p:spPr>
          <a:xfrm>
            <a:off x="2734113" y="3356390"/>
            <a:ext cx="493971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2b</a:t>
            </a:r>
          </a:p>
        </p:txBody>
      </p:sp>
      <p:sp>
        <p:nvSpPr>
          <p:cNvPr id="116" name="3a"/>
          <p:cNvSpPr txBox="1"/>
          <p:nvPr/>
        </p:nvSpPr>
        <p:spPr>
          <a:xfrm>
            <a:off x="4441082" y="3346872"/>
            <a:ext cx="493971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3a</a:t>
            </a:r>
          </a:p>
        </p:txBody>
      </p:sp>
      <p:sp>
        <p:nvSpPr>
          <p:cNvPr id="117" name="3b"/>
          <p:cNvSpPr txBox="1"/>
          <p:nvPr/>
        </p:nvSpPr>
        <p:spPr>
          <a:xfrm>
            <a:off x="6164548" y="3270444"/>
            <a:ext cx="493971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3b</a:t>
            </a:r>
          </a:p>
        </p:txBody>
      </p:sp>
      <p:sp>
        <p:nvSpPr>
          <p:cNvPr id="118" name="3c"/>
          <p:cNvSpPr txBox="1"/>
          <p:nvPr/>
        </p:nvSpPr>
        <p:spPr>
          <a:xfrm>
            <a:off x="8725201" y="3058160"/>
            <a:ext cx="4768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3c</a:t>
            </a:r>
          </a:p>
        </p:txBody>
      </p:sp>
      <p:sp>
        <p:nvSpPr>
          <p:cNvPr id="119" name="3d"/>
          <p:cNvSpPr txBox="1"/>
          <p:nvPr/>
        </p:nvSpPr>
        <p:spPr>
          <a:xfrm>
            <a:off x="4218884" y="5036949"/>
            <a:ext cx="493971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3d</a:t>
            </a:r>
          </a:p>
        </p:txBody>
      </p:sp>
      <p:sp>
        <p:nvSpPr>
          <p:cNvPr id="120" name="3e"/>
          <p:cNvSpPr txBox="1"/>
          <p:nvPr/>
        </p:nvSpPr>
        <p:spPr>
          <a:xfrm>
            <a:off x="9014541" y="4939165"/>
            <a:ext cx="493971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" grpId="7"/>
      <p:bldP build="whole" bldLvl="1" animBg="1" rev="0" advAuto="0" spid="113" grpId="14"/>
      <p:bldP build="whole" bldLvl="1" animBg="1" rev="0" advAuto="0" spid="115" grpId="5"/>
      <p:bldP build="whole" bldLvl="1" animBg="1" rev="0" advAuto="0" spid="89" grpId="6"/>
      <p:bldP build="whole" bldLvl="1" animBg="1" rev="0" advAuto="0" spid="79" grpId="2"/>
      <p:bldP build="whole" bldLvl="1" animBg="1" rev="0" advAuto="0" spid="114" grpId="3"/>
      <p:bldP build="whole" bldLvl="1" animBg="1" rev="0" advAuto="0" spid="95" grpId="8"/>
      <p:bldP build="whole" bldLvl="1" animBg="1" rev="0" advAuto="0" spid="118" grpId="11"/>
      <p:bldP build="whole" bldLvl="1" animBg="1" rev="0" advAuto="0" spid="101" grpId="10"/>
      <p:bldP build="p" bldLvl="5" animBg="1" rev="0" advAuto="0" spid="72" grpId="1"/>
      <p:bldP build="whole" bldLvl="1" animBg="1" rev="0" advAuto="0" spid="119" grpId="13"/>
      <p:bldP build="whole" bldLvl="1" animBg="1" rev="0" advAuto="0" spid="120" grpId="15"/>
      <p:bldP build="whole" bldLvl="1" animBg="1" rev="0" advAuto="0" spid="83" grpId="4"/>
      <p:bldP build="whole" bldLvl="1" animBg="1" rev="0" advAuto="0" spid="107" grpId="12"/>
      <p:bldP build="whole" bldLvl="1" animBg="1" rev="0" advAuto="0" spid="117" grpId="9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inary Search Tree : 4 node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 Tree : 4 nodes…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2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33" name="Group"/>
          <p:cNvGrpSpPr/>
          <p:nvPr/>
        </p:nvGrpSpPr>
        <p:grpSpPr>
          <a:xfrm>
            <a:off x="357038" y="1139591"/>
            <a:ext cx="2652292" cy="2896424"/>
            <a:chOff x="0" y="0"/>
            <a:chExt cx="2652291" cy="2896423"/>
          </a:xfrm>
        </p:grpSpPr>
        <p:sp>
          <p:nvSpPr>
            <p:cNvPr id="126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7" name="2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8" name="Line"/>
            <p:cNvSpPr/>
            <p:nvPr/>
          </p:nvSpPr>
          <p:spPr>
            <a:xfrm>
              <a:off x="42539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9" name="3"/>
            <p:cNvSpPr/>
            <p:nvPr/>
          </p:nvSpPr>
          <p:spPr>
            <a:xfrm>
              <a:off x="1456778" y="1556713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0" name="Line"/>
            <p:cNvSpPr/>
            <p:nvPr/>
          </p:nvSpPr>
          <p:spPr>
            <a:xfrm>
              <a:off x="1152858" y="1256177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1" name="4"/>
            <p:cNvSpPr/>
            <p:nvPr/>
          </p:nvSpPr>
          <p:spPr>
            <a:xfrm>
              <a:off x="2165775" y="2332223"/>
              <a:ext cx="486517" cy="56420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2" name="Line"/>
            <p:cNvSpPr/>
            <p:nvPr/>
          </p:nvSpPr>
          <p:spPr>
            <a:xfrm>
              <a:off x="1861854" y="2031688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1" name="Group"/>
          <p:cNvGrpSpPr/>
          <p:nvPr/>
        </p:nvGrpSpPr>
        <p:grpSpPr>
          <a:xfrm>
            <a:off x="2633684" y="1130031"/>
            <a:ext cx="1943296" cy="2914529"/>
            <a:chOff x="0" y="0"/>
            <a:chExt cx="1943294" cy="2914527"/>
          </a:xfrm>
        </p:grpSpPr>
        <p:sp>
          <p:nvSpPr>
            <p:cNvPr id="134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5" name="2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6" name="Line"/>
            <p:cNvSpPr/>
            <p:nvPr/>
          </p:nvSpPr>
          <p:spPr>
            <a:xfrm>
              <a:off x="42539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7" name="4"/>
            <p:cNvSpPr/>
            <p:nvPr/>
          </p:nvSpPr>
          <p:spPr>
            <a:xfrm>
              <a:off x="1456778" y="1556713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8" name="Line"/>
            <p:cNvSpPr/>
            <p:nvPr/>
          </p:nvSpPr>
          <p:spPr>
            <a:xfrm>
              <a:off x="1152857" y="1256177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9" name="3"/>
            <p:cNvSpPr/>
            <p:nvPr/>
          </p:nvSpPr>
          <p:spPr>
            <a:xfrm>
              <a:off x="805297" y="2350328"/>
              <a:ext cx="486518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0" name="Line"/>
            <p:cNvSpPr/>
            <p:nvPr/>
          </p:nvSpPr>
          <p:spPr>
            <a:xfrm flipH="1">
              <a:off x="1185409" y="2049792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4658190" y="1120979"/>
            <a:ext cx="1943295" cy="2168991"/>
            <a:chOff x="0" y="0"/>
            <a:chExt cx="1943294" cy="2168989"/>
          </a:xfrm>
        </p:grpSpPr>
        <p:sp>
          <p:nvSpPr>
            <p:cNvPr id="142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3" name="3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4" name="Line"/>
            <p:cNvSpPr/>
            <p:nvPr/>
          </p:nvSpPr>
          <p:spPr>
            <a:xfrm>
              <a:off x="42539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5" name="4"/>
            <p:cNvSpPr/>
            <p:nvPr/>
          </p:nvSpPr>
          <p:spPr>
            <a:xfrm>
              <a:off x="1456778" y="1556713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6" name="Line"/>
            <p:cNvSpPr/>
            <p:nvPr/>
          </p:nvSpPr>
          <p:spPr>
            <a:xfrm>
              <a:off x="1152857" y="1256177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7" name="2"/>
            <p:cNvSpPr/>
            <p:nvPr/>
          </p:nvSpPr>
          <p:spPr>
            <a:xfrm>
              <a:off x="106085" y="160479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8" name="Line"/>
            <p:cNvSpPr/>
            <p:nvPr/>
          </p:nvSpPr>
          <p:spPr>
            <a:xfrm flipH="1">
              <a:off x="486196" y="1304255"/>
              <a:ext cx="379227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7" name="Group"/>
          <p:cNvGrpSpPr/>
          <p:nvPr/>
        </p:nvGrpSpPr>
        <p:grpSpPr>
          <a:xfrm>
            <a:off x="6814767" y="1123241"/>
            <a:ext cx="1331084" cy="2879516"/>
            <a:chOff x="0" y="0"/>
            <a:chExt cx="1331083" cy="2879515"/>
          </a:xfrm>
        </p:grpSpPr>
        <p:sp>
          <p:nvSpPr>
            <p:cNvPr id="150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1" name="4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2" name="Line"/>
            <p:cNvSpPr/>
            <p:nvPr/>
          </p:nvSpPr>
          <p:spPr>
            <a:xfrm>
              <a:off x="425398" y="485509"/>
              <a:ext cx="364951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3" name="2"/>
            <p:cNvSpPr/>
            <p:nvPr/>
          </p:nvSpPr>
          <p:spPr>
            <a:xfrm>
              <a:off x="106085" y="160479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4" name="Line"/>
            <p:cNvSpPr/>
            <p:nvPr/>
          </p:nvSpPr>
          <p:spPr>
            <a:xfrm flipH="1">
              <a:off x="486197" y="1304255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5" name="3"/>
            <p:cNvSpPr/>
            <p:nvPr/>
          </p:nvSpPr>
          <p:spPr>
            <a:xfrm>
              <a:off x="844567" y="2315316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6" name="Line"/>
            <p:cNvSpPr/>
            <p:nvPr/>
          </p:nvSpPr>
          <p:spPr>
            <a:xfrm>
              <a:off x="540646" y="2014780"/>
              <a:ext cx="364951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5" name="Group"/>
          <p:cNvGrpSpPr/>
          <p:nvPr/>
        </p:nvGrpSpPr>
        <p:grpSpPr>
          <a:xfrm>
            <a:off x="8370584" y="917671"/>
            <a:ext cx="1410125" cy="3085087"/>
            <a:chOff x="0" y="0"/>
            <a:chExt cx="1410124" cy="3085085"/>
          </a:xfrm>
        </p:grpSpPr>
        <p:sp>
          <p:nvSpPr>
            <p:cNvPr id="158" name="Line"/>
            <p:cNvSpPr/>
            <p:nvPr/>
          </p:nvSpPr>
          <p:spPr>
            <a:xfrm flipH="1">
              <a:off x="680487" y="1304254"/>
              <a:ext cx="379226" cy="3792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9" name="Line"/>
            <p:cNvSpPr/>
            <p:nvPr/>
          </p:nvSpPr>
          <p:spPr>
            <a:xfrm>
              <a:off x="61968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0" name="1"/>
            <p:cNvSpPr/>
            <p:nvPr/>
          </p:nvSpPr>
          <p:spPr>
            <a:xfrm>
              <a:off x="194289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1" name="4"/>
            <p:cNvSpPr/>
            <p:nvPr/>
          </p:nvSpPr>
          <p:spPr>
            <a:xfrm>
              <a:off x="923607" y="786045"/>
              <a:ext cx="486518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2" name="3"/>
            <p:cNvSpPr/>
            <p:nvPr/>
          </p:nvSpPr>
          <p:spPr>
            <a:xfrm>
              <a:off x="300375" y="160479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3" name="2"/>
            <p:cNvSpPr/>
            <p:nvPr/>
          </p:nvSpPr>
          <p:spPr>
            <a:xfrm>
              <a:off x="0" y="2520886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4" name="Line"/>
            <p:cNvSpPr/>
            <p:nvPr/>
          </p:nvSpPr>
          <p:spPr>
            <a:xfrm flipH="1">
              <a:off x="149000" y="2163188"/>
              <a:ext cx="379227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422172" y="3897947"/>
            <a:ext cx="2626555" cy="2133705"/>
            <a:chOff x="0" y="0"/>
            <a:chExt cx="2626554" cy="2133704"/>
          </a:xfrm>
        </p:grpSpPr>
        <p:sp>
          <p:nvSpPr>
            <p:cNvPr id="166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7" name="2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8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9" name="3"/>
            <p:cNvSpPr/>
            <p:nvPr/>
          </p:nvSpPr>
          <p:spPr>
            <a:xfrm>
              <a:off x="1433471" y="78380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0" name="Line"/>
            <p:cNvSpPr/>
            <p:nvPr/>
          </p:nvSpPr>
          <p:spPr>
            <a:xfrm>
              <a:off x="1129550" y="483264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1" name="4"/>
            <p:cNvSpPr/>
            <p:nvPr/>
          </p:nvSpPr>
          <p:spPr>
            <a:xfrm>
              <a:off x="2140037" y="1569504"/>
              <a:ext cx="486518" cy="56420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2" name="Line"/>
            <p:cNvSpPr/>
            <p:nvPr/>
          </p:nvSpPr>
          <p:spPr>
            <a:xfrm>
              <a:off x="1836117" y="1268969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1" name="Group"/>
          <p:cNvGrpSpPr/>
          <p:nvPr/>
        </p:nvGrpSpPr>
        <p:grpSpPr>
          <a:xfrm>
            <a:off x="3324682" y="4087857"/>
            <a:ext cx="1919989" cy="2103936"/>
            <a:chOff x="0" y="0"/>
            <a:chExt cx="1919987" cy="2103934"/>
          </a:xfrm>
        </p:grpSpPr>
        <p:sp>
          <p:nvSpPr>
            <p:cNvPr id="174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5" name="2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6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7" name="4"/>
            <p:cNvSpPr/>
            <p:nvPr/>
          </p:nvSpPr>
          <p:spPr>
            <a:xfrm>
              <a:off x="1433471" y="78380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8" name="Line"/>
            <p:cNvSpPr/>
            <p:nvPr/>
          </p:nvSpPr>
          <p:spPr>
            <a:xfrm>
              <a:off x="1129550" y="483264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9" name="3"/>
            <p:cNvSpPr/>
            <p:nvPr/>
          </p:nvSpPr>
          <p:spPr>
            <a:xfrm>
              <a:off x="689136" y="153973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0" name="Line"/>
            <p:cNvSpPr/>
            <p:nvPr/>
          </p:nvSpPr>
          <p:spPr>
            <a:xfrm flipH="1">
              <a:off x="1069248" y="123919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5623341" y="4131094"/>
            <a:ext cx="1919988" cy="2063675"/>
            <a:chOff x="0" y="0"/>
            <a:chExt cx="1919987" cy="2063674"/>
          </a:xfrm>
        </p:grpSpPr>
        <p:sp>
          <p:nvSpPr>
            <p:cNvPr id="182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3" name="3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4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5" name="4"/>
            <p:cNvSpPr/>
            <p:nvPr/>
          </p:nvSpPr>
          <p:spPr>
            <a:xfrm>
              <a:off x="1433471" y="78380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6" name="Line"/>
            <p:cNvSpPr/>
            <p:nvPr/>
          </p:nvSpPr>
          <p:spPr>
            <a:xfrm>
              <a:off x="1129550" y="483264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7" name="2"/>
            <p:cNvSpPr/>
            <p:nvPr/>
          </p:nvSpPr>
          <p:spPr>
            <a:xfrm>
              <a:off x="732351" y="149947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8" name="Line"/>
            <p:cNvSpPr/>
            <p:nvPr/>
          </p:nvSpPr>
          <p:spPr>
            <a:xfrm>
              <a:off x="428430" y="1198939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7384505" y="4319794"/>
            <a:ext cx="2582082" cy="2127061"/>
            <a:chOff x="0" y="0"/>
            <a:chExt cx="2582081" cy="2127059"/>
          </a:xfrm>
        </p:grpSpPr>
        <p:sp>
          <p:nvSpPr>
            <p:cNvPr id="190" name="2"/>
            <p:cNvSpPr/>
            <p:nvPr/>
          </p:nvSpPr>
          <p:spPr>
            <a:xfrm>
              <a:off x="662093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1" name="3"/>
            <p:cNvSpPr/>
            <p:nvPr/>
          </p:nvSpPr>
          <p:spPr>
            <a:xfrm>
              <a:off x="137214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2" name="Line"/>
            <p:cNvSpPr/>
            <p:nvPr/>
          </p:nvSpPr>
          <p:spPr>
            <a:xfrm flipH="1">
              <a:off x="1042205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3" name="4"/>
            <p:cNvSpPr/>
            <p:nvPr/>
          </p:nvSpPr>
          <p:spPr>
            <a:xfrm>
              <a:off x="2095565" y="78380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4" name="Line"/>
            <p:cNvSpPr/>
            <p:nvPr/>
          </p:nvSpPr>
          <p:spPr>
            <a:xfrm>
              <a:off x="1791643" y="483264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5" name="1"/>
            <p:cNvSpPr/>
            <p:nvPr/>
          </p:nvSpPr>
          <p:spPr>
            <a:xfrm>
              <a:off x="0" y="156286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6" name="Line"/>
            <p:cNvSpPr/>
            <p:nvPr/>
          </p:nvSpPr>
          <p:spPr>
            <a:xfrm flipH="1">
              <a:off x="380111" y="1262325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98" name="4a"/>
          <p:cNvSpPr txBox="1"/>
          <p:nvPr/>
        </p:nvSpPr>
        <p:spPr>
          <a:xfrm>
            <a:off x="1104532" y="1090130"/>
            <a:ext cx="450166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4a</a:t>
            </a:r>
          </a:p>
        </p:txBody>
      </p:sp>
      <p:sp>
        <p:nvSpPr>
          <p:cNvPr id="199" name="4b"/>
          <p:cNvSpPr txBox="1"/>
          <p:nvPr/>
        </p:nvSpPr>
        <p:spPr>
          <a:xfrm>
            <a:off x="3204547" y="1110647"/>
            <a:ext cx="450166" cy="398092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4b</a:t>
            </a:r>
          </a:p>
        </p:txBody>
      </p:sp>
      <p:sp>
        <p:nvSpPr>
          <p:cNvPr id="200" name="4c"/>
          <p:cNvSpPr txBox="1"/>
          <p:nvPr/>
        </p:nvSpPr>
        <p:spPr>
          <a:xfrm>
            <a:off x="5266478" y="1123681"/>
            <a:ext cx="435904" cy="398092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4c</a:t>
            </a:r>
          </a:p>
        </p:txBody>
      </p:sp>
      <p:sp>
        <p:nvSpPr>
          <p:cNvPr id="201" name="4d"/>
          <p:cNvSpPr txBox="1"/>
          <p:nvPr/>
        </p:nvSpPr>
        <p:spPr>
          <a:xfrm>
            <a:off x="7402679" y="1204034"/>
            <a:ext cx="450167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4d</a:t>
            </a:r>
          </a:p>
        </p:txBody>
      </p:sp>
      <p:sp>
        <p:nvSpPr>
          <p:cNvPr id="202" name="4e"/>
          <p:cNvSpPr txBox="1"/>
          <p:nvPr/>
        </p:nvSpPr>
        <p:spPr>
          <a:xfrm>
            <a:off x="9133540" y="1090130"/>
            <a:ext cx="450167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4e</a:t>
            </a:r>
          </a:p>
        </p:txBody>
      </p:sp>
      <p:sp>
        <p:nvSpPr>
          <p:cNvPr id="203" name="4f"/>
          <p:cNvSpPr txBox="1"/>
          <p:nvPr/>
        </p:nvSpPr>
        <p:spPr>
          <a:xfrm>
            <a:off x="1646719" y="3981001"/>
            <a:ext cx="379473" cy="398092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4f</a:t>
            </a:r>
          </a:p>
        </p:txBody>
      </p:sp>
      <p:sp>
        <p:nvSpPr>
          <p:cNvPr id="204" name="4g"/>
          <p:cNvSpPr txBox="1"/>
          <p:nvPr/>
        </p:nvSpPr>
        <p:spPr>
          <a:xfrm>
            <a:off x="4445128" y="4087163"/>
            <a:ext cx="450167" cy="398092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4g</a:t>
            </a:r>
          </a:p>
        </p:txBody>
      </p:sp>
      <p:sp>
        <p:nvSpPr>
          <p:cNvPr id="205" name="4h"/>
          <p:cNvSpPr txBox="1"/>
          <p:nvPr/>
        </p:nvSpPr>
        <p:spPr>
          <a:xfrm>
            <a:off x="6873775" y="4221920"/>
            <a:ext cx="450167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4h</a:t>
            </a:r>
          </a:p>
        </p:txBody>
      </p:sp>
      <p:sp>
        <p:nvSpPr>
          <p:cNvPr id="206" name="4i"/>
          <p:cNvSpPr txBox="1"/>
          <p:nvPr/>
        </p:nvSpPr>
        <p:spPr>
          <a:xfrm>
            <a:off x="9302422" y="4402849"/>
            <a:ext cx="365335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4i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4"/>
      <p:bldP build="whole" bldLvl="1" animBg="1" rev="0" advAuto="0" spid="173" grpId="11"/>
      <p:bldP build="whole" bldLvl="1" animBg="1" rev="0" advAuto="0" spid="189" grpId="15"/>
      <p:bldP build="whole" bldLvl="1" animBg="1" rev="0" advAuto="0" spid="206" grpId="18"/>
      <p:bldP build="whole" bldLvl="1" animBg="1" rev="0" advAuto="0" spid="197" grpId="17"/>
      <p:bldP build="whole" bldLvl="1" animBg="1" rev="0" advAuto="0" spid="157" grpId="7"/>
      <p:bldP build="whole" bldLvl="1" animBg="1" rev="0" advAuto="0" spid="199" grpId="4"/>
      <p:bldP build="whole" bldLvl="1" animBg="1" rev="0" advAuto="0" spid="203" grpId="12"/>
      <p:bldP build="whole" bldLvl="1" animBg="1" rev="0" advAuto="0" spid="149" grpId="5"/>
      <p:bldP build="whole" bldLvl="1" animBg="1" rev="0" advAuto="0" spid="205" grpId="16"/>
      <p:bldP build="whole" bldLvl="1" animBg="1" rev="0" advAuto="0" spid="198" grpId="2"/>
      <p:bldP build="whole" bldLvl="1" animBg="1" rev="0" advAuto="0" spid="201" grpId="8"/>
      <p:bldP build="whole" bldLvl="1" animBg="1" rev="0" advAuto="0" spid="202" grpId="10"/>
      <p:bldP build="whole" bldLvl="1" animBg="1" rev="0" advAuto="0" spid="133" grpId="1"/>
      <p:bldP build="whole" bldLvl="1" animBg="1" rev="0" advAuto="0" spid="165" grpId="9"/>
      <p:bldP build="whole" bldLvl="1" animBg="1" rev="0" advAuto="0" spid="200" grpId="6"/>
      <p:bldP build="whole" bldLvl="1" animBg="1" rev="0" advAuto="0" spid="181" grpId="13"/>
      <p:bldP build="whole" bldLvl="1" animBg="1" rev="0" advAuto="0" spid="141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Binary Search Tree : 4 nodes"/>
          <p:cNvSpPr txBox="1"/>
          <p:nvPr>
            <p:ph type="title"/>
          </p:nvPr>
        </p:nvSpPr>
        <p:spPr>
          <a:xfrm>
            <a:off x="762000" y="60325"/>
            <a:ext cx="7487856" cy="952500"/>
          </a:xfrm>
          <a:prstGeom prst="rect">
            <a:avLst/>
          </a:prstGeom>
        </p:spPr>
        <p:txBody>
          <a:bodyPr/>
          <a:lstStyle/>
          <a:p>
            <a:pPr/>
            <a:r>
              <a:t>Binary Search Tree : 4 nodes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2743002" y="1094418"/>
            <a:ext cx="1899332" cy="2820417"/>
            <a:chOff x="0" y="0"/>
            <a:chExt cx="1899330" cy="2820416"/>
          </a:xfrm>
        </p:grpSpPr>
        <p:sp>
          <p:nvSpPr>
            <p:cNvPr id="212" name="2"/>
            <p:cNvSpPr/>
            <p:nvPr/>
          </p:nvSpPr>
          <p:spPr>
            <a:xfrm>
              <a:off x="731780" y="2256217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3" name="Line"/>
            <p:cNvSpPr/>
            <p:nvPr/>
          </p:nvSpPr>
          <p:spPr>
            <a:xfrm>
              <a:off x="427859" y="1955681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4" name="4"/>
            <p:cNvSpPr/>
            <p:nvPr/>
          </p:nvSpPr>
          <p:spPr>
            <a:xfrm>
              <a:off x="1412814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5" name="Line"/>
            <p:cNvSpPr/>
            <p:nvPr/>
          </p:nvSpPr>
          <p:spPr>
            <a:xfrm flipH="1">
              <a:off x="1169693" y="51820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6" name="1"/>
            <p:cNvSpPr/>
            <p:nvPr/>
          </p:nvSpPr>
          <p:spPr>
            <a:xfrm>
              <a:off x="0" y="151899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7" name="3"/>
            <p:cNvSpPr/>
            <p:nvPr/>
          </p:nvSpPr>
          <p:spPr>
            <a:xfrm>
              <a:off x="710046" y="77208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8" name="Line"/>
            <p:cNvSpPr/>
            <p:nvPr/>
          </p:nvSpPr>
          <p:spPr>
            <a:xfrm flipH="1">
              <a:off x="380111" y="121845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4864520" y="1355383"/>
            <a:ext cx="1919989" cy="2254508"/>
            <a:chOff x="0" y="0"/>
            <a:chExt cx="1919987" cy="2254507"/>
          </a:xfrm>
        </p:grpSpPr>
        <p:sp>
          <p:nvSpPr>
            <p:cNvPr id="220" name="1"/>
            <p:cNvSpPr/>
            <p:nvPr/>
          </p:nvSpPr>
          <p:spPr>
            <a:xfrm>
              <a:off x="0" y="165341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1" name="2"/>
            <p:cNvSpPr/>
            <p:nvPr/>
          </p:nvSpPr>
          <p:spPr>
            <a:xfrm>
              <a:off x="710046" y="90650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2" name="Line"/>
            <p:cNvSpPr/>
            <p:nvPr/>
          </p:nvSpPr>
          <p:spPr>
            <a:xfrm flipH="1">
              <a:off x="380111" y="1352882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3" name="3"/>
            <p:cNvSpPr/>
            <p:nvPr/>
          </p:nvSpPr>
          <p:spPr>
            <a:xfrm>
              <a:off x="1433471" y="169030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4" name="Line"/>
            <p:cNvSpPr/>
            <p:nvPr/>
          </p:nvSpPr>
          <p:spPr>
            <a:xfrm>
              <a:off x="1129550" y="1389772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5" name="4"/>
            <p:cNvSpPr/>
            <p:nvPr/>
          </p:nvSpPr>
          <p:spPr>
            <a:xfrm>
              <a:off x="1357162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6" name="Line"/>
            <p:cNvSpPr/>
            <p:nvPr/>
          </p:nvSpPr>
          <p:spPr>
            <a:xfrm flipH="1">
              <a:off x="1114041" y="51820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574830" y="1038578"/>
            <a:ext cx="2561425" cy="2867682"/>
            <a:chOff x="0" y="0"/>
            <a:chExt cx="2561424" cy="2867681"/>
          </a:xfrm>
        </p:grpSpPr>
        <p:sp>
          <p:nvSpPr>
            <p:cNvPr id="228" name="4"/>
            <p:cNvSpPr/>
            <p:nvPr/>
          </p:nvSpPr>
          <p:spPr>
            <a:xfrm>
              <a:off x="2074908" y="0"/>
              <a:ext cx="486517" cy="55807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9" name="Line"/>
            <p:cNvSpPr/>
            <p:nvPr/>
          </p:nvSpPr>
          <p:spPr>
            <a:xfrm flipH="1">
              <a:off x="1831787" y="512585"/>
              <a:ext cx="379226" cy="3751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0" name="2"/>
            <p:cNvSpPr/>
            <p:nvPr/>
          </p:nvSpPr>
          <p:spPr>
            <a:xfrm>
              <a:off x="662093" y="1502510"/>
              <a:ext cx="486517" cy="55807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1" name="3"/>
            <p:cNvSpPr/>
            <p:nvPr/>
          </p:nvSpPr>
          <p:spPr>
            <a:xfrm>
              <a:off x="1372140" y="763706"/>
              <a:ext cx="486517" cy="55807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2" name="Line"/>
            <p:cNvSpPr/>
            <p:nvPr/>
          </p:nvSpPr>
          <p:spPr>
            <a:xfrm flipH="1">
              <a:off x="1042205" y="1205235"/>
              <a:ext cx="379226" cy="3751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3" name="1"/>
            <p:cNvSpPr/>
            <p:nvPr/>
          </p:nvSpPr>
          <p:spPr>
            <a:xfrm>
              <a:off x="0" y="2309605"/>
              <a:ext cx="486517" cy="55807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4" name="Line"/>
            <p:cNvSpPr/>
            <p:nvPr/>
          </p:nvSpPr>
          <p:spPr>
            <a:xfrm flipH="1">
              <a:off x="380111" y="2012331"/>
              <a:ext cx="379226" cy="3751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1612284" y="3825380"/>
            <a:ext cx="1973529" cy="2937894"/>
            <a:chOff x="0" y="0"/>
            <a:chExt cx="1973528" cy="2937893"/>
          </a:xfrm>
        </p:grpSpPr>
        <p:sp>
          <p:nvSpPr>
            <p:cNvPr id="236" name="1"/>
            <p:cNvSpPr/>
            <p:nvPr/>
          </p:nvSpPr>
          <p:spPr>
            <a:xfrm>
              <a:off x="0" y="90382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7" name="2"/>
            <p:cNvSpPr/>
            <p:nvPr/>
          </p:nvSpPr>
          <p:spPr>
            <a:xfrm>
              <a:off x="733716" y="167963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8" name="Line"/>
            <p:cNvSpPr/>
            <p:nvPr/>
          </p:nvSpPr>
          <p:spPr>
            <a:xfrm>
              <a:off x="429795" y="137909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9" name="4"/>
            <p:cNvSpPr/>
            <p:nvPr/>
          </p:nvSpPr>
          <p:spPr>
            <a:xfrm>
              <a:off x="614943" y="0"/>
              <a:ext cx="486517" cy="55807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0" name="Line"/>
            <p:cNvSpPr/>
            <p:nvPr/>
          </p:nvSpPr>
          <p:spPr>
            <a:xfrm flipH="1">
              <a:off x="403995" y="51552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1" name="3"/>
            <p:cNvSpPr/>
            <p:nvPr/>
          </p:nvSpPr>
          <p:spPr>
            <a:xfrm>
              <a:off x="1487011" y="2373694"/>
              <a:ext cx="486518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2" name="Line"/>
            <p:cNvSpPr/>
            <p:nvPr/>
          </p:nvSpPr>
          <p:spPr>
            <a:xfrm>
              <a:off x="1183090" y="2073158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4690166" y="3783415"/>
            <a:ext cx="1220234" cy="2976304"/>
            <a:chOff x="0" y="0"/>
            <a:chExt cx="1220232" cy="2976303"/>
          </a:xfrm>
        </p:grpSpPr>
        <p:sp>
          <p:nvSpPr>
            <p:cNvPr id="244" name="1"/>
            <p:cNvSpPr/>
            <p:nvPr/>
          </p:nvSpPr>
          <p:spPr>
            <a:xfrm>
              <a:off x="0" y="90650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5" name="3"/>
            <p:cNvSpPr/>
            <p:nvPr/>
          </p:nvSpPr>
          <p:spPr>
            <a:xfrm>
              <a:off x="733716" y="1682315"/>
              <a:ext cx="486517" cy="56420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6" name="Line"/>
            <p:cNvSpPr/>
            <p:nvPr/>
          </p:nvSpPr>
          <p:spPr>
            <a:xfrm>
              <a:off x="429795" y="1381780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4"/>
            <p:cNvSpPr/>
            <p:nvPr/>
          </p:nvSpPr>
          <p:spPr>
            <a:xfrm>
              <a:off x="647115" y="0"/>
              <a:ext cx="486518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8" name="Line"/>
            <p:cNvSpPr/>
            <p:nvPr/>
          </p:nvSpPr>
          <p:spPr>
            <a:xfrm flipH="1">
              <a:off x="403995" y="51820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9" name="2"/>
            <p:cNvSpPr/>
            <p:nvPr/>
          </p:nvSpPr>
          <p:spPr>
            <a:xfrm>
              <a:off x="12025" y="2412104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0" name="Line"/>
            <p:cNvSpPr/>
            <p:nvPr/>
          </p:nvSpPr>
          <p:spPr>
            <a:xfrm flipH="1">
              <a:off x="392136" y="2111568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52" name="4j"/>
          <p:cNvSpPr txBox="1"/>
          <p:nvPr/>
        </p:nvSpPr>
        <p:spPr>
          <a:xfrm>
            <a:off x="3159887" y="1055118"/>
            <a:ext cx="365335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4j</a:t>
            </a:r>
          </a:p>
        </p:txBody>
      </p:sp>
      <p:sp>
        <p:nvSpPr>
          <p:cNvPr id="253" name="4k"/>
          <p:cNvSpPr txBox="1"/>
          <p:nvPr/>
        </p:nvSpPr>
        <p:spPr>
          <a:xfrm>
            <a:off x="4780878" y="1055118"/>
            <a:ext cx="435904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4k</a:t>
            </a:r>
          </a:p>
        </p:txBody>
      </p:sp>
      <p:sp>
        <p:nvSpPr>
          <p:cNvPr id="254" name="4l"/>
          <p:cNvSpPr txBox="1"/>
          <p:nvPr/>
        </p:nvSpPr>
        <p:spPr>
          <a:xfrm>
            <a:off x="6835583" y="1055118"/>
            <a:ext cx="365334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4l</a:t>
            </a:r>
          </a:p>
        </p:txBody>
      </p:sp>
      <p:sp>
        <p:nvSpPr>
          <p:cNvPr id="255" name="4m"/>
          <p:cNvSpPr txBox="1"/>
          <p:nvPr/>
        </p:nvSpPr>
        <p:spPr>
          <a:xfrm>
            <a:off x="2878005" y="3905754"/>
            <a:ext cx="520488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4m</a:t>
            </a:r>
          </a:p>
        </p:txBody>
      </p:sp>
      <p:sp>
        <p:nvSpPr>
          <p:cNvPr id="256" name="4n"/>
          <p:cNvSpPr txBox="1"/>
          <p:nvPr/>
        </p:nvSpPr>
        <p:spPr>
          <a:xfrm>
            <a:off x="6083373" y="3905754"/>
            <a:ext cx="450166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3"/>
      <p:bldP build="whole" bldLvl="1" animBg="1" rev="0" advAuto="0" spid="255" grpId="8"/>
      <p:bldP build="whole" bldLvl="1" animBg="1" rev="0" advAuto="0" spid="252" grpId="2"/>
      <p:bldP build="whole" bldLvl="1" animBg="1" rev="0" advAuto="0" spid="253" grpId="4"/>
      <p:bldP build="whole" bldLvl="1" animBg="1" rev="0" advAuto="0" spid="254" grpId="6"/>
      <p:bldP build="whole" bldLvl="1" animBg="1" rev="0" advAuto="0" spid="243" grpId="7"/>
      <p:bldP build="whole" bldLvl="1" animBg="1" rev="0" advAuto="0" spid="251" grpId="9"/>
      <p:bldP build="whole" bldLvl="1" animBg="1" rev="0" advAuto="0" spid="256" grpId="10"/>
      <p:bldP build="whole" bldLvl="1" animBg="1" rev="0" advAuto="0" spid="227" grpId="5"/>
      <p:bldP build="whole" bldLvl="1" animBg="1" rev="0" advAuto="0" spid="23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Optimal Binary Search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Binary Search Tree</a:t>
            </a:r>
          </a:p>
        </p:txBody>
      </p:sp>
      <p:sp>
        <p:nvSpPr>
          <p:cNvPr id="259" name="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Problem: </a:t>
            </a:r>
          </a:p>
          <a:p>
            <a:pPr lvl="1"/>
            <a:r>
              <a:t>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keys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with</a:t>
            </a:r>
          </a:p>
          <a:p>
            <a:pPr lvl="1"/>
            <a:r>
              <a:t>respective probabilities of occurrences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lvl="1"/>
            <a:r>
              <a:t>Find a Binary Search Tree (BST) with</a:t>
            </a:r>
          </a:p>
          <a:p>
            <a:pPr lvl="1"/>
            <a:r>
              <a:t>minimum average number of comparisons in successful search</a:t>
            </a:r>
          </a:p>
          <a:p>
            <a:pPr/>
            <a:r>
              <a:t>Brute force methods</a:t>
            </a:r>
          </a:p>
          <a:p>
            <a:pPr lvl="1"/>
            <a:r>
              <a:t>Total number of BST: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C(n)=</a:t>
            </a:r>
            <a:r>
              <a:t> 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/(n+1)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5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Ω(4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3178" indent="-267890"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Requires exponential number of searches</a:t>
            </a:r>
          </a:p>
          <a:p>
            <a:pPr lvl="2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 impractical approach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