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5: Knapsack proble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L35: Knapsack problem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39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" name="V[2,2]=max{V[1,2], 10+V[1,2-1]}; j=2≥w2=1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V[2,2]=max{V[1,2], 10+V[1,2-1]}; j=2≥w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10+0} = 12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V[2,3]=max{V[1,3], 10+V[1,3-1]}; j=3≥w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10+V[1,2]}=max{12,22}=22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V[2,4]=max{V[1,4], 10+V[1,4-1]}; j=4≥w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10+V[1,3]}=max{12,22}=22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V[2,5]=max{V[1,5], 10+V[1,5-1]}; j=5≥w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10+V[1,4]}=max{12,22}=22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41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2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3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4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5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6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48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9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0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1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53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4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5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6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7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58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9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60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61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62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9" grpId="2"/>
      <p:bldP build="p" bldLvl="5" animBg="1" rev="0" advAuto="0" spid="140" grpId="1"/>
      <p:bldP build="whole" bldLvl="1" animBg="1" rev="0" advAuto="0" spid="161" grpId="4"/>
      <p:bldP build="whole" bldLvl="1" animBg="1" rev="0" advAuto="0" spid="162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67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8" name="V[3,1]=V[2,1] = 10; (j=1&lt;w3=3)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V[3,1]=V[2,1] = 10; (j=1&lt;w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V[3,2]=V[2,2] = 12; (j=2&lt;w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V[3,3]=max{V[2,3], 20+V[2,3-3]}; (j=3≥w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 20+0} = 22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V[3,4]=max{V[2,4], 20+V[2,4-3]}; (j=4≥w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 20+V[2,1]}=max{22,30}=30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V[3,5]=max{V[2,5], 20+V[2,5-3]}; (j=5≥w</a:t>
            </a:r>
            <a:r>
              <a:rPr baseline="-5999"/>
              <a:t>3</a:t>
            </a:r>
            <a:r>
              <a:t>=3)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 20+V[2,2]}=max{12,20+12}=32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69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0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1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2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3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4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76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7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8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9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81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2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3" name="12"/>
          <p:cNvSpPr txBox="1"/>
          <p:nvPr/>
        </p:nvSpPr>
        <p:spPr>
          <a:xfrm>
            <a:off x="6172924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4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5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6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7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8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9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0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1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2" name="10"/>
          <p:cNvSpPr txBox="1"/>
          <p:nvPr/>
        </p:nvSpPr>
        <p:spPr>
          <a:xfrm>
            <a:off x="5277136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3" name="22"/>
          <p:cNvSpPr txBox="1"/>
          <p:nvPr/>
        </p:nvSpPr>
        <p:spPr>
          <a:xfrm>
            <a:off x="6937108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94" name="30"/>
          <p:cNvSpPr txBox="1"/>
          <p:nvPr/>
        </p:nvSpPr>
        <p:spPr>
          <a:xfrm>
            <a:off x="7701292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95" name="32"/>
          <p:cNvSpPr txBox="1"/>
          <p:nvPr/>
        </p:nvSpPr>
        <p:spPr>
          <a:xfrm>
            <a:off x="8512486" y="22796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  <p:bldP build="whole" bldLvl="1" animBg="1" rev="0" advAuto="0" spid="193" grpId="4"/>
      <p:bldP build="whole" bldLvl="1" animBg="1" rev="0" advAuto="0" spid="192" grpId="2"/>
      <p:bldP build="whole" bldLvl="1" animBg="1" rev="0" advAuto="0" spid="195" grpId="6"/>
      <p:bldP build="whole" bldLvl="1" animBg="1" rev="0" advAuto="0" spid="183" grpId="3"/>
      <p:bldP build="whole" bldLvl="1" animBg="1" rev="0" advAuto="0" spid="194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1" name="V[4,1]=V[3,1] = 10; (j=1&lt;w4=2)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V[4,1]=V[3,1] = 10; (j=1&lt;w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V[4,2]=max{V[3,2],15+V[3,2-2]}; (j=2≥w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=max{12,15+V[3,0]}=max{12,15+0}=15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V[4,3]=max{V[3,3], 15+V[3,3-2]}; (j=3≥w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=max{22,15+V[3,1]}=max{22,15+10}=25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V[4,4]=max{V[3,4], 15+V[3,4-2]}; (j=4≥w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=max{30, 15+V[3,2]}=max{30,15+12}=30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V[4,5]=max{V[3,5], 15+V[3,5-2]}; (j=5≥w</a:t>
            </a:r>
            <a:r>
              <a:rPr baseline="-5999"/>
              <a:t>4</a:t>
            </a:r>
            <a:r>
              <a:t>=2)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=max{32, 15+V[3,3]}=max{32,15+22}=37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202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3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4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5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6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7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209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0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1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2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14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5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6" name="12"/>
          <p:cNvSpPr txBox="1"/>
          <p:nvPr/>
        </p:nvSpPr>
        <p:spPr>
          <a:xfrm>
            <a:off x="6172924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7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8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9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20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1" name="12"/>
          <p:cNvSpPr txBox="1"/>
          <p:nvPr/>
        </p:nvSpPr>
        <p:spPr>
          <a:xfrm>
            <a:off x="6172924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22" name="22"/>
          <p:cNvSpPr txBox="1"/>
          <p:nvPr/>
        </p:nvSpPr>
        <p:spPr>
          <a:xfrm>
            <a:off x="689481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3" name="22"/>
          <p:cNvSpPr txBox="1"/>
          <p:nvPr/>
        </p:nvSpPr>
        <p:spPr>
          <a:xfrm>
            <a:off x="7706005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4" name="22"/>
          <p:cNvSpPr txBox="1"/>
          <p:nvPr/>
        </p:nvSpPr>
        <p:spPr>
          <a:xfrm>
            <a:off x="8512486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5" name="10"/>
          <p:cNvSpPr txBox="1"/>
          <p:nvPr/>
        </p:nvSpPr>
        <p:spPr>
          <a:xfrm>
            <a:off x="5277136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26" name="12"/>
          <p:cNvSpPr txBox="1"/>
          <p:nvPr/>
        </p:nvSpPr>
        <p:spPr>
          <a:xfrm>
            <a:off x="13391" y="17477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27" name="22"/>
          <p:cNvSpPr txBox="1"/>
          <p:nvPr/>
        </p:nvSpPr>
        <p:spPr>
          <a:xfrm>
            <a:off x="6937108" y="229239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8" name="30"/>
          <p:cNvSpPr txBox="1"/>
          <p:nvPr/>
        </p:nvSpPr>
        <p:spPr>
          <a:xfrm>
            <a:off x="7701292" y="22923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29" name="32"/>
          <p:cNvSpPr txBox="1"/>
          <p:nvPr/>
        </p:nvSpPr>
        <p:spPr>
          <a:xfrm>
            <a:off x="8512486" y="227969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30" name="10"/>
          <p:cNvSpPr txBox="1"/>
          <p:nvPr/>
        </p:nvSpPr>
        <p:spPr>
          <a:xfrm>
            <a:off x="5277136" y="27529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31" name="15"/>
          <p:cNvSpPr txBox="1"/>
          <p:nvPr/>
        </p:nvSpPr>
        <p:spPr>
          <a:xfrm>
            <a:off x="6170622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32" name="25"/>
          <p:cNvSpPr txBox="1"/>
          <p:nvPr/>
        </p:nvSpPr>
        <p:spPr>
          <a:xfrm>
            <a:off x="6937108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33" name="30"/>
          <p:cNvSpPr txBox="1"/>
          <p:nvPr/>
        </p:nvSpPr>
        <p:spPr>
          <a:xfrm>
            <a:off x="7724797" y="274023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34" name="37"/>
          <p:cNvSpPr txBox="1"/>
          <p:nvPr/>
        </p:nvSpPr>
        <p:spPr>
          <a:xfrm>
            <a:off x="8512486" y="274023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  <p:bldP build="whole" bldLvl="1" animBg="1" rev="0" advAuto="0" spid="230" grpId="2"/>
      <p:bldP build="whole" bldLvl="1" animBg="1" rev="0" advAuto="0" spid="233" grpId="5"/>
      <p:bldP build="whole" bldLvl="1" animBg="1" rev="0" advAuto="0" spid="231" grpId="3"/>
      <p:bldP build="whole" bldLvl="1" animBg="1" rev="0" advAuto="0" spid="232" grpId="4"/>
      <p:bldP build="whole" bldLvl="1" animBg="1" rev="0" advAuto="0" spid="234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39" name="Table"/>
          <p:cNvGraphicFramePr/>
          <p:nvPr/>
        </p:nvGraphicFramePr>
        <p:xfrm>
          <a:off x="1171172" y="954869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Optimal subset…"/>
          <p:cNvSpPr txBox="1"/>
          <p:nvPr>
            <p:ph type="body" sz="half" idx="1"/>
          </p:nvPr>
        </p:nvSpPr>
        <p:spPr>
          <a:xfrm>
            <a:off x="552194" y="4040003"/>
            <a:ext cx="9055612" cy="288954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301905" indent="-262217">
              <a:spcBef>
                <a:spcPts val="1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subset</a:t>
            </a:r>
          </a:p>
          <a:p>
            <a:pPr lvl="1" marL="657505" indent="-262217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from maximal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r>
              <a:t> to prev. rows.</a:t>
            </a:r>
          </a:p>
          <a:p>
            <a:pPr lvl="1" marL="657505" indent="-262217">
              <a:spcBef>
                <a:spcPts val="100"/>
              </a:spcBef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optimal subsets are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V[4,5]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=37(≠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V[3,5]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implies 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 u="sng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u="sng"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t> is included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V[3,3]=22(=V[2,3])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implies</a:t>
            </a:r>
            <a:r>
              <a:t> w</a:t>
            </a:r>
            <a:r>
              <a:rPr baseline="-5999"/>
              <a:t>3</a:t>
            </a:r>
            <a:r>
              <a:t>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is not included</a:t>
            </a:r>
            <a:endParaRPr sz="28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V[2,3]=22(≠V[1,3]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</a:t>
            </a:r>
            <a:r>
              <a:rPr sz="2800" u="sng"/>
              <a:t>w</a:t>
            </a:r>
            <a:r>
              <a:rPr baseline="-5999" sz="2800" u="sng"/>
              <a:t>2</a:t>
            </a:r>
            <a:r>
              <a:rPr sz="2800" u="sng"/>
              <a:t>=1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included</a:t>
            </a:r>
            <a:endParaRPr sz="28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V[1,2]=12(≠V[0,2]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implies </a:t>
            </a:r>
            <a:r>
              <a:rPr sz="2800" u="sng"/>
              <a:t>w</a:t>
            </a:r>
            <a:r>
              <a:rPr baseline="-5999" sz="2800" u="sng"/>
              <a:t>1</a:t>
            </a:r>
            <a:r>
              <a:rPr sz="2800" u="sng"/>
              <a:t>=2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included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4712528" y="1621390"/>
            <a:ext cx="4377185" cy="482601"/>
            <a:chOff x="0" y="0"/>
            <a:chExt cx="4377183" cy="482600"/>
          </a:xfrm>
        </p:grpSpPr>
        <p:sp>
          <p:nvSpPr>
            <p:cNvPr id="241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2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3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4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5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6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4745785" y="2055965"/>
            <a:ext cx="353093" cy="1889994"/>
            <a:chOff x="0" y="0"/>
            <a:chExt cx="353092" cy="1889992"/>
          </a:xfrm>
        </p:grpSpPr>
        <p:sp>
          <p:nvSpPr>
            <p:cNvPr id="248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9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50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51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253" name="0"/>
          <p:cNvSpPr txBox="1"/>
          <p:nvPr/>
        </p:nvSpPr>
        <p:spPr>
          <a:xfrm>
            <a:off x="5542497" y="2036406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4" name="12"/>
          <p:cNvSpPr txBox="1"/>
          <p:nvPr/>
        </p:nvSpPr>
        <p:spPr>
          <a:xfrm>
            <a:off x="6339209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5" name="12"/>
          <p:cNvSpPr txBox="1"/>
          <p:nvPr/>
        </p:nvSpPr>
        <p:spPr>
          <a:xfrm>
            <a:off x="6339209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6" name="12"/>
          <p:cNvSpPr txBox="1"/>
          <p:nvPr/>
        </p:nvSpPr>
        <p:spPr>
          <a:xfrm>
            <a:off x="7056383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7" name="12"/>
          <p:cNvSpPr txBox="1"/>
          <p:nvPr/>
        </p:nvSpPr>
        <p:spPr>
          <a:xfrm>
            <a:off x="7867577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8" name="12"/>
          <p:cNvSpPr txBox="1"/>
          <p:nvPr/>
        </p:nvSpPr>
        <p:spPr>
          <a:xfrm>
            <a:off x="8678771" y="20364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9" name="10"/>
          <p:cNvSpPr txBox="1"/>
          <p:nvPr/>
        </p:nvSpPr>
        <p:spPr>
          <a:xfrm>
            <a:off x="5443421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0" name="12"/>
          <p:cNvSpPr txBox="1"/>
          <p:nvPr/>
        </p:nvSpPr>
        <p:spPr>
          <a:xfrm>
            <a:off x="6339209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61" name="22"/>
          <p:cNvSpPr txBox="1"/>
          <p:nvPr/>
        </p:nvSpPr>
        <p:spPr>
          <a:xfrm>
            <a:off x="7061096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2" name="22"/>
          <p:cNvSpPr txBox="1"/>
          <p:nvPr/>
        </p:nvSpPr>
        <p:spPr>
          <a:xfrm>
            <a:off x="7872290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3" name="22"/>
          <p:cNvSpPr txBox="1"/>
          <p:nvPr/>
        </p:nvSpPr>
        <p:spPr>
          <a:xfrm>
            <a:off x="8678771" y="249360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4" name="10"/>
          <p:cNvSpPr txBox="1"/>
          <p:nvPr/>
        </p:nvSpPr>
        <p:spPr>
          <a:xfrm>
            <a:off x="5443421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5" name="22"/>
          <p:cNvSpPr txBox="1"/>
          <p:nvPr/>
        </p:nvSpPr>
        <p:spPr>
          <a:xfrm>
            <a:off x="7103392" y="3038204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6" name="30"/>
          <p:cNvSpPr txBox="1"/>
          <p:nvPr/>
        </p:nvSpPr>
        <p:spPr>
          <a:xfrm>
            <a:off x="7867577" y="30382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67" name="32"/>
          <p:cNvSpPr txBox="1"/>
          <p:nvPr/>
        </p:nvSpPr>
        <p:spPr>
          <a:xfrm>
            <a:off x="8678771" y="3025504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68" name="10"/>
          <p:cNvSpPr txBox="1"/>
          <p:nvPr/>
        </p:nvSpPr>
        <p:spPr>
          <a:xfrm>
            <a:off x="5443421" y="34987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69" name="15"/>
          <p:cNvSpPr txBox="1"/>
          <p:nvPr/>
        </p:nvSpPr>
        <p:spPr>
          <a:xfrm>
            <a:off x="6336907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70" name="25"/>
          <p:cNvSpPr txBox="1"/>
          <p:nvPr/>
        </p:nvSpPr>
        <p:spPr>
          <a:xfrm>
            <a:off x="7103392" y="348604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71" name="30"/>
          <p:cNvSpPr txBox="1"/>
          <p:nvPr/>
        </p:nvSpPr>
        <p:spPr>
          <a:xfrm>
            <a:off x="7891081" y="3486046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72" name="37"/>
          <p:cNvSpPr txBox="1"/>
          <p:nvPr/>
        </p:nvSpPr>
        <p:spPr>
          <a:xfrm>
            <a:off x="8678771" y="3486046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273" name="Example Knapsack: Optimal Sub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Example Knapsack: Optimal Subset</a:t>
            </a:r>
          </a:p>
        </p:txBody>
      </p:sp>
      <p:sp>
        <p:nvSpPr>
          <p:cNvPr id="274" name="Line"/>
          <p:cNvSpPr/>
          <p:nvPr/>
        </p:nvSpPr>
        <p:spPr>
          <a:xfrm>
            <a:off x="7654997" y="3012133"/>
            <a:ext cx="1289488" cy="910938"/>
          </a:xfrm>
          <a:prstGeom prst="line">
            <a:avLst/>
          </a:prstGeom>
          <a:ln w="508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7635587" y="2639389"/>
            <a:ext cx="1" cy="482601"/>
          </a:xfrm>
          <a:prstGeom prst="line">
            <a:avLst/>
          </a:prstGeom>
          <a:ln w="38100">
            <a:solidFill>
              <a:schemeClr val="accent4">
                <a:hueOff val="384618"/>
                <a:satOff val="3869"/>
                <a:lumOff val="580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>
            <a:off x="6376626" y="2166653"/>
            <a:ext cx="1270001" cy="588622"/>
          </a:xfrm>
          <a:prstGeom prst="line">
            <a:avLst/>
          </a:prstGeom>
          <a:ln w="38100">
            <a:solidFill>
              <a:schemeClr val="accent6">
                <a:satOff val="24555"/>
                <a:lumOff val="22232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>
            <a:off x="4888926" y="1731203"/>
            <a:ext cx="1400950" cy="446250"/>
          </a:xfrm>
          <a:prstGeom prst="line">
            <a:avLst/>
          </a:prstGeom>
          <a:ln w="50800">
            <a:solidFill>
              <a:srgbClr val="00D2A9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4"/>
      <p:bldP build="whole" bldLvl="1" animBg="1" rev="0" advAuto="0" spid="274" grpId="2"/>
      <p:bldP build="whole" bldLvl="1" animBg="1" rev="0" advAuto="0" spid="275" grpId="3"/>
      <p:bldP build="whole" bldLvl="1" animBg="1" rev="0" advAuto="0" spid="277" grpId="5"/>
      <p:bldP build="p" bldLvl="5" animBg="1" rev="0" advAuto="0" spid="2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lgorithm: Knapsack using D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Algorithm: Knapsack using DP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3" name="Algo DPKnapsack(w[1..n], v[1..n], W)…"/>
          <p:cNvSpPr txBox="1"/>
          <p:nvPr>
            <p:ph type="body" idx="1"/>
          </p:nvPr>
        </p:nvSpPr>
        <p:spPr>
          <a:xfrm>
            <a:off x="376801" y="967029"/>
            <a:ext cx="9406398" cy="6051769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/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DPKnapsack(</a:t>
            </a:r>
            <a:r>
              <a:rPr i="1"/>
              <a:t>w</a:t>
            </a:r>
            <a:r>
              <a:t>[</a:t>
            </a:r>
            <a:r>
              <a:rPr i="1"/>
              <a:t>1</a:t>
            </a:r>
            <a:r>
              <a:t>..</a:t>
            </a:r>
            <a:r>
              <a:rPr i="1"/>
              <a:t>n</a:t>
            </a:r>
            <a:r>
              <a:t>], </a:t>
            </a:r>
            <a:r>
              <a:rPr i="1"/>
              <a:t>v</a:t>
            </a:r>
            <a:r>
              <a:t>[</a:t>
            </a:r>
            <a:r>
              <a:rPr i="1"/>
              <a:t>1..n</a:t>
            </a:r>
            <a:r>
              <a:t>], </a:t>
            </a:r>
            <a:r>
              <a:rPr i="1"/>
              <a:t>W</a:t>
            </a:r>
            <a:r>
              <a:t>)</a:t>
            </a:r>
          </a:p>
          <a:p>
            <a:pPr lvl="1" marL="342900" marR="0" indent="1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</a:t>
            </a:r>
            <a:r>
              <a:rPr i="1"/>
              <a:t>V</a:t>
            </a:r>
            <a:r>
              <a:t>[</a:t>
            </a:r>
            <a:r>
              <a:rPr i="1"/>
              <a:t>0..n,0..W</a:t>
            </a:r>
            <a:r>
              <a:t>]</a:t>
            </a:r>
            <a:r>
              <a:rPr i="1"/>
              <a:t>,  P</a:t>
            </a:r>
            <a:r>
              <a:t>[</a:t>
            </a:r>
            <a:r>
              <a:rPr i="1"/>
              <a:t>1..n,1..W</a:t>
            </a:r>
            <a:r>
              <a:t>]</a:t>
            </a:r>
            <a:r>
              <a:rPr i="1"/>
              <a:t>;</a:t>
            </a:r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j=0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W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1" marL="342900" marR="0" indent="37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i="1"/>
              <a:t>V</a:t>
            </a:r>
            <a:r>
              <a:t>[</a:t>
            </a:r>
            <a:r>
              <a:rPr i="1"/>
              <a:t>0,j</a:t>
            </a:r>
            <a:r>
              <a:t>]=</a:t>
            </a:r>
            <a:r>
              <a:rPr i="1"/>
              <a:t>0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i=0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n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i,0</a:t>
            </a:r>
            <a:r>
              <a:t>]</a:t>
            </a:r>
            <a:r>
              <a:rPr i="1"/>
              <a:t>= 0</a:t>
            </a:r>
            <a:endParaRPr i="1"/>
          </a:p>
          <a:p>
            <a:pPr lvl="1" marL="342900" marR="0" indent="1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i=1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n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377099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</a:t>
            </a:r>
            <a:r>
              <a:rPr i="1"/>
              <a:t>j= 1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</a:t>
            </a:r>
            <a:r>
              <a:rPr i="1"/>
              <a:t>W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t> </a:t>
            </a:r>
            <a:r>
              <a:rPr i="1"/>
              <a:t>w</a:t>
            </a:r>
            <a:r>
              <a:t>[</a:t>
            </a:r>
            <a:r>
              <a:rPr i="1"/>
              <a:t>i</a:t>
            </a:r>
            <a:r>
              <a:t>]≤</a:t>
            </a:r>
            <a:r>
              <a:rPr i="1"/>
              <a:t>j</a:t>
            </a:r>
            <a:r>
              <a:rPr i="1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i="1"/>
              <a:t>v</a:t>
            </a:r>
            <a:r>
              <a:t>[</a:t>
            </a:r>
            <a:r>
              <a:rPr i="1"/>
              <a:t>i</a:t>
            </a:r>
            <a:r>
              <a:t>]</a:t>
            </a:r>
            <a:r>
              <a:rPr i="1"/>
              <a:t>+V</a:t>
            </a:r>
            <a:r>
              <a:t>[</a:t>
            </a:r>
            <a:r>
              <a:rPr i="1"/>
              <a:t>i-1,j-w</a:t>
            </a:r>
            <a:r>
              <a:t>[</a:t>
            </a:r>
            <a:r>
              <a:rPr i="1"/>
              <a:t>i</a:t>
            </a:r>
            <a:r>
              <a:t>]]</a:t>
            </a:r>
            <a:r>
              <a:rPr i="1"/>
              <a:t>&gt;V</a:t>
            </a:r>
            <a:r>
              <a:t>[</a:t>
            </a:r>
            <a:r>
              <a:rPr i="1"/>
              <a:t>i-1,j</a:t>
            </a:r>
            <a:r>
              <a:t>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v</a:t>
            </a:r>
            <a:r>
              <a:t>[</a:t>
            </a:r>
            <a:r>
              <a:rPr i="1"/>
              <a:t>i</a:t>
            </a:r>
            <a:r>
              <a:t>]</a:t>
            </a:r>
            <a:r>
              <a:rPr i="1"/>
              <a:t> + V</a:t>
            </a:r>
            <a:r>
              <a:t>[</a:t>
            </a:r>
            <a:r>
              <a:rPr i="1"/>
              <a:t>i-1,j-w</a:t>
            </a:r>
            <a:r>
              <a:t>[</a:t>
            </a:r>
            <a:r>
              <a:rPr i="1"/>
              <a:t>i</a:t>
            </a:r>
            <a:r>
              <a:t>]]</a:t>
            </a:r>
            <a:r>
              <a:rPr i="1"/>
              <a:t>;</a:t>
            </a:r>
            <a:endParaRPr i="1"/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P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j-w</a:t>
            </a:r>
            <a:r>
              <a:t>[</a:t>
            </a:r>
            <a:r>
              <a:rPr i="1"/>
              <a:t>i</a:t>
            </a:r>
            <a:r>
              <a:t>]</a:t>
            </a:r>
          </a:p>
          <a:p>
            <a:pPr lvl="1" marL="342900" marR="0" indent="4572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V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= V</a:t>
            </a:r>
            <a:r>
              <a:t>[</a:t>
            </a:r>
            <a:r>
              <a:rPr i="1"/>
              <a:t>i-1,j</a:t>
            </a:r>
            <a:r>
              <a:t>]</a:t>
            </a:r>
          </a:p>
          <a:p>
            <a:pPr lvl="2" marL="342900" marR="0" indent="87630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/>
              <a:t>P</a:t>
            </a:r>
            <a:r>
              <a:t>[</a:t>
            </a:r>
            <a:r>
              <a:rPr i="1"/>
              <a:t>i,j</a:t>
            </a:r>
            <a:r>
              <a:t>]</a:t>
            </a:r>
            <a:r>
              <a:rPr i="1"/>
              <a:t> := j</a:t>
            </a:r>
            <a:endParaRPr i="1"/>
          </a:p>
          <a:p>
            <a:pPr marL="342900" marR="0">
              <a:spcBef>
                <a:spcPts val="400"/>
              </a:spcBef>
              <a:buClr>
                <a:srgbClr val="A50021"/>
              </a:buClr>
              <a:buSzTx/>
              <a:buFont typeface="Monotype Sorts"/>
              <a:buNone/>
              <a:defRPr sz="24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</a:t>
            </a:r>
            <a:r>
              <a:rPr i="1"/>
              <a:t>V</a:t>
            </a:r>
            <a:r>
              <a:t>[</a:t>
            </a:r>
            <a:r>
              <a:rPr i="1"/>
              <a:t>n,W</a:t>
            </a:r>
            <a:r>
              <a:t>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the optimal subset by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backtracing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fficiency of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Knapsack</a:t>
            </a:r>
          </a:p>
        </p:txBody>
      </p:sp>
      <p:sp>
        <p:nvSpPr>
          <p:cNvPr id="286" name="Time Efficiency: Θ(nW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Θ(nW)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Θ(nW)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2" name="Knapsack algorithm using dynamic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algorithm using dynamic programming</a:t>
            </a:r>
          </a:p>
          <a:p>
            <a:pPr/>
            <a:r>
              <a:t>Efficiency</a:t>
            </a:r>
          </a:p>
          <a:p>
            <a:pPr/>
            <a:r>
              <a:t>optimal subsets using backtracking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8.2, 8.3,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8.4</a:t>
            </a:r>
            <a:r>
              <a:t> </a:t>
            </a:r>
          </a:p>
          <a:p>
            <a:pPr marL="322075" indent="-282388">
              <a:spcBef>
                <a:spcPts val="600"/>
              </a:spcBef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lvl="1">
              <a:defRPr sz="2800"/>
            </a:pP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napsack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</a:t>
            </a:r>
          </a:p>
        </p:txBody>
      </p:sp>
      <p:sp>
        <p:nvSpPr>
          <p:cNvPr id="54" name="Knapsack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Knapsack problem: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items of known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and</a:t>
            </a:r>
          </a:p>
          <a:p>
            <a:pPr lvl="1"/>
            <a:r>
              <a:t>their 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and a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lvl="1"/>
            <a:r>
              <a:t>Find the most valuable subset of items that fit into the knapsack.</a:t>
            </a:r>
          </a:p>
          <a:p>
            <a:pPr lvl="1"/>
            <a:r>
              <a:t>Note: All the 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’s 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t> are integers, but values can be real numbers.</a:t>
            </a:r>
          </a:p>
          <a:p>
            <a:pPr/>
            <a:r>
              <a:t>Goal: solve the knapsack problem using dynamic programming.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60" name="To solve knapsack problem using DP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To solve knapsack problem using DP, </a:t>
            </a:r>
          </a:p>
          <a:p>
            <a:pPr lvl="1">
              <a:spcBef>
                <a:spcPts val="200"/>
              </a:spcBef>
            </a:pPr>
            <a:r>
              <a:t>need to design a recurrence relation, that</a:t>
            </a:r>
          </a:p>
          <a:p>
            <a:pPr lvl="2">
              <a:spcBef>
                <a:spcPts val="200"/>
              </a:spcBef>
            </a:pPr>
            <a:r>
              <a:t>expresses a solution to an instance in terms of smaller instances.</a:t>
            </a:r>
          </a:p>
          <a:p>
            <a:pPr>
              <a:spcBef>
                <a:spcPts val="200"/>
              </a:spcBef>
            </a:pPr>
            <a:r>
              <a:t>Consider an instance defined by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with </a:t>
            </a:r>
          </a:p>
          <a:p>
            <a:pPr lvl="1">
              <a:spcBef>
                <a:spcPts val="200"/>
              </a:spcBef>
            </a:pPr>
            <a:r>
              <a:t>weights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values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knapsack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1≤j≤w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V[i,j]</a:t>
            </a:r>
            <a:r>
              <a:t> be the optimal solution to this instance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the value of most valuable subsets of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that fit knapsack of capacity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Approach: divide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items into two categories: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that don’t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item, and those that do.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886782" y="1306655"/>
          <a:ext cx="8415011" cy="279343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93853"/>
                <a:gridCol w="661146"/>
                <a:gridCol w="721704"/>
                <a:gridCol w="2318454"/>
                <a:gridCol w="646362"/>
                <a:gridCol w="1787791"/>
                <a:gridCol w="605777"/>
                <a:gridCol w="751343"/>
              </a:tblGrid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j-w</a:t>
                      </a:r>
                      <a:r>
                        <a:rPr baseline="-5999"/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i-1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4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949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0" name="Table for solving knapsack problem using dynamic programming"/>
          <p:cNvSpPr txBox="1"/>
          <p:nvPr/>
        </p:nvSpPr>
        <p:spPr>
          <a:xfrm>
            <a:off x="726774" y="4053811"/>
            <a:ext cx="9055611" cy="60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>
              <a:lnSpc>
                <a:spcPct val="90000"/>
              </a:lnSpc>
              <a:spcBef>
                <a:spcPts val="700"/>
              </a:spcBef>
              <a:defRPr sz="2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Table for solving knapsack problem using dynamic programming</a:t>
            </a:r>
          </a:p>
        </p:txBody>
      </p:sp>
      <p:sp>
        <p:nvSpPr>
          <p:cNvPr id="71" name="Category 1: subsets that do not include ith item.…"/>
          <p:cNvSpPr txBox="1"/>
          <p:nvPr/>
        </p:nvSpPr>
        <p:spPr>
          <a:xfrm>
            <a:off x="726774" y="4729550"/>
            <a:ext cx="7077602" cy="2184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01905" indent="-262217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Category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subsets that do not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item.</a:t>
            </a:r>
          </a:p>
          <a:p>
            <a:pPr lvl="1" marL="627459" indent="-232171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Value of optimal subset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V[i-1,j]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1905" indent="-262217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Category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subsets that do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item.</a:t>
            </a:r>
          </a:p>
          <a:p>
            <a:pPr lvl="1" marL="627459" indent="-232171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t>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j&gt;w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i.e.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2500"/>
              <a:t>.</a:t>
            </a:r>
            <a:endParaRPr sz="2500"/>
          </a:p>
          <a:p>
            <a:pPr lvl="1" marL="618529" indent="-223242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latin typeface="+mn-lt"/>
                <a:ea typeface="+mn-ea"/>
                <a:cs typeface="+mn-cs"/>
                <a:sym typeface="Gill Sans"/>
              </a:defRPr>
            </a:pPr>
            <a:r>
              <a:rPr sz="2500"/>
              <a:t>Value of optimal subset is 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 sz="2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+V[i-1,j-w</a:t>
            </a:r>
            <a:r>
              <a:rPr baseline="-5999" sz="25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72" name="V[i,j]"/>
          <p:cNvSpPr txBox="1"/>
          <p:nvPr/>
        </p:nvSpPr>
        <p:spPr>
          <a:xfrm>
            <a:off x="6307238" y="2853675"/>
            <a:ext cx="130321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V[i,j]</a:t>
            </a:r>
          </a:p>
        </p:txBody>
      </p:sp>
      <p:sp>
        <p:nvSpPr>
          <p:cNvPr id="73" name="V[i-1,j]"/>
          <p:cNvSpPr txBox="1"/>
          <p:nvPr/>
        </p:nvSpPr>
        <p:spPr>
          <a:xfrm>
            <a:off x="6109086" y="2447783"/>
            <a:ext cx="169951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V[i-1,j]</a:t>
            </a:r>
          </a:p>
        </p:txBody>
      </p:sp>
      <p:sp>
        <p:nvSpPr>
          <p:cNvPr id="74" name="V[i-1,j-wi]"/>
          <p:cNvSpPr txBox="1"/>
          <p:nvPr/>
        </p:nvSpPr>
        <p:spPr>
          <a:xfrm>
            <a:off x="3151612" y="2447783"/>
            <a:ext cx="22279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V[i-1,j-w</a:t>
            </a:r>
            <a:r>
              <a:rPr baseline="-5999"/>
              <a:t>i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2"/>
      <p:bldP build="whole" bldLvl="1" animBg="1" rev="0" advAuto="0" spid="73" grpId="4"/>
      <p:bldP build="whole" bldLvl="1" animBg="1" rev="0" advAuto="0" spid="74" grpId="5"/>
      <p:bldP build="p" bldLvl="5" animBg="1" rev="0" advAuto="0" spid="71" grpId="3"/>
      <p:bldP build="p" bldLvl="5" animBg="1" rev="0" advAuto="0"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P Approach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Approach: Knapsack</a:t>
            </a:r>
          </a:p>
        </p:txBody>
      </p:sp>
      <p:sp>
        <p:nvSpPr>
          <p:cNvPr id="77" name="Possible cases:…"/>
          <p:cNvSpPr txBox="1"/>
          <p:nvPr>
            <p:ph type="body" sz="half" idx="1"/>
          </p:nvPr>
        </p:nvSpPr>
        <p:spPr>
          <a:xfrm>
            <a:off x="666288" y="938113"/>
            <a:ext cx="9055611" cy="3342841"/>
          </a:xfrm>
          <a:prstGeom prst="rect">
            <a:avLst/>
          </a:prstGeom>
        </p:spPr>
        <p:txBody>
          <a:bodyPr/>
          <a:lstStyle/>
          <a:p>
            <a:pPr/>
            <a:r>
              <a:t>Possible cases: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j&lt;w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 (i.e.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&lt;0</a:t>
            </a:r>
            <a:r>
              <a:t>), i.e.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is more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and thus can’t be included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j≥w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(i.e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j-w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≥0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weight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is less than or equal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and thus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item may included or execluded.</a:t>
            </a:r>
          </a:p>
          <a:p>
            <a:pPr/>
            <a:r>
              <a:t>Thus,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1" name="Equation"/>
          <p:cNvSpPr txBox="1"/>
          <p:nvPr/>
        </p:nvSpPr>
        <p:spPr>
          <a:xfrm>
            <a:off x="616465" y="4420638"/>
            <a:ext cx="9000019" cy="7502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82" name="The initial conditions can be defined as…"/>
          <p:cNvSpPr txBox="1"/>
          <p:nvPr/>
        </p:nvSpPr>
        <p:spPr>
          <a:xfrm>
            <a:off x="868944" y="5375470"/>
            <a:ext cx="7001272" cy="140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The initial conditions can be defined as</a:t>
            </a:r>
          </a:p>
          <a:p>
            <a:pPr lvl="3" marL="0" indent="6858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V[i,0]=0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i≥0</a:t>
            </a:r>
            <a:r>
              <a:t>,  and </a:t>
            </a:r>
          </a:p>
          <a:p>
            <a:pPr lvl="3" marL="0" indent="685800">
              <a:lnSpc>
                <a:spcPct val="90000"/>
              </a:lnSpc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V[0,j]=0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j≥0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" grpId="1"/>
      <p:bldP build="whole" bldLvl="1" animBg="1" rev="0" advAuto="0" spid="81" grpId="2"/>
      <p:bldP build="p" bldLvl="5" animBg="1" rev="0" advAuto="0" spid="8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xample: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Knapsack</a:t>
            </a:r>
          </a:p>
        </p:txBody>
      </p:sp>
      <p:sp>
        <p:nvSpPr>
          <p:cNvPr id="85" name="Example: consider knapsack of size 5 (i.e. max weight it can hold is 5),…"/>
          <p:cNvSpPr txBox="1"/>
          <p:nvPr>
            <p:ph type="body" idx="1"/>
          </p:nvPr>
        </p:nvSpPr>
        <p:spPr>
          <a:xfrm>
            <a:off x="666288" y="1996005"/>
            <a:ext cx="9055611" cy="4833718"/>
          </a:xfrm>
          <a:prstGeom prst="rect">
            <a:avLst/>
          </a:prstGeom>
        </p:spPr>
        <p:txBody>
          <a:bodyPr/>
          <a:lstStyle/>
          <a:p>
            <a:pPr/>
            <a:r>
              <a:t>Example: consider knapsack of size 5 (i.e. max weight it can hold is 5), </a:t>
            </a:r>
          </a:p>
          <a:p>
            <a:pPr lvl="1"/>
            <a:r>
              <a:t> with weights as 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=3,w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endParaRPr baseline="-5999"/>
          </a:p>
          <a:p>
            <a:pPr lvl="1" marL="663178" indent="-267890"/>
            <a:r>
              <a:t>and values as</a:t>
            </a:r>
            <a:endParaRPr baseline="-5999"/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=$12,v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=$10,v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=$20,v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=$15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9" name="Equation"/>
          <p:cNvSpPr txBox="1"/>
          <p:nvPr/>
        </p:nvSpPr>
        <p:spPr>
          <a:xfrm>
            <a:off x="416923" y="1111571"/>
            <a:ext cx="9000019" cy="750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phant>
                        <m:phant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den>
                  </m:f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xample Knaps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Knapsack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95" name="Table"/>
          <p:cNvGraphicFramePr/>
          <p:nvPr/>
        </p:nvGraphicFramePr>
        <p:xfrm>
          <a:off x="990600" y="990600"/>
          <a:ext cx="8178800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6" name="V[0,j]=0  for 0≤j≤5…"/>
          <p:cNvSpPr txBox="1"/>
          <p:nvPr>
            <p:ph type="body" sz="half" idx="1"/>
          </p:nvPr>
        </p:nvSpPr>
        <p:spPr>
          <a:xfrm>
            <a:off x="699544" y="4158876"/>
            <a:ext cx="9055612" cy="320295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V[0,j]=0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for </a:t>
            </a:r>
            <a:r>
              <a:t>0≤j≤5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V[i,0]=0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0≤i≤4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V[1,1]=V[1-1,1]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since </a:t>
            </a:r>
            <a:r>
              <a:t>j=1&lt;w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=0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V[1,2]=max{V[0,2],12+V[0,2-2];j=2≥w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=12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4546243" y="1600511"/>
            <a:ext cx="4377185" cy="482601"/>
            <a:chOff x="0" y="0"/>
            <a:chExt cx="4377183" cy="482600"/>
          </a:xfrm>
        </p:grpSpPr>
        <p:sp>
          <p:nvSpPr>
            <p:cNvPr id="97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8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9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0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1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2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4546243" y="2064654"/>
            <a:ext cx="353094" cy="1889993"/>
            <a:chOff x="0" y="0"/>
            <a:chExt cx="353092" cy="1889992"/>
          </a:xfrm>
        </p:grpSpPr>
        <p:sp>
          <p:nvSpPr>
            <p:cNvPr id="104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5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6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7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09" name="0"/>
          <p:cNvSpPr txBox="1"/>
          <p:nvPr/>
        </p:nvSpPr>
        <p:spPr>
          <a:xfrm>
            <a:off x="5376212" y="2064654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0" name="12"/>
          <p:cNvSpPr txBox="1"/>
          <p:nvPr/>
        </p:nvSpPr>
        <p:spPr>
          <a:xfrm>
            <a:off x="6075303" y="2064654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  <p:bldP build="whole" bldLvl="1" animBg="1" rev="0" advAuto="0" spid="110" grpId="5"/>
      <p:bldP build="whole" bldLvl="1" animBg="1" rev="0" advAuto="0" spid="108" grpId="3"/>
      <p:bldP build="whole" bldLvl="1" animBg="1" rev="0" advAuto="0" spid="103" grpId="2"/>
      <p:bldP build="whole" bldLvl="1" animBg="1" rev="0" advAuto="0" spid="10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15" name="Table"/>
          <p:cNvGraphicFramePr/>
          <p:nvPr/>
        </p:nvGraphicFramePr>
        <p:xfrm>
          <a:off x="1004887" y="209061"/>
          <a:ext cx="8178801" cy="304076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672656"/>
                <a:gridCol w="757401"/>
                <a:gridCol w="714946"/>
                <a:gridCol w="823791"/>
                <a:gridCol w="866516"/>
                <a:gridCol w="803106"/>
                <a:gridCol w="755903"/>
                <a:gridCol w="755903"/>
              </a:tblGrid>
              <a:tr h="63491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80000"/>
                        </a:lnSpc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1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Capacity→
wts, values⇣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28575">
                      <a:solidFill>
                        <a:srgbClr val="DCDEE0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B w="12700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</a:tr>
              <a:tr h="444351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12700">
                      <a:solidFill>
                        <a:srgbClr val="53585F"/>
                      </a:solidFill>
                      <a:miter lim="400000"/>
                    </a:lnT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682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  <a:r>
                        <a:t>=2 v</a:t>
                      </a:r>
                      <a:r>
                        <a:rPr baseline="-5999"/>
                        <a:t>1</a:t>
                      </a:r>
                      <a:r>
                        <a:t>=12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  <a:r>
                        <a:t>=1 v</a:t>
                      </a:r>
                      <a:r>
                        <a:rPr baseline="-5999"/>
                        <a:t>2</a:t>
                      </a:r>
                      <a:r>
                        <a:t>=10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  <a:r>
                        <a:t>=3 v</a:t>
                      </a:r>
                      <a:r>
                        <a:rPr baseline="-5999"/>
                        <a:t>3</a:t>
                      </a:r>
                      <a:r>
                        <a:t>=20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203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  <a:r>
                        <a:t>=2 v</a:t>
                      </a:r>
                      <a:r>
                        <a:rPr baseline="-5999"/>
                        <a:t>4</a:t>
                      </a:r>
                      <a:r>
                        <a:t>=15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B w="28575">
                      <a:solidFill>
                        <a:srgbClr val="DCDEE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53585F"/>
                      </a:solidFill>
                      <a:miter lim="400000"/>
                    </a:lnR>
                    <a:lnT w="28575">
                      <a:solidFill>
                        <a:srgbClr val="53585F"/>
                      </a:solidFill>
                      <a:miter lim="400000"/>
                    </a:lnT>
                    <a:lnB w="28575">
                      <a:solidFill>
                        <a:srgbClr val="53585F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3585F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600"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6" name="V[1,3]=max{V[0,3],12+V[0,3-2]};j=3≥w1=2…"/>
          <p:cNvSpPr txBox="1"/>
          <p:nvPr>
            <p:ph type="body" idx="1"/>
          </p:nvPr>
        </p:nvSpPr>
        <p:spPr>
          <a:xfrm>
            <a:off x="552194" y="3294195"/>
            <a:ext cx="9055612" cy="36353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V[1,3]=max{V[0,3],12+V[0,3-2]};j=3≥w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=max{0,12+V[0,1]}=12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V[1,4]=max{V[0,4],12+V[0,4-2]};j=4≥w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=max{0,12+V[0,2]}=12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V[1,5]=max{V[0,5],12+V[0,5-2]};j=5≥w</a:t>
            </a:r>
            <a:r>
              <a:rPr baseline="-5999"/>
              <a:t>1</a:t>
            </a:r>
            <a:r>
              <a:t>=2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 12+V[0,3]}=12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V[2,1]=max{</a:t>
            </a:r>
            <a:r>
              <a:rPr sz="2800"/>
              <a:t>V[1,1],10+V[1,1-1]}</a:t>
            </a:r>
            <a:r>
              <a:t>; j=1≥w</a:t>
            </a:r>
            <a:r>
              <a:rPr baseline="-5999"/>
              <a:t>2</a:t>
            </a:r>
            <a:r>
              <a:t>=1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=max{0, 10+V[1,0]} = 10</a:t>
            </a:r>
          </a:p>
        </p:txBody>
      </p:sp>
      <p:grpSp>
        <p:nvGrpSpPr>
          <p:cNvPr id="123" name="Group"/>
          <p:cNvGrpSpPr/>
          <p:nvPr/>
        </p:nvGrpSpPr>
        <p:grpSpPr>
          <a:xfrm>
            <a:off x="4546243" y="875582"/>
            <a:ext cx="4377185" cy="482601"/>
            <a:chOff x="0" y="0"/>
            <a:chExt cx="4377183" cy="482600"/>
          </a:xfrm>
        </p:grpSpPr>
        <p:sp>
          <p:nvSpPr>
            <p:cNvPr id="117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8" name="0"/>
            <p:cNvSpPr txBox="1"/>
            <p:nvPr/>
          </p:nvSpPr>
          <p:spPr>
            <a:xfrm>
              <a:off x="3319875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9" name="0"/>
            <p:cNvSpPr txBox="1"/>
            <p:nvPr/>
          </p:nvSpPr>
          <p:spPr>
            <a:xfrm>
              <a:off x="2489906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0" name="0"/>
            <p:cNvSpPr txBox="1"/>
            <p:nvPr/>
          </p:nvSpPr>
          <p:spPr>
            <a:xfrm>
              <a:off x="1659937" y="0"/>
              <a:ext cx="35309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1" name="0"/>
            <p:cNvSpPr txBox="1"/>
            <p:nvPr/>
          </p:nvSpPr>
          <p:spPr>
            <a:xfrm>
              <a:off x="829968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2" name="0"/>
            <p:cNvSpPr txBox="1"/>
            <p:nvPr/>
          </p:nvSpPr>
          <p:spPr>
            <a:xfrm>
              <a:off x="4024091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28" name="Group"/>
          <p:cNvGrpSpPr/>
          <p:nvPr/>
        </p:nvGrpSpPr>
        <p:grpSpPr>
          <a:xfrm>
            <a:off x="4579500" y="1310157"/>
            <a:ext cx="353093" cy="1889994"/>
            <a:chOff x="0" y="0"/>
            <a:chExt cx="353092" cy="1889992"/>
          </a:xfrm>
        </p:grpSpPr>
        <p:sp>
          <p:nvSpPr>
            <p:cNvPr id="124" name="0"/>
            <p:cNvSpPr txBox="1"/>
            <p:nvPr/>
          </p:nvSpPr>
          <p:spPr>
            <a:xfrm>
              <a:off x="0" y="0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5" name="0"/>
            <p:cNvSpPr txBox="1"/>
            <p:nvPr/>
          </p:nvSpPr>
          <p:spPr>
            <a:xfrm>
              <a:off x="0" y="1407392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6" name="0"/>
            <p:cNvSpPr txBox="1"/>
            <p:nvPr/>
          </p:nvSpPr>
          <p:spPr>
            <a:xfrm>
              <a:off x="0" y="945511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7" name="0"/>
            <p:cNvSpPr txBox="1"/>
            <p:nvPr/>
          </p:nvSpPr>
          <p:spPr>
            <a:xfrm>
              <a:off x="0" y="471625"/>
              <a:ext cx="35309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29" name="0"/>
          <p:cNvSpPr txBox="1"/>
          <p:nvPr/>
        </p:nvSpPr>
        <p:spPr>
          <a:xfrm>
            <a:off x="5376212" y="1290598"/>
            <a:ext cx="35309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" name="12"/>
          <p:cNvSpPr txBox="1"/>
          <p:nvPr/>
        </p:nvSpPr>
        <p:spPr>
          <a:xfrm>
            <a:off x="6172924" y="12905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1" name="12"/>
          <p:cNvSpPr txBox="1"/>
          <p:nvPr/>
        </p:nvSpPr>
        <p:spPr>
          <a:xfrm>
            <a:off x="6890098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2" name="12"/>
          <p:cNvSpPr txBox="1"/>
          <p:nvPr/>
        </p:nvSpPr>
        <p:spPr>
          <a:xfrm>
            <a:off x="7701292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3" name="12"/>
          <p:cNvSpPr txBox="1"/>
          <p:nvPr/>
        </p:nvSpPr>
        <p:spPr>
          <a:xfrm>
            <a:off x="8512486" y="1290598"/>
            <a:ext cx="55124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34" name="10"/>
          <p:cNvSpPr txBox="1"/>
          <p:nvPr/>
        </p:nvSpPr>
        <p:spPr>
          <a:xfrm>
            <a:off x="5277136" y="1747798"/>
            <a:ext cx="5512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p" bldLvl="5" animBg="1" rev="0" advAuto="0" spid="116" grpId="1"/>
      <p:bldP build="whole" bldLvl="1" animBg="1" rev="0" advAuto="0" spid="133" grpId="4"/>
      <p:bldP build="whole" bldLvl="1" animBg="1" rev="0" advAuto="0" spid="134" grpId="5"/>
      <p:bldP build="whole" bldLvl="1" animBg="1" rev="0" advAuto="0" spid="132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