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2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L32: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37" name="Q: How to allocate assignments to team members so as to get maximum marks"/>
          <p:cNvSpPr txBox="1"/>
          <p:nvPr>
            <p:ph type="body" sz="quarter" idx="1"/>
          </p:nvPr>
        </p:nvSpPr>
        <p:spPr>
          <a:xfrm>
            <a:off x="666288" y="5448912"/>
            <a:ext cx="9055611" cy="138081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assignments to team members so as to get maximum marks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1938423" y="1655739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146802"/>
                <a:gridCol w="828021"/>
                <a:gridCol w="912528"/>
                <a:gridCol w="971701"/>
              </a:tblGrid>
              <a:tr h="88243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Person →
Assignments↓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93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" name="Marks evalutation for assignment done by a person"/>
          <p:cNvSpPr txBox="1"/>
          <p:nvPr/>
        </p:nvSpPr>
        <p:spPr>
          <a:xfrm>
            <a:off x="781248" y="833191"/>
            <a:ext cx="8886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Marks evalutation for assignment done by a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  <p:bldP build="p" bldLvl="5" animBg="1" rev="0" advAuto="0" spid="337" grpId="3"/>
      <p:bldP build="whole" bldLvl="1" animBg="1" rev="0" advAuto="0" spid="34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5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</a:t>
            </a:r>
            <a:r>
              <a:t>As: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9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</a:t>
            </a:r>
            <a:r>
              <a:t>A: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+4+5=11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7525591" y="957343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48581"/>
                <a:gridCol w="533060"/>
                <a:gridCol w="542999"/>
                <a:gridCol w="603796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</a:t>
            </a:r>
            <a:r>
              <a:t>As.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</a:t>
            </a:r>
            <a:r>
              <a:t>As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 </a:t>
            </a:r>
          </a:p>
          <a:p>
            <a:pPr lvl="2"/>
            <a:r>
              <a:t>Marks=8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does some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- some remaining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remaining assignments</a:t>
            </a:r>
          </a:p>
          <a:p>
            <a:pPr lvl="2">
              <a:spcBef>
                <a:spcPts val="300"/>
              </a:spcBef>
            </a:pPr>
            <a:r>
              <a:t>The end stage: all assignments are done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8" name="From each stage to next stage…"/>
          <p:cNvSpPr txBox="1"/>
          <p:nvPr/>
        </p:nvSpPr>
        <p:spPr>
          <a:xfrm>
            <a:off x="450187" y="3749152"/>
            <a:ext cx="9259626" cy="278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3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num of assignments done.</a:t>
            </a:r>
          </a:p>
          <a:p>
            <a:pPr lvl="2" marL="11953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Start, end stage has one vertex 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8" grpId="2"/>
      <p:bldP build="p" bldLvl="5" animBg="1" rev="0" advAuto="0" spid="37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P →</a:t>
                      </a:r>
                    </a:p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6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87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88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89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0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1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2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393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394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395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396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97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398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1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04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07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0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4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6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8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0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28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1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6"/>
          <p:cNvSpPr txBox="1"/>
          <p:nvPr/>
        </p:nvSpPr>
        <p:spPr>
          <a:xfrm>
            <a:off x="6753083" y="143018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8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6"/>
          <p:cNvSpPr txBox="1"/>
          <p:nvPr/>
        </p:nvSpPr>
        <p:spPr>
          <a:xfrm>
            <a:off x="6884196" y="26829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5"/>
          <p:cNvSpPr txBox="1"/>
          <p:nvPr/>
        </p:nvSpPr>
        <p:spPr>
          <a:xfrm>
            <a:off x="6958096" y="3574487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2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5"/>
          <p:cNvSpPr txBox="1"/>
          <p:nvPr/>
        </p:nvSpPr>
        <p:spPr>
          <a:xfrm>
            <a:off x="6749544" y="442277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0"/>
          <p:cNvSpPr txBox="1"/>
          <p:nvPr/>
        </p:nvSpPr>
        <p:spPr>
          <a:xfrm>
            <a:off x="6724154" y="54217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6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1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2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3713214" y="4197335"/>
            <a:ext cx="1641830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5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7" name="Line"/>
          <p:cNvSpPr/>
          <p:nvPr/>
        </p:nvSpPr>
        <p:spPr>
          <a:xfrm>
            <a:off x="3994633" y="5165089"/>
            <a:ext cx="1329480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3975252" y="6108815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Class="exit" nodeType="clickEffect" presetSubtype="2" presetID="2" grpId="7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9" grpId="43"/>
      <p:bldP build="whole" bldLvl="1" animBg="1" rev="0" advAuto="0" spid="427" grpId="42"/>
      <p:bldP build="whole" bldLvl="1" animBg="1" rev="0" advAuto="0" spid="431" grpId="41"/>
      <p:bldP build="whole" bldLvl="1" animBg="1" rev="0" advAuto="0" spid="446" grpId="35"/>
      <p:bldP build="whole" bldLvl="1" animBg="1" rev="0" advAuto="0" spid="440" grpId="72"/>
      <p:bldP build="whole" bldLvl="1" animBg="1" rev="0" advAuto="0" spid="391" grpId="12"/>
      <p:bldP build="whole" bldLvl="1" animBg="1" rev="0" advAuto="0" spid="417" grpId="24"/>
      <p:bldP build="whole" bldLvl="1" animBg="1" rev="0" advAuto="0" spid="421" grpId="30"/>
      <p:bldP build="whole" bldLvl="1" animBg="1" rev="0" advAuto="0" spid="441" grpId="73"/>
      <p:bldP build="whole" bldLvl="1" animBg="1" rev="0" advAuto="0" spid="439" grpId="71"/>
      <p:bldP build="whole" bldLvl="1" animBg="1" rev="0" advAuto="0" spid="389" grpId="8"/>
      <p:bldP build="whole" bldLvl="1" animBg="1" rev="0" advAuto="0" spid="444" grpId="76"/>
      <p:bldP build="whole" bldLvl="1" animBg="1" rev="0" advAuto="0" spid="387" grpId="4"/>
      <p:bldP build="whole" bldLvl="1" animBg="1" rev="0" advAuto="0" spid="410" grpId="17"/>
      <p:bldP build="whole" bldLvl="1" animBg="1" rev="0" advAuto="0" spid="456" grpId="54"/>
      <p:bldP build="whole" bldLvl="1" animBg="1" rev="0" advAuto="0" spid="414" grpId="21"/>
      <p:bldP build="whole" bldLvl="1" animBg="1" rev="0" advAuto="0" spid="392" grpId="13"/>
      <p:bldP build="whole" bldLvl="1" animBg="1" rev="0" advAuto="0" spid="450" grpId="78"/>
      <p:bldP build="whole" bldLvl="1" animBg="1" rev="0" advAuto="0" spid="390" grpId="10"/>
      <p:bldP build="whole" bldLvl="1" animBg="1" rev="0" advAuto="0" spid="420" grpId="29"/>
      <p:bldP build="whole" bldLvl="1" animBg="1" rev="0" advAuto="0" spid="433" grpId="47"/>
      <p:bldP build="whole" bldLvl="1" animBg="1" rev="0" advAuto="0" spid="433" grpId="48"/>
      <p:bldP build="whole" bldLvl="1" animBg="1" rev="0" advAuto="0" spid="462" grpId="51"/>
      <p:bldP build="whole" bldLvl="1" animBg="1" rev="0" advAuto="0" spid="462" grpId="52"/>
      <p:bldP build="whole" bldLvl="1" animBg="1" rev="0" advAuto="0" spid="395" grpId="16"/>
      <p:bldP build="whole" bldLvl="1" animBg="1" rev="0" advAuto="0" spid="403" grpId="7"/>
      <p:bldP build="whole" bldLvl="1" animBg="1" rev="0" advAuto="0" spid="458" grpId="59"/>
      <p:bldP build="whole" bldLvl="1" animBg="1" rev="0" advAuto="0" spid="453" grpId="45"/>
      <p:bldP build="whole" bldLvl="1" animBg="1" rev="0" advAuto="0" spid="458" grpId="60"/>
      <p:bldP build="whole" bldLvl="1" animBg="1" rev="0" advAuto="0" spid="445" grpId="77"/>
      <p:bldP build="whole" bldLvl="1" animBg="1" rev="0" advAuto="0" spid="443" grpId="75"/>
      <p:bldP build="whole" bldLvl="1" animBg="1" rev="0" advAuto="0" spid="457" grpId="55"/>
      <p:bldP build="whole" bldLvl="1" animBg="1" rev="0" advAuto="0" spid="448" grpId="66"/>
      <p:bldP build="whole" bldLvl="1" animBg="1" rev="0" advAuto="0" spid="460" grpId="63"/>
      <p:bldP build="whole" bldLvl="1" animBg="1" rev="0" advAuto="0" spid="393" grpId="14"/>
      <p:bldP build="whole" bldLvl="1" animBg="1" rev="0" advAuto="0" spid="460" grpId="64"/>
      <p:bldP build="whole" bldLvl="1" animBg="1" rev="0" advAuto="0" spid="388" grpId="6"/>
      <p:bldP build="whole" bldLvl="1" animBg="1" rev="0" advAuto="0" spid="394" grpId="15"/>
      <p:bldP build="whole" bldLvl="1" animBg="1" rev="0" advAuto="0" spid="400" grpId="3"/>
      <p:bldP build="whole" bldLvl="1" animBg="1" rev="0" advAuto="0" spid="434" grpId="49"/>
      <p:bldP build="whole" bldLvl="1" animBg="1" rev="0" advAuto="0" spid="434" grpId="50"/>
      <p:bldP build="whole" bldLvl="1" animBg="1" rev="0" advAuto="0" spid="418" grpId="25"/>
      <p:bldP build="whole" bldLvl="1" animBg="1" rev="0" advAuto="0" spid="442" grpId="74"/>
      <p:bldP build="whole" bldLvl="1" animBg="1" rev="0" advAuto="0" spid="413" grpId="20"/>
      <p:bldP build="whole" bldLvl="1" animBg="1" rev="0" advAuto="0" spid="438" grpId="70"/>
      <p:bldP build="whole" bldLvl="1" animBg="1" rev="0" advAuto="0" spid="453" grpId="79"/>
      <p:bldP build="whole" bldLvl="1" animBg="1" rev="0" advAuto="0" spid="432" grpId="46"/>
      <p:bldP build="whole" bldLvl="1" animBg="1" rev="0" advAuto="0" spid="454" grpId="44"/>
      <p:bldP build="whole" bldLvl="1" animBg="1" rev="0" advAuto="0" spid="436" grpId="68"/>
      <p:bldP build="whole" bldLvl="1" animBg="1" rev="0" advAuto="0" spid="409" grpId="11"/>
      <p:bldP build="whole" bldLvl="1" animBg="1" rev="0" advAuto="0" spid="411" grpId="18"/>
      <p:bldP build="whole" bldLvl="1" animBg="1" rev="0" advAuto="0" spid="386" grpId="2"/>
      <p:bldP build="whole" bldLvl="1" animBg="1" rev="0" advAuto="0" spid="412" grpId="19"/>
      <p:bldP build="whole" bldLvl="1" animBg="1" rev="0" advAuto="0" spid="396" grpId="67"/>
      <p:bldP build="whole" bldLvl="1" animBg="1" rev="0" advAuto="0" spid="416" grpId="23"/>
      <p:bldP build="whole" bldLvl="1" animBg="1" rev="0" advAuto="0" spid="380" grpId="39"/>
      <p:bldP build="whole" bldLvl="1" animBg="1" rev="0" advAuto="0" spid="380" grpId="40"/>
      <p:bldP build="whole" bldLvl="1" animBg="1" rev="0" advAuto="0" spid="426" grpId="37"/>
      <p:bldP build="whole" bldLvl="1" animBg="1" rev="0" advAuto="0" spid="451" grpId="36"/>
      <p:bldP build="whole" bldLvl="1" animBg="1" rev="0" advAuto="0" spid="426" grpId="38"/>
      <p:bldP build="whole" bldLvl="1" animBg="1" rev="0" advAuto="0" spid="425" grpId="34"/>
      <p:bldP build="whole" bldLvl="1" animBg="1" rev="0" advAuto="0" spid="455" grpId="53"/>
      <p:bldP build="whole" bldLvl="1" animBg="1" rev="0" advAuto="0" spid="447" grpId="56"/>
      <p:bldP build="whole" bldLvl="1" animBg="1" rev="0" advAuto="0" spid="459" grpId="61"/>
      <p:bldP build="whole" bldLvl="1" animBg="1" rev="0" advAuto="0" spid="419" grpId="26"/>
      <p:bldP build="whole" bldLvl="1" animBg="1" rev="0" advAuto="0" spid="459" grpId="62"/>
      <p:bldP build="whole" bldLvl="1" animBg="1" rev="0" advAuto="0" spid="423" grpId="32"/>
      <p:bldP build="whole" bldLvl="1" animBg="1" rev="0" advAuto="0" spid="461" grpId="65"/>
      <p:bldP build="whole" bldLvl="1" animBg="1" rev="0" advAuto="0" spid="397" grpId="1"/>
      <p:bldP build="whole" bldLvl="1" animBg="1" rev="0" advAuto="0" spid="435" grpId="57"/>
      <p:bldP build="whole" bldLvl="1" animBg="1" rev="0" advAuto="0" spid="435" grpId="58"/>
      <p:bldP build="whole" bldLvl="1" animBg="1" rev="0" advAuto="0" spid="437" grpId="69"/>
      <p:bldP build="whole" bldLvl="1" animBg="1" rev="0" advAuto="0" spid="452" grpId="27"/>
      <p:bldP build="whole" bldLvl="1" animBg="1" rev="0" advAuto="0" spid="452" grpId="28"/>
      <p:bldP build="whole" bldLvl="1" animBg="1" rev="0" advAuto="0" spid="415" grpId="22"/>
      <p:bldP build="whole" bldLvl="1" animBg="1" rev="0" advAuto="0" spid="422" grpId="31"/>
      <p:bldP build="whole" bldLvl="1" animBg="1" rev="0" advAuto="0" spid="424" grpId="33"/>
      <p:bldP build="whole" bldLvl="1" animBg="1" rev="0" advAuto="0" spid="430" grpId="5"/>
      <p:bldP build="whole" bldLvl="1" animBg="1" rev="0" advAuto="0" spid="406" gr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DP Forward approach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Steps</a:t>
            </a:r>
          </a:p>
        </p:txBody>
      </p:sp>
      <p:sp>
        <p:nvSpPr>
          <p:cNvPr id="465" name="Generate multi-stage graph in forward di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multi-stage graph in forward direction</a:t>
            </a:r>
          </a:p>
          <a:p>
            <a:pPr lvl="1"/>
            <a:r>
              <a:t>Start at source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 and edge cost as graph is built</a:t>
            </a:r>
          </a:p>
          <a:p>
            <a:pPr lvl="1"/>
            <a:r>
              <a:t>Keep track of predecessor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of each node that yields highest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</a:p>
          <a:p>
            <a:pPr lvl="2"/>
            <a:r>
              <a:t>Eliminates non-optimal subsequences (pruning)</a:t>
            </a:r>
          </a:p>
          <a:p>
            <a:pPr lvl="1"/>
            <a:r>
              <a:t>Eliminate infeasible edges/nodes as graph is built</a:t>
            </a:r>
          </a:p>
          <a:p>
            <a:pPr lvl="1"/>
            <a:r>
              <a:t>Construct solution by tracing back from sink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to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using predecessor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variable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471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4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DP Back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Backward approach: Algo</a:t>
            </a:r>
          </a:p>
        </p:txBody>
      </p:sp>
      <p:sp>
        <p:nvSpPr>
          <p:cNvPr id="477" name="Algo: B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j=2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t> // compute 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bcost[r]+c(r,j)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t>cost[j] = bcost(r) + c[r,j)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j=k-1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2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p[j]=d[p[j+1]]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 marL="382587" indent="-342899">
              <a:defRPr sz="28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Ex: Build Multi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Ex: Build Multistage graph</a:t>
            </a:r>
          </a:p>
        </p:txBody>
      </p:sp>
      <p:sp>
        <p:nvSpPr>
          <p:cNvPr id="483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666288" y="938113"/>
            <a:ext cx="9055611" cy="12903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src: </a:t>
            </a:r>
            <a:r>
              <a:rPr sz="2400"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487" name="Table"/>
          <p:cNvGraphicFramePr/>
          <p:nvPr/>
        </p:nvGraphicFramePr>
        <p:xfrm>
          <a:off x="1575548" y="2742487"/>
          <a:ext cx="5080001" cy="2800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2527"/>
                <a:gridCol w="1333500"/>
                <a:gridCol w="1333500"/>
                <a:gridCol w="1346200"/>
              </a:tblGrid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63835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Investment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493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499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0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505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511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43"/>
            <a:ext cx="10160000" cy="7608114"/>
          </a:xfrm>
          <a:prstGeom prst="rect">
            <a:avLst/>
          </a:prstGeom>
        </p:spPr>
      </p:pic>
      <p:sp>
        <p:nvSpPr>
          <p:cNvPr id="517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523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529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 02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02: Find min cost path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5" name="1"/>
          <p:cNvSpPr/>
          <p:nvPr/>
        </p:nvSpPr>
        <p:spPr>
          <a:xfrm>
            <a:off x="895381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6" name="2"/>
          <p:cNvSpPr/>
          <p:nvPr/>
        </p:nvSpPr>
        <p:spPr>
          <a:xfrm>
            <a:off x="2708670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7" name="3"/>
          <p:cNvSpPr/>
          <p:nvPr/>
        </p:nvSpPr>
        <p:spPr>
          <a:xfrm>
            <a:off x="2708670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8" name="4"/>
          <p:cNvSpPr/>
          <p:nvPr/>
        </p:nvSpPr>
        <p:spPr>
          <a:xfrm>
            <a:off x="4547618" y="2449271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9" name="5"/>
          <p:cNvSpPr/>
          <p:nvPr/>
        </p:nvSpPr>
        <p:spPr>
          <a:xfrm>
            <a:off x="4547618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0" name="6"/>
          <p:cNvSpPr/>
          <p:nvPr/>
        </p:nvSpPr>
        <p:spPr>
          <a:xfrm>
            <a:off x="4547618" y="619587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1" name="7"/>
          <p:cNvSpPr/>
          <p:nvPr/>
        </p:nvSpPr>
        <p:spPr>
          <a:xfrm>
            <a:off x="6825719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2" name="8"/>
          <p:cNvSpPr/>
          <p:nvPr/>
        </p:nvSpPr>
        <p:spPr>
          <a:xfrm>
            <a:off x="6825719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43" name="9"/>
          <p:cNvSpPr/>
          <p:nvPr/>
        </p:nvSpPr>
        <p:spPr>
          <a:xfrm>
            <a:off x="8787880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44" name="Line"/>
          <p:cNvSpPr/>
          <p:nvPr/>
        </p:nvSpPr>
        <p:spPr>
          <a:xfrm flipV="1">
            <a:off x="1460749" y="3864262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5" name="Line"/>
          <p:cNvSpPr/>
          <p:nvPr/>
        </p:nvSpPr>
        <p:spPr>
          <a:xfrm flipV="1">
            <a:off x="3267225" y="2809389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6" name="Line"/>
          <p:cNvSpPr/>
          <p:nvPr/>
        </p:nvSpPr>
        <p:spPr>
          <a:xfrm flipV="1">
            <a:off x="3267225" y="4822686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7" name="Line"/>
          <p:cNvSpPr/>
          <p:nvPr/>
        </p:nvSpPr>
        <p:spPr>
          <a:xfrm flipV="1">
            <a:off x="5140086" y="5839387"/>
            <a:ext cx="1635803" cy="61163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8" name="Line"/>
          <p:cNvSpPr/>
          <p:nvPr/>
        </p:nvSpPr>
        <p:spPr>
          <a:xfrm flipV="1">
            <a:off x="7424345" y="4822686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V="1">
            <a:off x="5140086" y="3871831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0" name="Line"/>
          <p:cNvSpPr/>
          <p:nvPr/>
        </p:nvSpPr>
        <p:spPr>
          <a:xfrm>
            <a:off x="1460749" y="4871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>
            <a:off x="3134197" y="3913315"/>
            <a:ext cx="1543351" cy="239334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2" name="Line"/>
          <p:cNvSpPr/>
          <p:nvPr/>
        </p:nvSpPr>
        <p:spPr>
          <a:xfrm flipV="1">
            <a:off x="3128170" y="3146242"/>
            <a:ext cx="1554979" cy="222184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3" name="Line"/>
          <p:cNvSpPr/>
          <p:nvPr/>
        </p:nvSpPr>
        <p:spPr>
          <a:xfrm>
            <a:off x="3263091" y="5795020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4" name="Line"/>
          <p:cNvSpPr/>
          <p:nvPr/>
        </p:nvSpPr>
        <p:spPr>
          <a:xfrm>
            <a:off x="5139397" y="2825995"/>
            <a:ext cx="1638862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>
            <a:off x="5081652" y="2986251"/>
            <a:ext cx="1761465" cy="239275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>
            <a:off x="5066555" y="4937614"/>
            <a:ext cx="1783577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 flipV="1">
            <a:off x="5089085" y="4077556"/>
            <a:ext cx="1928466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>
            <a:off x="7380458" y="3827779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9" name="source"/>
          <p:cNvSpPr txBox="1"/>
          <p:nvPr/>
        </p:nvSpPr>
        <p:spPr>
          <a:xfrm>
            <a:off x="273795" y="4995793"/>
            <a:ext cx="106978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560" name="5"/>
          <p:cNvSpPr txBox="1"/>
          <p:nvPr/>
        </p:nvSpPr>
        <p:spPr>
          <a:xfrm>
            <a:off x="1674524" y="395336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1" name="2"/>
          <p:cNvSpPr txBox="1"/>
          <p:nvPr/>
        </p:nvSpPr>
        <p:spPr>
          <a:xfrm>
            <a:off x="1674524" y="508665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2" name="3"/>
          <p:cNvSpPr txBox="1"/>
          <p:nvPr/>
        </p:nvSpPr>
        <p:spPr>
          <a:xfrm>
            <a:off x="3464087" y="281470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3" name="3"/>
          <p:cNvSpPr txBox="1"/>
          <p:nvPr/>
        </p:nvSpPr>
        <p:spPr>
          <a:xfrm>
            <a:off x="3281517" y="38186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4" name="6"/>
          <p:cNvSpPr txBox="1"/>
          <p:nvPr/>
        </p:nvSpPr>
        <p:spPr>
          <a:xfrm>
            <a:off x="2974771" y="48226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5" name="5"/>
          <p:cNvSpPr txBox="1"/>
          <p:nvPr/>
        </p:nvSpPr>
        <p:spPr>
          <a:xfrm>
            <a:off x="3370417" y="499732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6" name="8"/>
          <p:cNvSpPr txBox="1"/>
          <p:nvPr/>
        </p:nvSpPr>
        <p:spPr>
          <a:xfrm>
            <a:off x="3281517" y="589014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67" name="1"/>
          <p:cNvSpPr txBox="1"/>
          <p:nvPr/>
        </p:nvSpPr>
        <p:spPr>
          <a:xfrm>
            <a:off x="5366046" y="253406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8" name="4"/>
          <p:cNvSpPr txBox="1"/>
          <p:nvPr/>
        </p:nvSpPr>
        <p:spPr>
          <a:xfrm>
            <a:off x="5513435" y="324144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9" name="6"/>
          <p:cNvSpPr txBox="1"/>
          <p:nvPr/>
        </p:nvSpPr>
        <p:spPr>
          <a:xfrm>
            <a:off x="5162377" y="417530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70" name="2"/>
          <p:cNvSpPr txBox="1"/>
          <p:nvPr/>
        </p:nvSpPr>
        <p:spPr>
          <a:xfrm>
            <a:off x="5258075" y="46348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1" name="6"/>
          <p:cNvSpPr txBox="1"/>
          <p:nvPr/>
        </p:nvSpPr>
        <p:spPr>
          <a:xfrm>
            <a:off x="5127836" y="5654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72" name="2"/>
          <p:cNvSpPr txBox="1"/>
          <p:nvPr/>
        </p:nvSpPr>
        <p:spPr>
          <a:xfrm>
            <a:off x="5583056" y="5824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3" name="7"/>
          <p:cNvSpPr txBox="1"/>
          <p:nvPr/>
        </p:nvSpPr>
        <p:spPr>
          <a:xfrm>
            <a:off x="7692530" y="36477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4" name="3"/>
          <p:cNvSpPr txBox="1"/>
          <p:nvPr/>
        </p:nvSpPr>
        <p:spPr>
          <a:xfrm>
            <a:off x="7480418" y="49957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5" name="sink"/>
          <p:cNvSpPr txBox="1"/>
          <p:nvPr/>
        </p:nvSpPr>
        <p:spPr>
          <a:xfrm>
            <a:off x="8775180" y="4995793"/>
            <a:ext cx="6969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  <p:sp>
        <p:nvSpPr>
          <p:cNvPr id="576" name="Using forward approach…"/>
          <p:cNvSpPr txBox="1"/>
          <p:nvPr/>
        </p:nvSpPr>
        <p:spPr>
          <a:xfrm>
            <a:off x="442846" y="964054"/>
            <a:ext cx="4715075" cy="10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forward approach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backward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79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5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900"/>
            </a:pPr>
            <a:r>
              <a:t>Want meal with minimum cost w/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917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0"/>
      <p:bldP build="whole" bldLvl="1" animBg="1" rev="0" advAuto="0" spid="122" grpId="12"/>
      <p:bldP build="whole" bldLvl="1" animBg="1" rev="0" advAuto="0" spid="103" grpId="6"/>
      <p:bldP build="whole" bldLvl="1" animBg="1" rev="0" advAuto="0" spid="82" grpId="3"/>
      <p:bldP build="whole" bldLvl="1" animBg="1" rev="0" advAuto="0" spid="90" grpId="4"/>
      <p:bldP build="whole" bldLvl="1" animBg="1" rev="0" advAuto="0" spid="75" grpId="2"/>
      <p:bldP build="whole" bldLvl="1" animBg="1" rev="0" advAuto="0" spid="110" grpId="8"/>
      <p:bldP build="whole" bldLvl="1" animBg="1" rev="0" advAuto="0" spid="97" grpId="5"/>
      <p:bldP build="whole" bldLvl="1" animBg="1" rev="0" advAuto="0" spid="119" grpId="11"/>
      <p:bldP build="whole" bldLvl="1" animBg="1" rev="0" advAuto="0" spid="107" grpId="7"/>
      <p:bldP build="whole" bldLvl="1" animBg="1" rev="0" advAuto="0" spid="113" grpId="9"/>
      <p:bldP build="whole" bldLvl="1" animBg="1" rev="0" advAuto="0" spid="63" grpId="1"/>
      <p:bldP build="whole" bldLvl="1" animBg="1" rev="0" advAuto="0" spid="143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A"/>
          <p:cNvSpPr/>
          <p:nvPr/>
        </p:nvSpPr>
        <p:spPr>
          <a:xfrm>
            <a:off x="2699009" y="140160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" name="B"/>
          <p:cNvSpPr/>
          <p:nvPr/>
        </p:nvSpPr>
        <p:spPr>
          <a:xfrm>
            <a:off x="2699009" y="2932103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4" name="C"/>
          <p:cNvSpPr/>
          <p:nvPr/>
        </p:nvSpPr>
        <p:spPr>
          <a:xfrm>
            <a:off x="2699009" y="4267565"/>
            <a:ext cx="577454" cy="62720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" name="D"/>
          <p:cNvSpPr/>
          <p:nvPr/>
        </p:nvSpPr>
        <p:spPr>
          <a:xfrm>
            <a:off x="5220510" y="1359997"/>
            <a:ext cx="577454" cy="6183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6" name="E"/>
          <p:cNvSpPr/>
          <p:nvPr/>
        </p:nvSpPr>
        <p:spPr>
          <a:xfrm>
            <a:off x="522051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F"/>
          <p:cNvSpPr/>
          <p:nvPr/>
        </p:nvSpPr>
        <p:spPr>
          <a:xfrm>
            <a:off x="5220510" y="431358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" name="s"/>
          <p:cNvSpPr/>
          <p:nvPr/>
        </p:nvSpPr>
        <p:spPr>
          <a:xfrm>
            <a:off x="74745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99" name="t"/>
          <p:cNvSpPr/>
          <p:nvPr/>
        </p:nvSpPr>
        <p:spPr>
          <a:xfrm>
            <a:off x="7691211" y="2853000"/>
            <a:ext cx="577455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332" y="1760164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234035" y="1758021"/>
            <a:ext cx="2011072" cy="12794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5819135" y="3377946"/>
            <a:ext cx="1985026" cy="1083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9432" y="3396128"/>
            <a:ext cx="1514775" cy="1085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309077" y="3198047"/>
            <a:ext cx="135234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168656" y="3406907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5813050" y="3145982"/>
            <a:ext cx="191387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3275574" y="3210747"/>
            <a:ext cx="19211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3275862" y="458116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275862" y="166918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168657" y="1835663"/>
            <a:ext cx="2064660" cy="11460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5779287" y="1780491"/>
            <a:ext cx="2064385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Find shortest path from s to t…"/>
          <p:cNvSpPr txBox="1"/>
          <p:nvPr/>
        </p:nvSpPr>
        <p:spPr>
          <a:xfrm>
            <a:off x="402538" y="4972786"/>
            <a:ext cx="9055612" cy="18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s→A→D→t =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sp>
        <p:nvSpPr>
          <p:cNvPr id="213" name="1"/>
          <p:cNvSpPr txBox="1"/>
          <p:nvPr/>
        </p:nvSpPr>
        <p:spPr>
          <a:xfrm>
            <a:off x="1681225" y="2014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14" name="3"/>
          <p:cNvSpPr txBox="1"/>
          <p:nvPr/>
        </p:nvSpPr>
        <p:spPr>
          <a:xfrm>
            <a:off x="1831580" y="27317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15" name="7"/>
          <p:cNvSpPr txBox="1"/>
          <p:nvPr/>
        </p:nvSpPr>
        <p:spPr>
          <a:xfrm>
            <a:off x="2154381" y="370180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16" name="8"/>
          <p:cNvSpPr txBox="1"/>
          <p:nvPr/>
        </p:nvSpPr>
        <p:spPr>
          <a:xfrm>
            <a:off x="3228326" y="2550740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3234035" y="3413851"/>
            <a:ext cx="2010047" cy="10115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5"/>
          <p:cNvSpPr txBox="1"/>
          <p:nvPr/>
        </p:nvSpPr>
        <p:spPr>
          <a:xfrm>
            <a:off x="3825983" y="1296497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19" name="10"/>
          <p:cNvSpPr txBox="1"/>
          <p:nvPr/>
        </p:nvSpPr>
        <p:spPr>
          <a:xfrm>
            <a:off x="3228326" y="198842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20" name="6"/>
          <p:cNvSpPr txBox="1"/>
          <p:nvPr/>
        </p:nvSpPr>
        <p:spPr>
          <a:xfrm>
            <a:off x="3836552" y="284696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21" name="15"/>
          <p:cNvSpPr txBox="1"/>
          <p:nvPr/>
        </p:nvSpPr>
        <p:spPr>
          <a:xfrm>
            <a:off x="3080937" y="3515164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22" name="4"/>
          <p:cNvSpPr txBox="1"/>
          <p:nvPr/>
        </p:nvSpPr>
        <p:spPr>
          <a:xfrm>
            <a:off x="3157137" y="3922468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23" name="3"/>
          <p:cNvSpPr txBox="1"/>
          <p:nvPr/>
        </p:nvSpPr>
        <p:spPr>
          <a:xfrm>
            <a:off x="4044305" y="418625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6022788" y="155474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20</a:t>
            </a:r>
          </a:p>
        </p:txBody>
      </p:sp>
      <p:sp>
        <p:nvSpPr>
          <p:cNvPr id="225" name="14"/>
          <p:cNvSpPr txBox="1"/>
          <p:nvPr/>
        </p:nvSpPr>
        <p:spPr>
          <a:xfrm>
            <a:off x="5841524" y="2779195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6098988" y="381251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2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33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5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6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8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9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0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54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55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56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0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1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2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4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65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7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68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69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2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75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6"/>
      <p:bldP build="whole" bldLvl="1" animBg="1" rev="0" advAuto="0" spid="247" grpId="18"/>
      <p:bldP build="whole" bldLvl="1" animBg="1" rev="0" advAuto="0" spid="242" grpId="21"/>
      <p:bldP build="whole" bldLvl="1" animBg="1" rev="0" advAuto="0" spid="249" grpId="12"/>
      <p:bldP build="whole" bldLvl="1" animBg="1" rev="0" advAuto="0" spid="246" grpId="15"/>
      <p:bldP build="whole" bldLvl="1" animBg="1" rev="0" advAuto="0" spid="277" grpId="4"/>
      <p:bldP build="whole" bldLvl="1" animBg="1" rev="0" advAuto="0" spid="251" grpId="13"/>
      <p:bldP build="whole" bldLvl="1" animBg="1" rev="0" advAuto="0" spid="244" grpId="8"/>
      <p:bldP build="whole" bldLvl="1" animBg="1" rev="0" advAuto="0" spid="246" grpId="19"/>
      <p:bldP build="whole" bldLvl="1" animBg="1" rev="0" advAuto="0" spid="257" grpId="22"/>
      <p:bldP build="whole" bldLvl="1" animBg="1" rev="0" advAuto="0" spid="251" grpId="17"/>
      <p:bldP build="whole" bldLvl="1" animBg="1" rev="0" advAuto="0" spid="277" grpId="11"/>
      <p:bldP build="whole" bldLvl="1" animBg="1" rev="0" advAuto="0" spid="246" grpId="23"/>
      <p:bldP build="whole" bldLvl="1" animBg="1" rev="0" advAuto="0" spid="248" grpId="24"/>
      <p:bldP build="whole" bldLvl="1" animBg="1" rev="0" advAuto="0" spid="268" grpId="1"/>
      <p:bldP build="whole" bldLvl="1" animBg="1" rev="0" advAuto="0" spid="245" grpId="20"/>
      <p:bldP build="whole" bldLvl="1" animBg="1" rev="0" advAuto="0" spid="271" grpId="2"/>
      <p:bldP build="whole" bldLvl="1" animBg="1" rev="0" advAuto="0" spid="242" grpId="25"/>
      <p:bldP build="whole" bldLvl="1" animBg="1" rev="0" advAuto="0" spid="271" grpId="7"/>
      <p:bldP build="p" bldLvl="5" animBg="1" rev="0" advAuto="0" spid="232" grpId="5"/>
      <p:bldP build="whole" bldLvl="1" animBg="1" rev="0" advAuto="0" spid="241" grpId="16"/>
      <p:bldP build="whole" bldLvl="1" animBg="1" rev="0" advAuto="0" spid="274" grpId="3"/>
      <p:bldP build="whole" bldLvl="1" animBg="1" rev="0" advAuto="0" spid="243" grpId="10"/>
      <p:bldP build="whole" bldLvl="1" animBg="1" rev="0" advAuto="0" spid="274" grpId="9"/>
      <p:bldP build="whole" bldLvl="1" animBg="1" rev="0" advAuto="0" spid="250" grpId="1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84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6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7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9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0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1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05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06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07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0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1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2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13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14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5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16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17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19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0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d(s,t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23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d(s,t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26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d(s,t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8"/>
      <p:bldP build="p" bldLvl="5" animBg="1" rev="0" advAuto="0" spid="283" grpId="11"/>
      <p:bldP build="whole" bldLvl="1" animBg="1" rev="0" advAuto="0" spid="303" grpId="6"/>
      <p:bldP build="whole" bldLvl="1" animBg="1" rev="0" advAuto="0" spid="328" grpId="4"/>
      <p:bldP build="whole" bldLvl="1" animBg="1" rev="0" advAuto="0" spid="294" grpId="10"/>
      <p:bldP build="whole" bldLvl="1" animBg="1" rev="0" advAuto="0" spid="325" grpId="3"/>
      <p:bldP build="whole" bldLvl="1" animBg="1" rev="0" advAuto="0" spid="322" grpId="2"/>
      <p:bldP build="whole" bldLvl="1" animBg="1" rev="0" advAuto="0" spid="328" grpId="9"/>
      <p:bldP build="whole" bldLvl="1" animBg="1" rev="0" advAuto="0" spid="322" grpId="5"/>
      <p:bldP build="whole" bldLvl="1" animBg="1" rev="0" advAuto="0" spid="325" grpId="7"/>
      <p:bldP build="whole" bldLvl="1" animBg="1" rev="0" advAuto="0" spid="3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1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complete 4 assignments. </a:t>
            </a:r>
          </a:p>
          <a:p>
            <a:pPr lvl="1"/>
            <a:r>
              <a:t>Any student can choose to complete all 4 or none. </a:t>
            </a:r>
          </a:p>
          <a:p>
            <a:pPr lvl="1"/>
            <a:r>
              <a:t>At a time, only one person will do assignment.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assignment is to be done by 2 students</a:t>
            </a:r>
          </a:p>
          <a:p>
            <a:pPr lvl="2"/>
            <a:r>
              <a:t>Duplicate (wasted) efforts to be avoided</a:t>
            </a:r>
          </a:p>
          <a:p>
            <a:pPr lvl="1"/>
            <a:r>
              <a:t>All the 4 assignments need to be completed.</a:t>
            </a:r>
          </a:p>
          <a:p>
            <a:pPr lvl="1"/>
            <a:r>
              <a:t>Depending upon assignments completed by a students, different marks are awarded as shown next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