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5: Strassen Multiplication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L15: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Strassen Multiplication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124" name="Conventional matrix multiplication"/>
          <p:cNvSpPr txBox="1"/>
          <p:nvPr>
            <p:ph type="body" sz="quarter" idx="1"/>
          </p:nvPr>
        </p:nvSpPr>
        <p:spPr>
          <a:xfrm>
            <a:off x="771385" y="814309"/>
            <a:ext cx="8384432" cy="573291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581396" y="1525292"/>
            <a:ext cx="1341058" cy="1010921"/>
            <a:chOff x="0" y="0"/>
            <a:chExt cx="1341056" cy="1010919"/>
          </a:xfrm>
        </p:grpSpPr>
        <p:grpSp>
          <p:nvGrpSpPr>
            <p:cNvPr id="131" name="Group"/>
            <p:cNvGrpSpPr/>
            <p:nvPr/>
          </p:nvGrpSpPr>
          <p:grpSpPr>
            <a:xfrm>
              <a:off x="0" y="29209"/>
              <a:ext cx="295129" cy="952501"/>
              <a:chOff x="0" y="0"/>
              <a:chExt cx="295128" cy="952499"/>
            </a:xfrm>
          </p:grpSpPr>
          <p:sp>
            <p:nvSpPr>
              <p:cNvPr id="128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0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5" name="Group"/>
            <p:cNvGrpSpPr/>
            <p:nvPr/>
          </p:nvGrpSpPr>
          <p:grpSpPr>
            <a:xfrm flipH="1">
              <a:off x="1045928" y="29209"/>
              <a:ext cx="295129" cy="952501"/>
              <a:chOff x="0" y="0"/>
              <a:chExt cx="295128" cy="952499"/>
            </a:xfrm>
          </p:grpSpPr>
          <p:sp>
            <p:nvSpPr>
              <p:cNvPr id="132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36" name="C1 C2…"/>
            <p:cNvSpPr txBox="1"/>
            <p:nvPr/>
          </p:nvSpPr>
          <p:spPr>
            <a:xfrm>
              <a:off x="134596" y="0"/>
              <a:ext cx="1186276" cy="1010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</a:t>
              </a:r>
              <a:r>
                <a:t> C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3</a:t>
              </a:r>
              <a:r>
                <a:t> C</a:t>
              </a:r>
              <a:r>
                <a:rPr baseline="-5999"/>
                <a:t>4</a:t>
              </a:r>
            </a:p>
          </p:txBody>
        </p:sp>
      </p:grpSp>
      <p:sp>
        <p:nvSpPr>
          <p:cNvPr id="138" name="="/>
          <p:cNvSpPr txBox="1"/>
          <p:nvPr/>
        </p:nvSpPr>
        <p:spPr>
          <a:xfrm>
            <a:off x="2311141" y="178675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sp>
        <p:nvSpPr>
          <p:cNvPr id="139" name="*"/>
          <p:cNvSpPr txBox="1"/>
          <p:nvPr/>
        </p:nvSpPr>
        <p:spPr>
          <a:xfrm>
            <a:off x="4771399" y="1786750"/>
            <a:ext cx="34544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*</a:t>
            </a:r>
          </a:p>
        </p:txBody>
      </p:sp>
      <p:grpSp>
        <p:nvGrpSpPr>
          <p:cNvPr id="149" name="Group"/>
          <p:cNvGrpSpPr/>
          <p:nvPr/>
        </p:nvGrpSpPr>
        <p:grpSpPr>
          <a:xfrm>
            <a:off x="3069640" y="1525292"/>
            <a:ext cx="1470857" cy="1010921"/>
            <a:chOff x="0" y="0"/>
            <a:chExt cx="1470856" cy="1010919"/>
          </a:xfrm>
        </p:grpSpPr>
        <p:grpSp>
          <p:nvGrpSpPr>
            <p:cNvPr id="143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4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7" name="Group"/>
            <p:cNvGrpSpPr/>
            <p:nvPr/>
          </p:nvGrpSpPr>
          <p:grpSpPr>
            <a:xfrm flipH="1">
              <a:off x="1139050" y="43814"/>
              <a:ext cx="331807" cy="952501"/>
              <a:chOff x="0" y="0"/>
              <a:chExt cx="331805" cy="952500"/>
            </a:xfrm>
          </p:grpSpPr>
          <p:sp>
            <p:nvSpPr>
              <p:cNvPr id="14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48" name="A1 A2…"/>
            <p:cNvSpPr txBox="1"/>
            <p:nvPr/>
          </p:nvSpPr>
          <p:spPr>
            <a:xfrm>
              <a:off x="136493" y="0"/>
              <a:ext cx="1333699" cy="1010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</a:t>
              </a:r>
              <a:r>
                <a:t> A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3</a:t>
              </a:r>
              <a:r>
                <a:t> A</a:t>
              </a:r>
              <a:r>
                <a:rPr baseline="-5999"/>
                <a:t>4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5347742" y="1525292"/>
            <a:ext cx="1470857" cy="1010921"/>
            <a:chOff x="0" y="0"/>
            <a:chExt cx="1470856" cy="1010920"/>
          </a:xfrm>
        </p:grpSpPr>
        <p:grpSp>
          <p:nvGrpSpPr>
            <p:cNvPr id="153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5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 flipH="1">
              <a:off x="1139050" y="0"/>
              <a:ext cx="331807" cy="952501"/>
              <a:chOff x="0" y="0"/>
              <a:chExt cx="331805" cy="952500"/>
            </a:xfrm>
          </p:grpSpPr>
          <p:sp>
            <p:nvSpPr>
              <p:cNvPr id="15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8" name="B1 B2…"/>
            <p:cNvSpPr txBox="1"/>
            <p:nvPr/>
          </p:nvSpPr>
          <p:spPr>
            <a:xfrm>
              <a:off x="133300" y="0"/>
              <a:ext cx="1333699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</a:t>
              </a:r>
              <a:r>
                <a:t> B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3</a:t>
              </a:r>
              <a:r>
                <a:t> B</a:t>
              </a:r>
              <a:r>
                <a:rPr baseline="-5999"/>
                <a:t>4</a:t>
              </a:r>
            </a:p>
          </p:txBody>
        </p:sp>
      </p:grpSp>
      <p:sp>
        <p:nvSpPr>
          <p:cNvPr id="160" name="="/>
          <p:cNvSpPr txBox="1"/>
          <p:nvPr/>
        </p:nvSpPr>
        <p:spPr>
          <a:xfrm>
            <a:off x="2311141" y="2819240"/>
            <a:ext cx="369812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053012" y="2703116"/>
            <a:ext cx="4270930" cy="981711"/>
            <a:chOff x="0" y="0"/>
            <a:chExt cx="4270929" cy="981709"/>
          </a:xfrm>
        </p:grpSpPr>
        <p:grpSp>
          <p:nvGrpSpPr>
            <p:cNvPr id="164" name="Group"/>
            <p:cNvGrpSpPr/>
            <p:nvPr/>
          </p:nvGrpSpPr>
          <p:grpSpPr>
            <a:xfrm>
              <a:off x="0" y="0"/>
              <a:ext cx="323703" cy="952500"/>
              <a:chOff x="0" y="0"/>
              <a:chExt cx="323702" cy="952499"/>
            </a:xfrm>
          </p:grpSpPr>
          <p:sp>
            <p:nvSpPr>
              <p:cNvPr id="161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68" name="Group"/>
            <p:cNvGrpSpPr/>
            <p:nvPr/>
          </p:nvGrpSpPr>
          <p:grpSpPr>
            <a:xfrm flipH="1">
              <a:off x="3947227" y="29209"/>
              <a:ext cx="323703" cy="952501"/>
              <a:chOff x="0" y="0"/>
              <a:chExt cx="323702" cy="952499"/>
            </a:xfrm>
          </p:grpSpPr>
          <p:sp>
            <p:nvSpPr>
              <p:cNvPr id="165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70" name="A1B1+A2B3  A1B2+A2B4…"/>
          <p:cNvSpPr txBox="1"/>
          <p:nvPr/>
        </p:nvSpPr>
        <p:spPr>
          <a:xfrm>
            <a:off x="3186172" y="2673906"/>
            <a:ext cx="4030137" cy="101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4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4</a:t>
            </a:r>
          </a:p>
        </p:txBody>
      </p:sp>
      <p:sp>
        <p:nvSpPr>
          <p:cNvPr id="171" name="Multiplications: 8 (=23), Additions: 4…"/>
          <p:cNvSpPr txBox="1"/>
          <p:nvPr/>
        </p:nvSpPr>
        <p:spPr>
          <a:xfrm>
            <a:off x="316388" y="3851729"/>
            <a:ext cx="9294425" cy="314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Multiplications: 8 (=2</a:t>
            </a:r>
            <a:r>
              <a:rPr baseline="31999"/>
              <a:t>3</a:t>
            </a:r>
            <a:r>
              <a:t>), Additions: 4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Recurrence relation: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8T(n/2)+4(n/2) = 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T(n/2)+2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(n/2)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=</a:t>
            </a:r>
            <a:r>
              <a:t> Θ(n</a:t>
            </a:r>
            <a:r>
              <a:rPr baseline="31999"/>
              <a:t>3</a:t>
            </a:r>
            <a:r>
              <a:t>)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Regular matrix multiplication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computations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9"/>
      <p:bldP build="whole" bldLvl="1" animBg="1" rev="0" advAuto="0" spid="139" grpId="4"/>
      <p:bldP build="whole" bldLvl="1" animBg="1" rev="0" advAuto="0" spid="124" grpId="1"/>
      <p:bldP build="whole" bldLvl="1" animBg="1" rev="0" advAuto="0" spid="137" grpId="6"/>
      <p:bldP build="whole" bldLvl="1" animBg="1" rev="0" advAuto="0" spid="160" grpId="7"/>
      <p:bldP build="p" bldLvl="5" animBg="1" rev="0" advAuto="0" spid="171" grpId="10"/>
      <p:bldP build="whole" bldLvl="1" animBg="1" rev="0" advAuto="0" spid="159" grpId="3"/>
      <p:bldP build="whole" bldLvl="1" animBg="1" rev="0" advAuto="0" spid="138" grpId="5"/>
      <p:bldP build="whole" bldLvl="1" animBg="1" rev="0" advAuto="0" spid="169" grpId="8"/>
      <p:bldP build="whole" bldLvl="1" animBg="1" rev="0" advAuto="0" spid="14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174" name="Strassen discovered that product of two matrices can be computed as follows"/>
          <p:cNvSpPr txBox="1"/>
          <p:nvPr>
            <p:ph type="body" sz="quarter" idx="1"/>
          </p:nvPr>
        </p:nvSpPr>
        <p:spPr>
          <a:xfrm>
            <a:off x="887784" y="938113"/>
            <a:ext cx="8384432" cy="1010921"/>
          </a:xfrm>
          <a:prstGeom prst="rect">
            <a:avLst/>
          </a:prstGeom>
        </p:spPr>
        <p:txBody>
          <a:bodyPr/>
          <a:lstStyle/>
          <a:p>
            <a:pPr/>
            <a:r>
              <a:t>Strassen discovered that product of two matrices can be computed as follows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880709" y="1989212"/>
            <a:ext cx="6436578" cy="952501"/>
            <a:chOff x="0" y="0"/>
            <a:chExt cx="6436577" cy="952500"/>
          </a:xfrm>
        </p:grpSpPr>
        <p:grpSp>
          <p:nvGrpSpPr>
            <p:cNvPr id="181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178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9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0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5" name="Group"/>
            <p:cNvGrpSpPr/>
            <p:nvPr/>
          </p:nvGrpSpPr>
          <p:grpSpPr>
            <a:xfrm flipH="1">
              <a:off x="1600906" y="0"/>
              <a:ext cx="331807" cy="952501"/>
              <a:chOff x="0" y="0"/>
              <a:chExt cx="331805" cy="952500"/>
            </a:xfrm>
          </p:grpSpPr>
          <p:sp>
            <p:nvSpPr>
              <p:cNvPr id="182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3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4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86" name="C11 C12…"/>
            <p:cNvSpPr txBox="1"/>
            <p:nvPr/>
          </p:nvSpPr>
          <p:spPr>
            <a:xfrm>
              <a:off x="151323" y="6985"/>
              <a:ext cx="1536932" cy="938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11</a:t>
              </a:r>
              <a:r>
                <a:t> C</a:t>
              </a:r>
              <a:r>
                <a:rPr baseline="-5999"/>
                <a:t>12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21</a:t>
              </a:r>
              <a:r>
                <a:t> c</a:t>
              </a:r>
              <a:r>
                <a:rPr baseline="-5999"/>
                <a:t>21</a:t>
              </a:r>
            </a:p>
          </p:txBody>
        </p:sp>
        <p:sp>
          <p:nvSpPr>
            <p:cNvPr id="187" name="="/>
            <p:cNvSpPr txBox="1"/>
            <p:nvPr/>
          </p:nvSpPr>
          <p:spPr>
            <a:xfrm>
              <a:off x="2091856" y="217642"/>
              <a:ext cx="369812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=</a:t>
              </a:r>
            </a:p>
          </p:txBody>
        </p:sp>
        <p:grpSp>
          <p:nvGrpSpPr>
            <p:cNvPr id="191" name="Group"/>
            <p:cNvGrpSpPr/>
            <p:nvPr/>
          </p:nvGrpSpPr>
          <p:grpSpPr>
            <a:xfrm>
              <a:off x="2488243" y="0"/>
              <a:ext cx="331807" cy="952501"/>
              <a:chOff x="0" y="0"/>
              <a:chExt cx="331805" cy="952500"/>
            </a:xfrm>
          </p:grpSpPr>
          <p:sp>
            <p:nvSpPr>
              <p:cNvPr id="188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5" name="Group"/>
            <p:cNvGrpSpPr/>
            <p:nvPr/>
          </p:nvGrpSpPr>
          <p:grpSpPr>
            <a:xfrm flipH="1">
              <a:off x="4089150" y="0"/>
              <a:ext cx="172017" cy="853574"/>
              <a:chOff x="0" y="0"/>
              <a:chExt cx="172016" cy="853573"/>
            </a:xfrm>
          </p:grpSpPr>
          <p:sp>
            <p:nvSpPr>
              <p:cNvPr id="192" name="Line"/>
              <p:cNvSpPr/>
              <p:nvPr/>
            </p:nvSpPr>
            <p:spPr>
              <a:xfrm flipV="1">
                <a:off x="3005" y="0"/>
                <a:ext cx="1" cy="85357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Line"/>
              <p:cNvSpPr/>
              <p:nvPr/>
            </p:nvSpPr>
            <p:spPr>
              <a:xfrm>
                <a:off x="0" y="21653"/>
                <a:ext cx="17201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4" name="Line"/>
              <p:cNvSpPr/>
              <p:nvPr/>
            </p:nvSpPr>
            <p:spPr>
              <a:xfrm>
                <a:off x="0" y="850732"/>
                <a:ext cx="17201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9" name="Group"/>
            <p:cNvGrpSpPr/>
            <p:nvPr/>
          </p:nvGrpSpPr>
          <p:grpSpPr>
            <a:xfrm>
              <a:off x="4766345" y="0"/>
              <a:ext cx="331806" cy="952501"/>
              <a:chOff x="0" y="0"/>
              <a:chExt cx="331805" cy="952500"/>
            </a:xfrm>
          </p:grpSpPr>
          <p:sp>
            <p:nvSpPr>
              <p:cNvPr id="196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0" name="*"/>
            <p:cNvSpPr txBox="1"/>
            <p:nvPr/>
          </p:nvSpPr>
          <p:spPr>
            <a:xfrm>
              <a:off x="4408745" y="217642"/>
              <a:ext cx="345441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1" name="A11 A12…"/>
            <p:cNvSpPr txBox="1"/>
            <p:nvPr/>
          </p:nvSpPr>
          <p:spPr>
            <a:xfrm>
              <a:off x="2624736" y="6985"/>
              <a:ext cx="1536933" cy="938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11</a:t>
              </a:r>
              <a:r>
                <a:t> A</a:t>
              </a:r>
              <a:r>
                <a:rPr baseline="-5999"/>
                <a:t>12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21</a:t>
              </a:r>
              <a:r>
                <a:t> A</a:t>
              </a:r>
              <a:r>
                <a:rPr baseline="-5999"/>
                <a:t>22</a:t>
              </a:r>
            </a:p>
          </p:txBody>
        </p:sp>
        <p:sp>
          <p:nvSpPr>
            <p:cNvPr id="202" name="B11 B12…"/>
            <p:cNvSpPr txBox="1"/>
            <p:nvPr/>
          </p:nvSpPr>
          <p:spPr>
            <a:xfrm>
              <a:off x="4899645" y="6985"/>
              <a:ext cx="1536933" cy="938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11</a:t>
              </a:r>
              <a:r>
                <a:t> B</a:t>
              </a:r>
              <a:r>
                <a:rPr baseline="-5999"/>
                <a:t>12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21</a:t>
              </a:r>
              <a:r>
                <a:t> B</a:t>
              </a:r>
              <a:r>
                <a:rPr baseline="-5999"/>
                <a:t>22</a:t>
              </a:r>
            </a:p>
          </p:txBody>
        </p:sp>
        <p:grpSp>
          <p:nvGrpSpPr>
            <p:cNvPr id="206" name="Group"/>
            <p:cNvGrpSpPr/>
            <p:nvPr/>
          </p:nvGrpSpPr>
          <p:grpSpPr>
            <a:xfrm flipH="1">
              <a:off x="6048439" y="0"/>
              <a:ext cx="331807" cy="952501"/>
              <a:chOff x="0" y="0"/>
              <a:chExt cx="331805" cy="952500"/>
            </a:xfrm>
          </p:grpSpPr>
          <p:sp>
            <p:nvSpPr>
              <p:cNvPr id="203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08" name="="/>
          <p:cNvSpPr txBox="1"/>
          <p:nvPr/>
        </p:nvSpPr>
        <p:spPr>
          <a:xfrm>
            <a:off x="3009585" y="3280119"/>
            <a:ext cx="36981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3588885" y="3062477"/>
            <a:ext cx="4446770" cy="984098"/>
            <a:chOff x="0" y="0"/>
            <a:chExt cx="4446768" cy="984096"/>
          </a:xfrm>
        </p:grpSpPr>
        <p:grpSp>
          <p:nvGrpSpPr>
            <p:cNvPr id="212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209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 flipH="1">
              <a:off x="4114963" y="0"/>
              <a:ext cx="331806" cy="952501"/>
              <a:chOff x="0" y="0"/>
              <a:chExt cx="331805" cy="952500"/>
            </a:xfrm>
          </p:grpSpPr>
          <p:sp>
            <p:nvSpPr>
              <p:cNvPr id="213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17" name="M1+M4-M5+M7"/>
            <p:cNvSpPr txBox="1"/>
            <p:nvPr/>
          </p:nvSpPr>
          <p:spPr>
            <a:xfrm>
              <a:off x="62880" y="8810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218" name="M3+M5"/>
            <p:cNvSpPr txBox="1"/>
            <p:nvPr/>
          </p:nvSpPr>
          <p:spPr>
            <a:xfrm>
              <a:off x="3099864" y="19050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219" name="M2+M4"/>
            <p:cNvSpPr txBox="1"/>
            <p:nvPr/>
          </p:nvSpPr>
          <p:spPr>
            <a:xfrm>
              <a:off x="79239" y="445362"/>
              <a:ext cx="1039012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220" name="M1+M3-M2+M6"/>
            <p:cNvSpPr txBox="1"/>
            <p:nvPr/>
          </p:nvSpPr>
          <p:spPr>
            <a:xfrm>
              <a:off x="1969127" y="44536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sp>
        <p:nvSpPr>
          <p:cNvPr id="222" name="M1=(A11+A22)*(B11+B22)…"/>
          <p:cNvSpPr txBox="1"/>
          <p:nvPr/>
        </p:nvSpPr>
        <p:spPr>
          <a:xfrm>
            <a:off x="166784" y="4135741"/>
            <a:ext cx="9294425" cy="290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3"/>
      <p:bldP build="whole" bldLvl="1" animBg="1" rev="0" advAuto="0" spid="207" grpId="2"/>
      <p:bldP build="whole" bldLvl="1" animBg="1" rev="0" advAuto="0" spid="221" grpId="4"/>
      <p:bldP build="p" bldLvl="5" animBg="1" rev="0" advAuto="0" spid="222" grpId="5"/>
      <p:bldP build="whole" bldLvl="1" animBg="1" rev="0" advAuto="0" spid="17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28" name="M1=(A11+A22)*(B11+B22)…"/>
          <p:cNvSpPr txBox="1"/>
          <p:nvPr/>
        </p:nvSpPr>
        <p:spPr>
          <a:xfrm>
            <a:off x="299811" y="909817"/>
            <a:ext cx="9294425" cy="596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11</a:t>
            </a:r>
            <a:r>
              <a:t>=M</a:t>
            </a:r>
            <a:r>
              <a:rPr baseline="-18214"/>
              <a:t>1</a:t>
            </a:r>
            <a:r>
              <a:t>+M</a:t>
            </a:r>
            <a:r>
              <a:rPr baseline="-18214"/>
              <a:t>4</a:t>
            </a:r>
            <a:r>
              <a:t>-M</a:t>
            </a:r>
            <a:r>
              <a:rPr baseline="-18214"/>
              <a:t>5</a:t>
            </a:r>
            <a:r>
              <a:t>+M</a:t>
            </a:r>
            <a:r>
              <a:rPr baseline="-18214"/>
              <a:t>7</a:t>
            </a:r>
            <a:r>
              <a:rPr baseline="-12214"/>
              <a:t>=</a:t>
            </a:r>
            <a:r>
              <a:t>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)+A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-(A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  <a:r>
              <a:t>+(A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= </a:t>
            </a:r>
            <a:r>
              <a:t>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 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-A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21 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 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= </a:t>
            </a:r>
            <a:r>
              <a:t>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21</a:t>
            </a:r>
          </a:p>
        </p:txBody>
      </p:sp>
      <p:sp>
        <p:nvSpPr>
          <p:cNvPr id="229" name="Line"/>
          <p:cNvSpPr/>
          <p:nvPr/>
        </p:nvSpPr>
        <p:spPr>
          <a:xfrm flipH="1" flipV="1">
            <a:off x="4035523" y="4871104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H="1" flipV="1">
            <a:off x="2582818" y="5197646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 flipH="1" flipV="1">
            <a:off x="3902495" y="5197646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H="1" flipV="1">
            <a:off x="5226663" y="4871104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H="1" flipV="1">
            <a:off x="5066489" y="5197646"/>
            <a:ext cx="376176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 flipV="1">
            <a:off x="3902495" y="5729757"/>
            <a:ext cx="376176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 flipV="1">
            <a:off x="2582818" y="5729757"/>
            <a:ext cx="376176" cy="376176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 flipV="1">
            <a:off x="7371819" y="4871104"/>
            <a:ext cx="376176" cy="376176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H="1" flipV="1">
            <a:off x="6420712" y="4871104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H="1" flipV="1">
            <a:off x="5226663" y="5729757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60" name="Group"/>
          <p:cNvGrpSpPr/>
          <p:nvPr/>
        </p:nvGrpSpPr>
        <p:grpSpPr>
          <a:xfrm>
            <a:off x="5164828" y="1107903"/>
            <a:ext cx="3948335" cy="952501"/>
            <a:chOff x="0" y="0"/>
            <a:chExt cx="3948333" cy="952500"/>
          </a:xfrm>
        </p:grpSpPr>
        <p:sp>
          <p:nvSpPr>
            <p:cNvPr id="239" name="*"/>
            <p:cNvSpPr txBox="1"/>
            <p:nvPr/>
          </p:nvSpPr>
          <p:spPr>
            <a:xfrm>
              <a:off x="1920501" y="217642"/>
              <a:ext cx="345441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0" y="0"/>
              <a:ext cx="1772924" cy="952501"/>
              <a:chOff x="0" y="0"/>
              <a:chExt cx="1772923" cy="952500"/>
            </a:xfrm>
          </p:grpSpPr>
          <p:grpSp>
            <p:nvGrpSpPr>
              <p:cNvPr id="243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40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1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2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47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244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5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6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48" name="A11 A12…"/>
              <p:cNvSpPr txBox="1"/>
              <p:nvPr/>
            </p:nvSpPr>
            <p:spPr>
              <a:xfrm>
                <a:off x="136493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259" name="Group"/>
            <p:cNvGrpSpPr/>
            <p:nvPr/>
          </p:nvGrpSpPr>
          <p:grpSpPr>
            <a:xfrm>
              <a:off x="2278101" y="0"/>
              <a:ext cx="1670233" cy="952501"/>
              <a:chOff x="0" y="0"/>
              <a:chExt cx="1670231" cy="952500"/>
            </a:xfrm>
          </p:grpSpPr>
          <p:grpSp>
            <p:nvGrpSpPr>
              <p:cNvPr id="253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50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1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2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54" name="B11 B12…"/>
              <p:cNvSpPr txBox="1"/>
              <p:nvPr/>
            </p:nvSpPr>
            <p:spPr>
              <a:xfrm>
                <a:off x="133300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258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255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6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7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269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264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261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2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8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265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7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0" name="M1+M4-M5+M7"/>
          <p:cNvSpPr txBox="1"/>
          <p:nvPr/>
        </p:nvSpPr>
        <p:spPr>
          <a:xfrm>
            <a:off x="5097546" y="2323006"/>
            <a:ext cx="2177117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1</a:t>
            </a:r>
            <a:r>
              <a:t>+M</a:t>
            </a:r>
            <a:r>
              <a:rPr baseline="-18214"/>
              <a:t>4</a:t>
            </a:r>
            <a:r>
              <a:t>-M</a:t>
            </a:r>
            <a:r>
              <a:rPr baseline="-18214"/>
              <a:t>5</a:t>
            </a:r>
            <a:r>
              <a:t>+M</a:t>
            </a:r>
            <a:r>
              <a:rPr baseline="-18214"/>
              <a:t>7</a:t>
            </a:r>
          </a:p>
        </p:txBody>
      </p:sp>
      <p:sp>
        <p:nvSpPr>
          <p:cNvPr id="271" name="M3+M5"/>
          <p:cNvSpPr txBox="1"/>
          <p:nvPr/>
        </p:nvSpPr>
        <p:spPr>
          <a:xfrm>
            <a:off x="8134530" y="2333245"/>
            <a:ext cx="1039011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3</a:t>
            </a:r>
            <a:r>
              <a:rPr baseline="-12214"/>
              <a:t>+</a:t>
            </a:r>
            <a:r>
              <a:t>M</a:t>
            </a:r>
            <a:r>
              <a:rPr baseline="-18214"/>
              <a:t>5</a:t>
            </a:r>
          </a:p>
        </p:txBody>
      </p:sp>
      <p:sp>
        <p:nvSpPr>
          <p:cNvPr id="272" name="M2+M4"/>
          <p:cNvSpPr txBox="1"/>
          <p:nvPr/>
        </p:nvSpPr>
        <p:spPr>
          <a:xfrm>
            <a:off x="5113905" y="2759558"/>
            <a:ext cx="1039012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2</a:t>
            </a:r>
            <a:r>
              <a:rPr baseline="-12214"/>
              <a:t>+</a:t>
            </a:r>
            <a:r>
              <a:t>M</a:t>
            </a:r>
            <a:r>
              <a:rPr baseline="-18214"/>
              <a:t>4</a:t>
            </a:r>
          </a:p>
        </p:txBody>
      </p:sp>
      <p:sp>
        <p:nvSpPr>
          <p:cNvPr id="273" name="M1+M3-M2+M6"/>
          <p:cNvSpPr txBox="1"/>
          <p:nvPr/>
        </p:nvSpPr>
        <p:spPr>
          <a:xfrm>
            <a:off x="7003793" y="2759558"/>
            <a:ext cx="2177117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1</a:t>
            </a:r>
            <a:r>
              <a:t>+M</a:t>
            </a:r>
            <a:r>
              <a:rPr baseline="-18214"/>
              <a:t>3</a:t>
            </a:r>
            <a:r>
              <a:t>-M</a:t>
            </a:r>
            <a:r>
              <a:rPr baseline="-18214"/>
              <a:t>2</a:t>
            </a:r>
            <a:r>
              <a:t>+M</a:t>
            </a:r>
            <a:r>
              <a:rPr baseline="-18214"/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"/>
      <p:bldP build="whole" bldLvl="1" animBg="1" rev="0" advAuto="0" spid="230" grpId="9"/>
      <p:bldP build="whole" bldLvl="1" animBg="1" rev="0" advAuto="0" spid="238" grpId="13"/>
      <p:bldP build="whole" bldLvl="1" animBg="1" rev="0" advAuto="0" spid="233" grpId="16"/>
      <p:bldP build="whole" bldLvl="1" animBg="1" rev="0" advAuto="0" spid="229" grpId="8"/>
      <p:bldP build="whole" bldLvl="1" animBg="1" rev="0" advAuto="0" spid="237" grpId="12"/>
      <p:bldP build="whole" bldLvl="1" animBg="1" rev="0" advAuto="0" spid="272" grpId="6"/>
      <p:bldP build="whole" bldLvl="1" animBg="1" rev="0" advAuto="0" spid="273" grpId="7"/>
      <p:bldP build="whole" bldLvl="1" animBg="1" rev="0" advAuto="0" spid="231" grpId="11"/>
      <p:bldP build="whole" bldLvl="1" animBg="1" rev="0" advAuto="0" spid="270" grpId="4"/>
      <p:bldP build="whole" bldLvl="1" animBg="1" rev="0" advAuto="0" spid="235" grpId="15"/>
      <p:bldP build="whole" bldLvl="1" animBg="1" rev="0" advAuto="0" spid="269" grpId="2"/>
      <p:bldP build="whole" bldLvl="1" animBg="1" rev="0" advAuto="0" spid="234" grpId="17"/>
      <p:bldP build="whole" bldLvl="1" animBg="1" rev="0" advAuto="0" spid="232" grpId="10"/>
      <p:bldP build="whole" bldLvl="1" animBg="1" rev="0" advAuto="0" spid="271" grpId="5"/>
      <p:bldP build="p" bldLvl="5" animBg="1" rev="0" advAuto="0" spid="228" grpId="3"/>
      <p:bldP build="whole" bldLvl="1" animBg="1" rev="0" advAuto="0" spid="236" grpId="1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79" name="M1=(A11+A22)*(B11+B22)…"/>
          <p:cNvSpPr txBox="1"/>
          <p:nvPr/>
        </p:nvSpPr>
        <p:spPr>
          <a:xfrm>
            <a:off x="299811" y="909817"/>
            <a:ext cx="9294425" cy="606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12</a:t>
            </a:r>
            <a:r>
              <a:t>=M</a:t>
            </a:r>
            <a:r>
              <a:rPr baseline="-18214"/>
              <a:t>3</a:t>
            </a:r>
            <a:r>
              <a:t>+M</a:t>
            </a:r>
            <a:r>
              <a:rPr baseline="-18214"/>
              <a:t>5</a:t>
            </a:r>
            <a:r>
              <a:rPr baseline="-12214"/>
              <a:t>= </a:t>
            </a:r>
            <a:r>
              <a:t>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)+(A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  <a:endParaRPr baseline="-5999"/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baseline="-5999"/>
              <a:t> </a:t>
            </a:r>
            <a:r>
              <a:t>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21</a:t>
            </a:r>
            <a:r>
              <a:t>=M</a:t>
            </a:r>
            <a:r>
              <a:rPr baseline="-18214"/>
              <a:t>2</a:t>
            </a:r>
            <a:r>
              <a:t>+M</a:t>
            </a:r>
            <a:r>
              <a:rPr baseline="-18214"/>
              <a:t>4</a:t>
            </a:r>
            <a:r>
              <a:rPr baseline="-12214"/>
              <a:t>= </a:t>
            </a:r>
            <a:r>
              <a:t>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 </a:t>
            </a:r>
            <a:r>
              <a:rPr baseline="-12214"/>
              <a:t>+ </a:t>
            </a:r>
            <a:r>
              <a:t>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endParaRPr baseline="-5999"/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endParaRPr baseline="-5999"/>
          </a:p>
        </p:txBody>
      </p:sp>
      <p:sp>
        <p:nvSpPr>
          <p:cNvPr id="280" name="Line"/>
          <p:cNvSpPr/>
          <p:nvPr/>
        </p:nvSpPr>
        <p:spPr>
          <a:xfrm flipH="1" flipV="1">
            <a:off x="3686325" y="4405507"/>
            <a:ext cx="376176" cy="376175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Line"/>
          <p:cNvSpPr/>
          <p:nvPr/>
        </p:nvSpPr>
        <p:spPr>
          <a:xfrm flipH="1" flipV="1">
            <a:off x="4758936" y="4405507"/>
            <a:ext cx="376176" cy="376175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2" name="Line"/>
          <p:cNvSpPr/>
          <p:nvPr/>
        </p:nvSpPr>
        <p:spPr>
          <a:xfrm flipH="1" flipV="1">
            <a:off x="3902495" y="5679872"/>
            <a:ext cx="376176" cy="376175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 flipH="1" flipV="1">
            <a:off x="6207826" y="5679872"/>
            <a:ext cx="376176" cy="376175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05" name="Group"/>
          <p:cNvGrpSpPr/>
          <p:nvPr/>
        </p:nvGrpSpPr>
        <p:grpSpPr>
          <a:xfrm>
            <a:off x="5164828" y="1107903"/>
            <a:ext cx="3948335" cy="952501"/>
            <a:chOff x="0" y="0"/>
            <a:chExt cx="3948333" cy="952500"/>
          </a:xfrm>
        </p:grpSpPr>
        <p:sp>
          <p:nvSpPr>
            <p:cNvPr id="284" name="*"/>
            <p:cNvSpPr txBox="1"/>
            <p:nvPr/>
          </p:nvSpPr>
          <p:spPr>
            <a:xfrm>
              <a:off x="1920501" y="217642"/>
              <a:ext cx="345441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294" name="Group"/>
            <p:cNvGrpSpPr/>
            <p:nvPr/>
          </p:nvGrpSpPr>
          <p:grpSpPr>
            <a:xfrm>
              <a:off x="0" y="0"/>
              <a:ext cx="1772924" cy="952501"/>
              <a:chOff x="0" y="0"/>
              <a:chExt cx="1772923" cy="952500"/>
            </a:xfrm>
          </p:grpSpPr>
          <p:grpSp>
            <p:nvGrpSpPr>
              <p:cNvPr id="288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85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86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87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92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289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0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1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3" name="A11 A12…"/>
              <p:cNvSpPr txBox="1"/>
              <p:nvPr/>
            </p:nvSpPr>
            <p:spPr>
              <a:xfrm>
                <a:off x="136493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2278101" y="0"/>
              <a:ext cx="1670233" cy="952501"/>
              <a:chOff x="0" y="0"/>
              <a:chExt cx="1670231" cy="952500"/>
            </a:xfrm>
          </p:grpSpPr>
          <p:grpSp>
            <p:nvGrpSpPr>
              <p:cNvPr id="298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95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6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7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9" name="B11 B12…"/>
              <p:cNvSpPr txBox="1"/>
              <p:nvPr/>
            </p:nvSpPr>
            <p:spPr>
              <a:xfrm>
                <a:off x="133300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303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300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1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2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310" name="Group"/>
          <p:cNvGrpSpPr/>
          <p:nvPr/>
        </p:nvGrpSpPr>
        <p:grpSpPr>
          <a:xfrm>
            <a:off x="5413487" y="2239864"/>
            <a:ext cx="4083365" cy="975287"/>
            <a:chOff x="0" y="0"/>
            <a:chExt cx="4083363" cy="975286"/>
          </a:xfrm>
        </p:grpSpPr>
        <p:sp>
          <p:nvSpPr>
            <p:cNvPr id="306" name="M1+M4-M5+M7"/>
            <p:cNvSpPr txBox="1"/>
            <p:nvPr/>
          </p:nvSpPr>
          <p:spPr>
            <a:xfrm>
              <a:off x="0" y="0"/>
              <a:ext cx="2177116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307" name="M3+M5"/>
            <p:cNvSpPr txBox="1"/>
            <p:nvPr/>
          </p:nvSpPr>
          <p:spPr>
            <a:xfrm>
              <a:off x="3036984" y="10239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308" name="M2+M4"/>
            <p:cNvSpPr txBox="1"/>
            <p:nvPr/>
          </p:nvSpPr>
          <p:spPr>
            <a:xfrm>
              <a:off x="16359" y="436552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309" name="M1+M3-M2+M6"/>
            <p:cNvSpPr txBox="1"/>
            <p:nvPr/>
          </p:nvSpPr>
          <p:spPr>
            <a:xfrm>
              <a:off x="1906247" y="43655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314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311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18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315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5"/>
      <p:bldP build="p" bldLvl="5" animBg="1" rev="0" advAuto="0" spid="279" grpId="3"/>
      <p:bldP build="whole" bldLvl="1" animBg="1" rev="0" advAuto="0" spid="319" grpId="2"/>
      <p:bldP build="whole" bldLvl="1" animBg="1" rev="0" advAuto="0" spid="305" grpId="1"/>
      <p:bldP build="whole" bldLvl="1" animBg="1" rev="0" advAuto="0" spid="281" grpId="6"/>
      <p:bldP build="whole" bldLvl="1" animBg="1" rev="0" advAuto="0" spid="282" grpId="7"/>
      <p:bldP build="whole" bldLvl="1" animBg="1" rev="0" advAuto="0" spid="310" grpId="4"/>
      <p:bldP build="whole" bldLvl="1" animBg="1" rev="0" advAuto="0" spid="283" grpId="8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5" name="M1=(A11+A22)*(B11+B22)…"/>
          <p:cNvSpPr txBox="1"/>
          <p:nvPr/>
        </p:nvSpPr>
        <p:spPr>
          <a:xfrm>
            <a:off x="299811" y="909817"/>
            <a:ext cx="9294425" cy="606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22</a:t>
            </a:r>
            <a:r>
              <a:t>=M</a:t>
            </a:r>
            <a:r>
              <a:rPr baseline="-18214"/>
              <a:t>1</a:t>
            </a:r>
            <a:r>
              <a:t>+M</a:t>
            </a:r>
            <a:r>
              <a:rPr baseline="-18214"/>
              <a:t>3</a:t>
            </a:r>
            <a:r>
              <a:t>-M</a:t>
            </a:r>
            <a:r>
              <a:rPr baseline="-18214"/>
              <a:t>2</a:t>
            </a:r>
            <a:r>
              <a:t>+M</a:t>
            </a:r>
            <a:r>
              <a:rPr baseline="-18214"/>
              <a:t>6</a:t>
            </a:r>
            <a:r>
              <a:rPr baseline="-12214"/>
              <a:t>=</a:t>
            </a:r>
            <a:r>
              <a:t>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  <a:r>
              <a:rPr baseline="-12214"/>
              <a:t>+</a:t>
            </a:r>
            <a:r>
              <a:t>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 baseline="-12214"/>
              <a:t>-</a:t>
            </a:r>
            <a:r>
              <a:t>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  <a:r>
              <a:rPr baseline="-12214"/>
              <a:t>+</a:t>
            </a:r>
            <a:r>
              <a:t>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  <a:endParaRPr baseline="-5999"/>
          </a:p>
          <a:p>
            <a:pPr lvl="3" marL="228600" marR="0" indent="457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r>
              <a:t>—A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4" marL="228600" marR="0" indent="6858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-A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—A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21</a:t>
            </a:r>
            <a:r>
              <a:t>B</a:t>
            </a:r>
            <a:r>
              <a:rPr baseline="-5999"/>
              <a:t>12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endParaRPr baseline="-5999"/>
          </a:p>
          <a:p>
            <a:pPr lvl="3" marL="228600" marR="0" indent="457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21</a:t>
            </a:r>
            <a:r>
              <a:t>B</a:t>
            </a:r>
            <a:r>
              <a:rPr baseline="-5999"/>
              <a:t>12</a:t>
            </a:r>
            <a:endParaRPr baseline="-5999"/>
          </a:p>
          <a:p>
            <a:pPr lvl="3" marL="228600" marR="0" indent="457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21</a:t>
            </a:r>
            <a:r>
              <a:t>B</a:t>
            </a:r>
            <a:r>
              <a:rPr baseline="-5999"/>
              <a:t>12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5413487" y="2239864"/>
            <a:ext cx="4083365" cy="975287"/>
            <a:chOff x="0" y="0"/>
            <a:chExt cx="4083363" cy="975286"/>
          </a:xfrm>
        </p:grpSpPr>
        <p:sp>
          <p:nvSpPr>
            <p:cNvPr id="326" name="M1+M4-M5+M7"/>
            <p:cNvSpPr txBox="1"/>
            <p:nvPr/>
          </p:nvSpPr>
          <p:spPr>
            <a:xfrm>
              <a:off x="0" y="0"/>
              <a:ext cx="2177116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327" name="M3+M5"/>
            <p:cNvSpPr txBox="1"/>
            <p:nvPr/>
          </p:nvSpPr>
          <p:spPr>
            <a:xfrm>
              <a:off x="3036984" y="10239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328" name="M2+M4"/>
            <p:cNvSpPr txBox="1"/>
            <p:nvPr/>
          </p:nvSpPr>
          <p:spPr>
            <a:xfrm>
              <a:off x="16359" y="436552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329" name="M1+M3-M2+M6"/>
            <p:cNvSpPr txBox="1"/>
            <p:nvPr/>
          </p:nvSpPr>
          <p:spPr>
            <a:xfrm>
              <a:off x="1906247" y="43655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sp>
        <p:nvSpPr>
          <p:cNvPr id="331" name="Line"/>
          <p:cNvSpPr/>
          <p:nvPr/>
        </p:nvSpPr>
        <p:spPr>
          <a:xfrm flipH="1" flipV="1">
            <a:off x="7699927" y="4887721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2" name="Line"/>
          <p:cNvSpPr/>
          <p:nvPr/>
        </p:nvSpPr>
        <p:spPr>
          <a:xfrm flipH="1" flipV="1">
            <a:off x="4069614" y="4887721"/>
            <a:ext cx="376175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3" name="Line"/>
          <p:cNvSpPr/>
          <p:nvPr/>
        </p:nvSpPr>
        <p:spPr>
          <a:xfrm flipH="1" flipV="1">
            <a:off x="1691019" y="5297405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4" name="Line"/>
          <p:cNvSpPr/>
          <p:nvPr/>
        </p:nvSpPr>
        <p:spPr>
          <a:xfrm flipH="1" flipV="1">
            <a:off x="4069614" y="5297405"/>
            <a:ext cx="376175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5" name="Line"/>
          <p:cNvSpPr/>
          <p:nvPr/>
        </p:nvSpPr>
        <p:spPr>
          <a:xfrm flipH="1" flipV="1">
            <a:off x="2880316" y="5297405"/>
            <a:ext cx="376176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6" name="Line"/>
          <p:cNvSpPr/>
          <p:nvPr/>
        </p:nvSpPr>
        <p:spPr>
          <a:xfrm flipH="1" flipV="1">
            <a:off x="2880316" y="4887721"/>
            <a:ext cx="376176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 flipH="1" flipV="1">
            <a:off x="7873975" y="5297405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H="1" flipV="1">
            <a:off x="6488696" y="4887721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 flipH="1" flipV="1">
            <a:off x="5377146" y="5297405"/>
            <a:ext cx="376176" cy="37617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 flipH="1" flipV="1">
            <a:off x="1650531" y="4887721"/>
            <a:ext cx="376176" cy="37617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62" name="Group"/>
          <p:cNvGrpSpPr/>
          <p:nvPr/>
        </p:nvGrpSpPr>
        <p:grpSpPr>
          <a:xfrm>
            <a:off x="5164828" y="1107903"/>
            <a:ext cx="3948335" cy="952501"/>
            <a:chOff x="0" y="0"/>
            <a:chExt cx="3948333" cy="952500"/>
          </a:xfrm>
        </p:grpSpPr>
        <p:sp>
          <p:nvSpPr>
            <p:cNvPr id="341" name="*"/>
            <p:cNvSpPr txBox="1"/>
            <p:nvPr/>
          </p:nvSpPr>
          <p:spPr>
            <a:xfrm>
              <a:off x="1920501" y="217642"/>
              <a:ext cx="345441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351" name="Group"/>
            <p:cNvGrpSpPr/>
            <p:nvPr/>
          </p:nvGrpSpPr>
          <p:grpSpPr>
            <a:xfrm>
              <a:off x="0" y="0"/>
              <a:ext cx="1772924" cy="952501"/>
              <a:chOff x="0" y="0"/>
              <a:chExt cx="1772923" cy="952500"/>
            </a:xfrm>
          </p:grpSpPr>
          <p:grpSp>
            <p:nvGrpSpPr>
              <p:cNvPr id="345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42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3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4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49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346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7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48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50" name="A11 A12…"/>
              <p:cNvSpPr txBox="1"/>
              <p:nvPr/>
            </p:nvSpPr>
            <p:spPr>
              <a:xfrm>
                <a:off x="136493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361" name="Group"/>
            <p:cNvGrpSpPr/>
            <p:nvPr/>
          </p:nvGrpSpPr>
          <p:grpSpPr>
            <a:xfrm>
              <a:off x="2278101" y="0"/>
              <a:ext cx="1670233" cy="952501"/>
              <a:chOff x="0" y="0"/>
              <a:chExt cx="1670231" cy="952500"/>
            </a:xfrm>
          </p:grpSpPr>
          <p:grpSp>
            <p:nvGrpSpPr>
              <p:cNvPr id="355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52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3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4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56" name="B11 B12…"/>
              <p:cNvSpPr txBox="1"/>
              <p:nvPr/>
            </p:nvSpPr>
            <p:spPr>
              <a:xfrm>
                <a:off x="133300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360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357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8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9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371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366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363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70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367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8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9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12"/>
      <p:bldP build="whole" bldLvl="1" animBg="1" rev="0" advAuto="0" spid="332" grpId="9"/>
      <p:bldP build="whole" bldLvl="1" animBg="1" rev="0" advAuto="0" spid="335" grpId="8"/>
      <p:bldP build="whole" bldLvl="1" animBg="1" rev="0" advAuto="0" spid="333" grpId="13"/>
      <p:bldP build="whole" bldLvl="1" animBg="1" rev="0" advAuto="0" spid="334" grpId="14"/>
      <p:bldP build="whole" bldLvl="1" animBg="1" rev="0" advAuto="0" spid="339" grpId="6"/>
      <p:bldP build="whole" bldLvl="1" animBg="1" rev="0" advAuto="0" spid="331" grpId="10"/>
      <p:bldP build="whole" bldLvl="1" animBg="1" rev="0" advAuto="0" spid="330" grpId="3"/>
      <p:bldP build="whole" bldLvl="1" animBg="1" rev="0" advAuto="0" spid="336" grpId="7"/>
      <p:bldP build="whole" bldLvl="1" animBg="1" rev="0" advAuto="0" spid="340" grpId="5"/>
      <p:bldP build="whole" bldLvl="1" animBg="1" rev="0" advAuto="0" spid="371" grpId="2"/>
      <p:bldP build="p" bldLvl="5" animBg="1" rev="0" advAuto="0" spid="325" grpId="4"/>
      <p:bldP build="whole" bldLvl="1" animBg="1" rev="0" advAuto="0" spid="338" grpId="11"/>
      <p:bldP build="whole" bldLvl="1" animBg="1" rev="0" advAuto="0" spid="36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77" name="M1=(A11+A22)*(B11+B22)…"/>
          <p:cNvSpPr txBox="1"/>
          <p:nvPr/>
        </p:nvSpPr>
        <p:spPr>
          <a:xfrm>
            <a:off x="299811" y="909817"/>
            <a:ext cx="9294425" cy="606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22075" indent="-282388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Count number of Multiplications and Additions</a:t>
            </a:r>
          </a:p>
          <a:p>
            <a:pPr lvl="1" marL="645318" indent="-250031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Multiplications</a:t>
            </a:r>
            <a:r>
              <a:t>:7,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Additions</a:t>
            </a:r>
            <a:r>
              <a:t>:18</a:t>
            </a:r>
          </a:p>
          <a:p>
            <a:pPr marL="322075" indent="-282388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equation</a:t>
            </a:r>
          </a:p>
          <a:p>
            <a:pPr lvl="2" marL="0" indent="4572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7T(n/2)+18(n/2); T(1) = 1</a:t>
            </a:r>
          </a:p>
          <a:p>
            <a:pPr lvl="6" marL="0" indent="1371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= Θ(7</a:t>
            </a:r>
            <a:r>
              <a:rPr baseline="31999"/>
              <a:t>log</a:t>
            </a:r>
            <a:r>
              <a:rPr baseline="11166" sz="2400"/>
              <a:t>2</a:t>
            </a:r>
            <a:r>
              <a:rPr baseline="31999"/>
              <a:t>n</a:t>
            </a:r>
            <a:r>
              <a:t>)</a:t>
            </a:r>
          </a:p>
          <a:p>
            <a:pPr lvl="6" marL="0" indent="1371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= Θ(n</a:t>
            </a:r>
            <a:r>
              <a:rPr baseline="31999"/>
              <a:t>log</a:t>
            </a:r>
            <a:r>
              <a:rPr baseline="11166" sz="2400"/>
              <a:t>2</a:t>
            </a:r>
            <a:r>
              <a:rPr baseline="31999"/>
              <a:t>7</a:t>
            </a:r>
            <a:r>
              <a:t>)</a:t>
            </a:r>
          </a:p>
          <a:p>
            <a:pPr lvl="6" marL="0" indent="1371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= Θ(n</a:t>
            </a:r>
            <a:r>
              <a:rPr baseline="31999"/>
              <a:t>2.807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vs. </a:t>
            </a:r>
            <a:r>
              <a:t>Θ(n</a:t>
            </a:r>
            <a:r>
              <a:rPr baseline="31999"/>
              <a:t>3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brute force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There exist algos with better efficiency, but more complexity</a:t>
            </a:r>
          </a:p>
        </p:txBody>
      </p:sp>
      <p:grpSp>
        <p:nvGrpSpPr>
          <p:cNvPr id="382" name="Group"/>
          <p:cNvGrpSpPr/>
          <p:nvPr/>
        </p:nvGrpSpPr>
        <p:grpSpPr>
          <a:xfrm>
            <a:off x="5413487" y="2239864"/>
            <a:ext cx="4083365" cy="975287"/>
            <a:chOff x="0" y="0"/>
            <a:chExt cx="4083363" cy="975286"/>
          </a:xfrm>
        </p:grpSpPr>
        <p:sp>
          <p:nvSpPr>
            <p:cNvPr id="378" name="M1+M4-M5+M7"/>
            <p:cNvSpPr txBox="1"/>
            <p:nvPr/>
          </p:nvSpPr>
          <p:spPr>
            <a:xfrm>
              <a:off x="0" y="-1"/>
              <a:ext cx="2177116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379" name="M3+M5"/>
            <p:cNvSpPr txBox="1"/>
            <p:nvPr/>
          </p:nvSpPr>
          <p:spPr>
            <a:xfrm>
              <a:off x="3036984" y="10239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380" name="M2+M4"/>
            <p:cNvSpPr txBox="1"/>
            <p:nvPr/>
          </p:nvSpPr>
          <p:spPr>
            <a:xfrm>
              <a:off x="16359" y="436552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381" name="M1+M3-M2+M6"/>
            <p:cNvSpPr txBox="1"/>
            <p:nvPr/>
          </p:nvSpPr>
          <p:spPr>
            <a:xfrm>
              <a:off x="1906247" y="43655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5164828" y="1107903"/>
            <a:ext cx="3948335" cy="952501"/>
            <a:chOff x="0" y="0"/>
            <a:chExt cx="3948333" cy="952500"/>
          </a:xfrm>
        </p:grpSpPr>
        <p:sp>
          <p:nvSpPr>
            <p:cNvPr id="383" name="*"/>
            <p:cNvSpPr txBox="1"/>
            <p:nvPr/>
          </p:nvSpPr>
          <p:spPr>
            <a:xfrm>
              <a:off x="1920501" y="217642"/>
              <a:ext cx="345441" cy="51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393" name="Group"/>
            <p:cNvGrpSpPr/>
            <p:nvPr/>
          </p:nvGrpSpPr>
          <p:grpSpPr>
            <a:xfrm>
              <a:off x="0" y="0"/>
              <a:ext cx="1772924" cy="952501"/>
              <a:chOff x="0" y="0"/>
              <a:chExt cx="1772923" cy="952500"/>
            </a:xfrm>
          </p:grpSpPr>
          <p:grpSp>
            <p:nvGrpSpPr>
              <p:cNvPr id="387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84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5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6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91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388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89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0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92" name="A11 A12…"/>
              <p:cNvSpPr txBox="1"/>
              <p:nvPr/>
            </p:nvSpPr>
            <p:spPr>
              <a:xfrm>
                <a:off x="136493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403" name="Group"/>
            <p:cNvGrpSpPr/>
            <p:nvPr/>
          </p:nvGrpSpPr>
          <p:grpSpPr>
            <a:xfrm>
              <a:off x="2278101" y="0"/>
              <a:ext cx="1670233" cy="952501"/>
              <a:chOff x="0" y="0"/>
              <a:chExt cx="1670231" cy="952500"/>
            </a:xfrm>
          </p:grpSpPr>
          <p:grpSp>
            <p:nvGrpSpPr>
              <p:cNvPr id="397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94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5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6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98" name="B11 B12…"/>
              <p:cNvSpPr txBox="1"/>
              <p:nvPr/>
            </p:nvSpPr>
            <p:spPr>
              <a:xfrm>
                <a:off x="133300" y="6985"/>
                <a:ext cx="1536932" cy="9385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402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399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0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1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413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408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405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0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7" grpId="4"/>
      <p:bldP build="whole" bldLvl="1" animBg="1" rev="0" advAuto="0" spid="404" grpId="1"/>
      <p:bldP build="whole" bldLvl="1" animBg="1" rev="0" advAuto="0" spid="382" grpId="3"/>
      <p:bldP build="whole" bldLvl="1" animBg="1" rev="0" advAuto="0" spid="41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16" name="Large number multi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 multiplication</a:t>
            </a:r>
          </a:p>
          <a:p>
            <a:pPr/>
            <a:r>
              <a:t>Matrix Multiplication</a:t>
            </a:r>
          </a:p>
        </p:txBody>
      </p:sp>
      <p:sp>
        <p:nvSpPr>
          <p:cNvPr id="4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3.8 -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3.8 - Horowitz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4.5 - Levitin 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ultiplic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Multiplication Example</a:t>
            </a:r>
          </a:p>
        </p:txBody>
      </p:sp>
      <p:sp>
        <p:nvSpPr>
          <p:cNvPr id="54" name="Multiply 2 numbers (of 2 digits) e.g. 98, 7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Multiply 2 numbers (of 2 digits) e.g. 98, 76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98 = 10*9+8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 = 10*7+6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A*B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7)+10(8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7+9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6)+8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7" marL="0" indent="16002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=6300+10(56+54)+48 = 7448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7)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8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10((9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8)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(7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6)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u="sng">
                <a:solidFill>
                  <a:schemeClr val="accent6">
                    <a:lumOff val="-8741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9*7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u="sng">
                <a:solidFill>
                  <a:schemeClr val="accent6">
                    <a:lumOff val="-8741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8*6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*9*7+10*(8*7+9*6)+8*6=7448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777287" y="700987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ultiplic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Multiplication Example</a:t>
            </a:r>
          </a:p>
        </p:txBody>
      </p:sp>
      <p:sp>
        <p:nvSpPr>
          <p:cNvPr id="58" name="Multiply 2 numbers (of 2 digits)…"/>
          <p:cNvSpPr txBox="1"/>
          <p:nvPr>
            <p:ph type="body" idx="1"/>
          </p:nvPr>
        </p:nvSpPr>
        <p:spPr>
          <a:xfrm>
            <a:off x="762000" y="893233"/>
            <a:ext cx="9114069" cy="6218201"/>
          </a:xfrm>
          <a:prstGeom prst="rect">
            <a:avLst/>
          </a:prstGeom>
        </p:spPr>
        <p:txBody>
          <a:bodyPr/>
          <a:lstStyle/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Multiply 2 numbers (of 2 digits)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B=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A * B</a:t>
            </a:r>
          </a:p>
          <a:p>
            <a:pPr lvl="5" marL="0" indent="11430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+10c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+c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</a:t>
            </a:r>
          </a:p>
          <a:p>
            <a:pPr lvl="5" marL="0" indent="11430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),c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:4 </a:t>
            </a:r>
            <a:r>
              <a:t>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:3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5" marL="0" indent="11430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)*(b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:3 </a:t>
            </a:r>
            <a:r>
              <a:t>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:6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777287" y="700987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Multiplic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Multiplication Example</a:t>
            </a:r>
          </a:p>
        </p:txBody>
      </p:sp>
      <p:sp>
        <p:nvSpPr>
          <p:cNvPr id="62" name="Multiply 2 numbers (of 4 digits) e.g. 9876, 5432…"/>
          <p:cNvSpPr txBox="1"/>
          <p:nvPr>
            <p:ph type="body" idx="1"/>
          </p:nvPr>
        </p:nvSpPr>
        <p:spPr>
          <a:xfrm>
            <a:off x="762000" y="893233"/>
            <a:ext cx="8927973" cy="6107907"/>
          </a:xfrm>
          <a:prstGeom prst="rect">
            <a:avLst/>
          </a:prstGeom>
        </p:spPr>
        <p:txBody>
          <a:bodyPr/>
          <a:lstStyle/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Multiply 2 numbers (of 4 digits) e.g. 9876, 5432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98*10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+76,</a:t>
            </a:r>
            <a:r>
              <a:t> B=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54*10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+32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A*B =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(98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(98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t>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76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(98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32)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((98</a:t>
            </a:r>
            <a:r>
              <a:t>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76)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(54</a:t>
            </a:r>
            <a:r>
              <a:t>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32)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98*54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76*32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777287" y="700987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arge Numbers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Numbers Multiplication</a:t>
            </a:r>
          </a:p>
        </p:txBody>
      </p:sp>
      <p:sp>
        <p:nvSpPr>
          <p:cNvPr id="66" name="Problem:  Given two large numbers with N digits, Multiply these in efficient way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</a:t>
            </a:r>
            <a:br/>
            <a:r>
              <a:t>Given two large numbers with N digits, Multiply these in efficient way</a:t>
            </a:r>
          </a:p>
          <a:p>
            <a:pPr>
              <a:spcBef>
                <a:spcPts val="300"/>
              </a:spcBef>
            </a:pPr>
            <a:r>
              <a:t>Solution : traditional way (high school mathematics)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n</a:t>
            </a:r>
            <a:r>
              <a:t> a</a:t>
            </a:r>
            <a:r>
              <a:rPr baseline="-5999"/>
              <a:t>n-1</a:t>
            </a:r>
            <a:r>
              <a:t> … a</a:t>
            </a:r>
            <a:r>
              <a:rPr baseline="-5999"/>
              <a:t>2</a:t>
            </a:r>
            <a:r>
              <a:t> a</a:t>
            </a:r>
            <a:r>
              <a:rPr baseline="-5999"/>
              <a:t>1</a:t>
            </a:r>
            <a:endParaRPr baseline="-5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5999"/>
              <a:t>n</a:t>
            </a:r>
            <a:r>
              <a:t> b</a:t>
            </a:r>
            <a:r>
              <a:rPr baseline="-5999"/>
              <a:t>n-1</a:t>
            </a:r>
            <a:r>
              <a:t> … b</a:t>
            </a:r>
            <a:r>
              <a:rPr baseline="-5999"/>
              <a:t>2</a:t>
            </a:r>
            <a:r>
              <a:t> b</a:t>
            </a:r>
            <a:r>
              <a:rPr baseline="-5999"/>
              <a:t>1</a:t>
            </a:r>
            <a:endParaRPr baseline="-5999"/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 </a:t>
            </a:r>
            <a:r>
              <a:t>c</a:t>
            </a:r>
            <a:r>
              <a:rPr baseline="-5999"/>
              <a:t>1n+1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</a:t>
            </a:r>
            <a:r>
              <a:rPr baseline="-5999"/>
              <a:t>1n</a:t>
            </a:r>
            <a:r>
              <a:t>c</a:t>
            </a:r>
            <a:r>
              <a:rPr baseline="-5999"/>
              <a:t>1n-1</a:t>
            </a:r>
            <a:r>
              <a:t> …c</a:t>
            </a:r>
            <a:r>
              <a:rPr baseline="-5999"/>
              <a:t>12</a:t>
            </a:r>
            <a:r>
              <a:rPr baseline="-5999" sz="2000"/>
              <a:t> </a:t>
            </a:r>
            <a:r>
              <a:t>c</a:t>
            </a:r>
            <a:r>
              <a:rPr baseline="-5999"/>
              <a:t>11</a:t>
            </a:r>
            <a:endParaRPr baseline="-5999"/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2n+1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</a:t>
            </a:r>
            <a:r>
              <a:rPr baseline="-5999"/>
              <a:t>2n</a:t>
            </a:r>
            <a:r>
              <a:t>c</a:t>
            </a:r>
            <a:r>
              <a:rPr baseline="-5999"/>
              <a:t>1n-1</a:t>
            </a:r>
            <a:r>
              <a:t>…c</a:t>
            </a:r>
            <a:r>
              <a:rPr baseline="-5999"/>
              <a:t>22 </a:t>
            </a:r>
            <a:r>
              <a:t>c</a:t>
            </a:r>
            <a:r>
              <a:rPr baseline="-5999"/>
              <a:t>21</a:t>
            </a:r>
            <a:endParaRPr baseline="-5999"/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:</a:t>
            </a:r>
            <a:endParaRPr baseline="-5999"/>
          </a:p>
          <a:p>
            <a:pPr marL="0" indent="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nn+1</a:t>
            </a:r>
            <a:r>
              <a:t>c</a:t>
            </a:r>
            <a:r>
              <a:rPr baseline="-5999"/>
              <a:t>nn</a:t>
            </a:r>
            <a:r>
              <a:t>c</a:t>
            </a:r>
            <a:r>
              <a:rPr baseline="-5999"/>
              <a:t>nn-1</a:t>
            </a:r>
            <a:r>
              <a:t>…c</a:t>
            </a:r>
            <a:r>
              <a:rPr baseline="-5999"/>
              <a:t>n2</a:t>
            </a:r>
            <a:r>
              <a:t>c</a:t>
            </a:r>
            <a:r>
              <a:rPr baseline="-5999"/>
              <a:t>n1</a:t>
            </a:r>
            <a:endParaRPr baseline="-5999"/>
          </a:p>
          <a:p>
            <a:pPr marL="0" indent="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300"/>
              </a:spcBef>
            </a:pPr>
            <a:r>
              <a:t>Efficiency : Multiplications: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 Additions: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Complexity analysis: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0" name="Line"/>
          <p:cNvSpPr/>
          <p:nvPr/>
        </p:nvSpPr>
        <p:spPr>
          <a:xfrm>
            <a:off x="587331" y="3597082"/>
            <a:ext cx="778101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" name="Line"/>
          <p:cNvSpPr/>
          <p:nvPr/>
        </p:nvSpPr>
        <p:spPr>
          <a:xfrm>
            <a:off x="587331" y="5298994"/>
            <a:ext cx="778101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arge Numbers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Numbers Multiplication</a:t>
            </a:r>
          </a:p>
        </p:txBody>
      </p:sp>
      <p:sp>
        <p:nvSpPr>
          <p:cNvPr id="74" name="Given two large numbers A, B with n digits,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Given two large numbers A, B with n digits, </a:t>
            </a:r>
          </a:p>
          <a:p>
            <a:pPr lvl="1" marL="700087" indent="-304800">
              <a:spcBef>
                <a:spcPts val="400"/>
              </a:spcBef>
            </a:pPr>
            <a:r>
              <a:t>multiply these in efficient way</a:t>
            </a:r>
          </a:p>
          <a:p>
            <a:pPr>
              <a:spcBef>
                <a:spcPts val="400"/>
              </a:spcBef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= 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4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 A and B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-digit numbers, 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4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)-digit numbers,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A*B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A</a:t>
            </a:r>
            <a:r>
              <a:rPr baseline="-5999"/>
              <a:t>1</a:t>
            </a:r>
            <a:r>
              <a:t>*B</a:t>
            </a:r>
            <a:r>
              <a:rPr baseline="-5999"/>
              <a:t>1</a:t>
            </a:r>
            <a:r>
              <a:t>*10</a:t>
            </a:r>
            <a:r>
              <a:rPr baseline="31999"/>
              <a:t>n</a:t>
            </a:r>
            <a:r>
              <a:t>+(A</a:t>
            </a:r>
            <a:r>
              <a:rPr baseline="-5999"/>
              <a:t>1</a:t>
            </a:r>
            <a:r>
              <a:t>*B</a:t>
            </a:r>
            <a:r>
              <a:rPr baseline="-5999"/>
              <a:t>2</a:t>
            </a:r>
            <a:r>
              <a:t>+A</a:t>
            </a:r>
            <a:r>
              <a:rPr baseline="-5999"/>
              <a:t>2</a:t>
            </a:r>
            <a:r>
              <a:t>*B</a:t>
            </a:r>
            <a:r>
              <a:rPr baseline="-5999"/>
              <a:t>1</a:t>
            </a:r>
            <a:r>
              <a:t>)10</a:t>
            </a:r>
            <a:r>
              <a:rPr baseline="31999"/>
              <a:t>n/2</a:t>
            </a:r>
            <a:r>
              <a:t>+A</a:t>
            </a:r>
            <a:r>
              <a:rPr baseline="-5999"/>
              <a:t>2</a:t>
            </a:r>
            <a:r>
              <a:t>*B</a:t>
            </a:r>
            <a:r>
              <a:rPr baseline="-5999"/>
              <a:t>2</a:t>
            </a:r>
          </a:p>
          <a:p>
            <a:pPr>
              <a:spcBef>
                <a:spcPts val="400"/>
              </a:spcBef>
              <a:defRPr sz="3000"/>
            </a:pPr>
            <a:r>
              <a:t>Efficiency : Multiplications: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4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relation</a:t>
            </a:r>
          </a:p>
          <a:p>
            <a:pPr lvl="2" marL="0" indent="4572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T(n)=4T(n/2)+O(n)=2</a:t>
            </a:r>
            <a:r>
              <a:rPr baseline="31999"/>
              <a:t>2</a:t>
            </a:r>
            <a:r>
              <a:t>T(n/2)+n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[4T(n/4)+O(n/2)]+n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4</a:t>
            </a:r>
            <a:r>
              <a:t>T(n/2</a:t>
            </a:r>
            <a:r>
              <a:rPr baseline="31999"/>
              <a:t>2</a:t>
            </a:r>
            <a:r>
              <a:t>)+2</a:t>
            </a:r>
            <a:r>
              <a:rPr baseline="31999"/>
              <a:t>2</a:t>
            </a:r>
            <a:r>
              <a:t>(n/2)+n=2</a:t>
            </a:r>
            <a:r>
              <a:rPr baseline="31999"/>
              <a:t>4</a:t>
            </a:r>
            <a:r>
              <a:t>T(n/2</a:t>
            </a:r>
            <a:r>
              <a:rPr baseline="31999"/>
              <a:t>2</a:t>
            </a:r>
            <a:r>
              <a:t>)+2n+n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arge Numbers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Numbers Multiplication</a:t>
            </a:r>
          </a:p>
        </p:txBody>
      </p:sp>
      <p:sp>
        <p:nvSpPr>
          <p:cNvPr id="80" name="Let A=A1A2, and B=B1B2,  are n-digit numbers, and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-digit numbers, 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4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)-digit numbers,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A*B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10</a:t>
            </a:r>
            <a:r>
              <a:rPr baseline="31999"/>
              <a:t>n</a:t>
            </a:r>
            <a:r>
              <a:t>*A</a:t>
            </a:r>
            <a:r>
              <a:rPr baseline="-5999"/>
              <a:t>1</a:t>
            </a:r>
            <a:r>
              <a:t>*B</a:t>
            </a:r>
            <a:r>
              <a:rPr baseline="-5999"/>
              <a:t>1 </a:t>
            </a:r>
            <a:r>
              <a:t>+ A</a:t>
            </a:r>
            <a:r>
              <a:rPr baseline="-5999"/>
              <a:t>2</a:t>
            </a:r>
            <a:r>
              <a:t>*B</a:t>
            </a:r>
            <a:r>
              <a:rPr baseline="-5999"/>
              <a:t>2</a:t>
            </a:r>
            <a:endParaRPr baseline="-5999"/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+10</a:t>
            </a:r>
            <a:r>
              <a:rPr baseline="31999"/>
              <a:t>n/2</a:t>
            </a:r>
            <a:r>
              <a:t>((A</a:t>
            </a:r>
            <a:r>
              <a:rPr baseline="-5999"/>
              <a:t>1</a:t>
            </a:r>
            <a:r>
              <a:t>+A</a:t>
            </a:r>
            <a:r>
              <a:rPr baseline="-5999"/>
              <a:t>2</a:t>
            </a:r>
            <a:r>
              <a:t>)*(B</a:t>
            </a:r>
            <a:r>
              <a:rPr baseline="-5999"/>
              <a:t>1</a:t>
            </a:r>
            <a:r>
              <a:t>+B</a:t>
            </a:r>
            <a:r>
              <a:rPr baseline="-5999"/>
              <a:t>2</a:t>
            </a:r>
            <a:r>
              <a:t>)-</a:t>
            </a:r>
            <a:r>
              <a:rPr i="1" u="sng"/>
              <a:t>A</a:t>
            </a:r>
            <a:r>
              <a:rPr baseline="-5999" i="1" u="sng"/>
              <a:t>1</a:t>
            </a:r>
            <a:r>
              <a:rPr i="1" u="sng"/>
              <a:t>*B</a:t>
            </a:r>
            <a:r>
              <a:rPr baseline="-5999" i="1" u="sng"/>
              <a:t>1</a:t>
            </a:r>
            <a:r>
              <a:t>-</a:t>
            </a:r>
            <a:r>
              <a:rPr i="1" u="sng"/>
              <a:t>A</a:t>
            </a:r>
            <a:r>
              <a:rPr baseline="-5999" i="1" u="sng"/>
              <a:t>2</a:t>
            </a:r>
            <a:r>
              <a:rPr i="1" u="sng"/>
              <a:t>*B</a:t>
            </a:r>
            <a:r>
              <a:rPr baseline="-5999" i="1" u="sng"/>
              <a:t>2</a:t>
            </a:r>
            <a:r>
              <a:t>)</a:t>
            </a:r>
          </a:p>
          <a:p>
            <a:pPr>
              <a:spcBef>
                <a:spcPts val="4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relation using 3 multiplications</a:t>
            </a:r>
          </a:p>
          <a:p>
            <a:pPr lvl="2" marL="0" indent="4572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T(n)=3T(n/2)+O(n)=3</a:t>
            </a:r>
            <a:r>
              <a:rPr baseline="31999"/>
              <a:t>1</a:t>
            </a:r>
            <a:r>
              <a:t>T(n/2)+cn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1</a:t>
            </a:r>
            <a:r>
              <a:t>[3T(n/4)+cn/2]+cn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)+c[3</a:t>
            </a:r>
            <a:r>
              <a:rPr baseline="31999"/>
              <a:t>1</a:t>
            </a:r>
            <a:r>
              <a:t>n/2</a:t>
            </a:r>
            <a:r>
              <a:rPr baseline="31999"/>
              <a:t>1</a:t>
            </a:r>
            <a:r>
              <a:t>+n]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k</a:t>
            </a:r>
            <a:r>
              <a:t>T(n/2</a:t>
            </a:r>
            <a:r>
              <a:rPr baseline="31999"/>
              <a:t>k</a:t>
            </a:r>
            <a:r>
              <a:t>)+c[3</a:t>
            </a:r>
            <a:r>
              <a:rPr baseline="31999"/>
              <a:t>k-1</a:t>
            </a:r>
            <a:r>
              <a:t>n/2</a:t>
            </a:r>
            <a:r>
              <a:rPr baseline="31999"/>
              <a:t>k-1</a:t>
            </a:r>
            <a:r>
              <a:t>+…+n]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Θ(3</a:t>
            </a:r>
            <a:r>
              <a:rPr baseline="31999"/>
              <a:t>log</a:t>
            </a:r>
            <a:r>
              <a:rPr baseline="12769" sz="2600"/>
              <a:t>2</a:t>
            </a:r>
            <a:r>
              <a:rPr baseline="31999"/>
              <a:t>n</a:t>
            </a:r>
            <a:r>
              <a:t>) = Θ(n</a:t>
            </a:r>
            <a:r>
              <a:rPr baseline="31999"/>
              <a:t>log</a:t>
            </a:r>
            <a:r>
              <a:rPr baseline="12769" sz="2600"/>
              <a:t>2</a:t>
            </a:r>
            <a:r>
              <a:rPr baseline="31999"/>
              <a:t>3</a:t>
            </a:r>
            <a:r>
              <a:t>)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≈ Θ(n</a:t>
            </a:r>
            <a:r>
              <a:rPr baseline="31999"/>
              <a:t>1.585</a:t>
            </a:r>
            <a:r>
              <a:t>)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86" name="Conventional matrix multiplication"/>
          <p:cNvSpPr txBox="1"/>
          <p:nvPr>
            <p:ph type="body" sz="quarter" idx="1"/>
          </p:nvPr>
        </p:nvSpPr>
        <p:spPr>
          <a:xfrm>
            <a:off x="495500" y="864195"/>
            <a:ext cx="8384432" cy="573290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0" name="="/>
          <p:cNvSpPr txBox="1"/>
          <p:nvPr/>
        </p:nvSpPr>
        <p:spPr>
          <a:xfrm>
            <a:off x="5873406" y="2081358"/>
            <a:ext cx="36981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100" name="Group"/>
          <p:cNvGrpSpPr/>
          <p:nvPr/>
        </p:nvGrpSpPr>
        <p:grpSpPr>
          <a:xfrm>
            <a:off x="549247" y="1437484"/>
            <a:ext cx="2745123" cy="1731088"/>
            <a:chOff x="0" y="0"/>
            <a:chExt cx="2745122" cy="1731086"/>
          </a:xfrm>
        </p:grpSpPr>
        <p:grpSp>
          <p:nvGrpSpPr>
            <p:cNvPr id="94" name="Group"/>
            <p:cNvGrpSpPr/>
            <p:nvPr/>
          </p:nvGrpSpPr>
          <p:grpSpPr>
            <a:xfrm>
              <a:off x="0" y="0"/>
              <a:ext cx="331806" cy="1659699"/>
              <a:chOff x="0" y="0"/>
              <a:chExt cx="331805" cy="1659698"/>
            </a:xfrm>
          </p:grpSpPr>
          <p:sp>
            <p:nvSpPr>
              <p:cNvPr id="91" name="Line"/>
              <p:cNvSpPr/>
              <p:nvPr/>
            </p:nvSpPr>
            <p:spPr>
              <a:xfrm flipV="1">
                <a:off x="5796" y="0"/>
                <a:ext cx="1" cy="1659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2" name="Line"/>
              <p:cNvSpPr/>
              <p:nvPr/>
            </p:nvSpPr>
            <p:spPr>
              <a:xfrm>
                <a:off x="0" y="4210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3" name="Line"/>
              <p:cNvSpPr/>
              <p:nvPr/>
            </p:nvSpPr>
            <p:spPr>
              <a:xfrm>
                <a:off x="0" y="1654175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5" name="a11 a12 … a1n…"/>
            <p:cNvSpPr txBox="1"/>
            <p:nvPr/>
          </p:nvSpPr>
          <p:spPr>
            <a:xfrm>
              <a:off x="76461" y="67713"/>
              <a:ext cx="266866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11 </a:t>
              </a:r>
              <a:r>
                <a:t>a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nn</a:t>
              </a:r>
            </a:p>
          </p:txBody>
        </p:sp>
        <p:grpSp>
          <p:nvGrpSpPr>
            <p:cNvPr id="99" name="Group"/>
            <p:cNvGrpSpPr/>
            <p:nvPr/>
          </p:nvGrpSpPr>
          <p:grpSpPr>
            <a:xfrm flipH="1">
              <a:off x="2207747" y="7367"/>
              <a:ext cx="331806" cy="1663374"/>
              <a:chOff x="0" y="0"/>
              <a:chExt cx="331805" cy="1663372"/>
            </a:xfrm>
          </p:grpSpPr>
          <p:sp>
            <p:nvSpPr>
              <p:cNvPr id="96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10" name="Group"/>
          <p:cNvGrpSpPr/>
          <p:nvPr/>
        </p:nvGrpSpPr>
        <p:grpSpPr>
          <a:xfrm>
            <a:off x="3353432" y="1422769"/>
            <a:ext cx="2614475" cy="1734761"/>
            <a:chOff x="0" y="0"/>
            <a:chExt cx="2614474" cy="1734760"/>
          </a:xfrm>
        </p:grpSpPr>
        <p:grpSp>
          <p:nvGrpSpPr>
            <p:cNvPr id="104" name="Group"/>
            <p:cNvGrpSpPr/>
            <p:nvPr/>
          </p:nvGrpSpPr>
          <p:grpSpPr>
            <a:xfrm flipH="1">
              <a:off x="2227108" y="11041"/>
              <a:ext cx="331807" cy="1663374"/>
              <a:chOff x="0" y="0"/>
              <a:chExt cx="331805" cy="1663372"/>
            </a:xfrm>
          </p:grpSpPr>
          <p:sp>
            <p:nvSpPr>
              <p:cNvPr id="101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05" name="b11 b12 … b1n…"/>
            <p:cNvSpPr txBox="1"/>
            <p:nvPr/>
          </p:nvSpPr>
          <p:spPr>
            <a:xfrm>
              <a:off x="54093" y="71387"/>
              <a:ext cx="256038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11 </a:t>
              </a:r>
              <a:r>
                <a:t>b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bn</a:t>
              </a:r>
              <a:r>
                <a:rPr baseline="-5999"/>
                <a:t>n</a:t>
              </a:r>
            </a:p>
          </p:txBody>
        </p:sp>
        <p:grpSp>
          <p:nvGrpSpPr>
            <p:cNvPr id="109" name="Group"/>
            <p:cNvGrpSpPr/>
            <p:nvPr/>
          </p:nvGrpSpPr>
          <p:grpSpPr>
            <a:xfrm>
              <a:off x="0" y="0"/>
              <a:ext cx="331806" cy="1685457"/>
              <a:chOff x="0" y="0"/>
              <a:chExt cx="331805" cy="1685456"/>
            </a:xfrm>
          </p:grpSpPr>
          <p:sp>
            <p:nvSpPr>
              <p:cNvPr id="106" name="Line"/>
              <p:cNvSpPr/>
              <p:nvPr/>
            </p:nvSpPr>
            <p:spPr>
              <a:xfrm flipV="1">
                <a:off x="5796" y="0"/>
                <a:ext cx="1" cy="16854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" name="Line"/>
              <p:cNvSpPr/>
              <p:nvPr/>
            </p:nvSpPr>
            <p:spPr>
              <a:xfrm>
                <a:off x="0" y="4275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" name="Line"/>
              <p:cNvSpPr/>
              <p:nvPr/>
            </p:nvSpPr>
            <p:spPr>
              <a:xfrm>
                <a:off x="0" y="167984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20" name="Group"/>
          <p:cNvGrpSpPr/>
          <p:nvPr/>
        </p:nvGrpSpPr>
        <p:grpSpPr>
          <a:xfrm>
            <a:off x="6383280" y="1444852"/>
            <a:ext cx="2590734" cy="1726801"/>
            <a:chOff x="0" y="0"/>
            <a:chExt cx="2590732" cy="1726799"/>
          </a:xfrm>
        </p:grpSpPr>
        <p:sp>
          <p:nvSpPr>
            <p:cNvPr id="111" name="c11 c12 … c1n…"/>
            <p:cNvSpPr txBox="1"/>
            <p:nvPr/>
          </p:nvSpPr>
          <p:spPr>
            <a:xfrm>
              <a:off x="30351" y="63426"/>
              <a:ext cx="256038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11 </a:t>
              </a:r>
              <a:r>
                <a:t>c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nn</a:t>
              </a:r>
            </a:p>
          </p:txBody>
        </p:sp>
        <p:grpSp>
          <p:nvGrpSpPr>
            <p:cNvPr id="115" name="Group"/>
            <p:cNvGrpSpPr/>
            <p:nvPr/>
          </p:nvGrpSpPr>
          <p:grpSpPr>
            <a:xfrm>
              <a:off x="0" y="0"/>
              <a:ext cx="331806" cy="1663373"/>
              <a:chOff x="0" y="0"/>
              <a:chExt cx="331805" cy="1663372"/>
            </a:xfrm>
          </p:grpSpPr>
          <p:sp>
            <p:nvSpPr>
              <p:cNvPr id="112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9" name="Group"/>
            <p:cNvGrpSpPr/>
            <p:nvPr/>
          </p:nvGrpSpPr>
          <p:grpSpPr>
            <a:xfrm flipH="1">
              <a:off x="2107243" y="0"/>
              <a:ext cx="331807" cy="1663373"/>
              <a:chOff x="0" y="0"/>
              <a:chExt cx="331805" cy="1663372"/>
            </a:xfrm>
          </p:grpSpPr>
          <p:sp>
            <p:nvSpPr>
              <p:cNvPr id="116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21" name="where the element cij is computed as…"/>
          <p:cNvSpPr txBox="1"/>
          <p:nvPr/>
        </p:nvSpPr>
        <p:spPr>
          <a:xfrm>
            <a:off x="334608" y="3214201"/>
            <a:ext cx="9490784" cy="3324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 the element </a:t>
            </a:r>
            <a:r>
              <a:t>c</a:t>
            </a:r>
            <a:r>
              <a:rPr baseline="-5999"/>
              <a:t>ij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computed as</a:t>
            </a:r>
          </a:p>
          <a:p>
            <a:pPr lvl="1" marL="0" indent="228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ij</a:t>
            </a:r>
            <a:r>
              <a:t> = a</a:t>
            </a:r>
            <a:r>
              <a:rPr baseline="-5999"/>
              <a:t>i1</a:t>
            </a:r>
            <a:r>
              <a:t>b</a:t>
            </a:r>
            <a:r>
              <a:rPr baseline="-5999"/>
              <a:t>1j </a:t>
            </a:r>
            <a:r>
              <a:t>+ a</a:t>
            </a:r>
            <a:r>
              <a:rPr baseline="-5999"/>
              <a:t>i2</a:t>
            </a:r>
            <a:r>
              <a:t>b</a:t>
            </a:r>
            <a:r>
              <a:rPr baseline="-5999"/>
              <a:t>2j </a:t>
            </a:r>
            <a:r>
              <a:t>+ a</a:t>
            </a:r>
            <a:r>
              <a:rPr baseline="-5999"/>
              <a:t>i3</a:t>
            </a:r>
            <a:r>
              <a:t>b</a:t>
            </a:r>
            <a:r>
              <a:rPr baseline="-5999"/>
              <a:t>3j </a:t>
            </a:r>
            <a:r>
              <a:t>+ … + a</a:t>
            </a:r>
            <a:r>
              <a:rPr baseline="-5999"/>
              <a:t>in</a:t>
            </a:r>
            <a:r>
              <a:t>b</a:t>
            </a:r>
            <a:r>
              <a:rPr baseline="-5999"/>
              <a:t>nj</a:t>
            </a:r>
            <a:endParaRPr baseline="-5999"/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computations required for </a:t>
            </a:r>
            <a:r>
              <a:t>c</a:t>
            </a:r>
            <a:r>
              <a:rPr baseline="-5999"/>
              <a:t>ij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Multiplications: </a:t>
            </a:r>
            <a:r>
              <a:t>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additions: </a:t>
            </a:r>
            <a:r>
              <a:t>n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computations required for matrix multiplication: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i.e.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5"/>
      <p:bldP build="whole" bldLvl="1" animBg="1" rev="0" advAuto="0" spid="100" grpId="2"/>
      <p:bldP build="whole" bldLvl="1" animBg="1" rev="0" advAuto="0" spid="86" grpId="1"/>
      <p:bldP build="p" bldLvl="5" animBg="1" rev="0" advAuto="0" spid="121" grpId="6"/>
      <p:bldP build="whole" bldLvl="1" animBg="1" rev="0" advAuto="0" spid="110" grpId="3"/>
      <p:bldP build="whole" bldLvl="1" animBg="1" rev="0" advAuto="0" spid="9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