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cw.mit.edu/courses/civil-and-environmental-engineering/1-204-computer-algorithms-in-systems-engineering-spring-2010/lecture-notes/MIT1_204S10_lec11.pdf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4: Prim’s Algorithm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L24: Prim’s Algorithm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Minimum Cost Spanning Tree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Example 2:  Prim’s M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2:  Prim’s MST</a:t>
            </a:r>
          </a:p>
        </p:txBody>
      </p:sp>
      <p:sp>
        <p:nvSpPr>
          <p:cNvPr id="2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0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02" name="a"/>
          <p:cNvSpPr/>
          <p:nvPr/>
        </p:nvSpPr>
        <p:spPr>
          <a:xfrm>
            <a:off x="1078474" y="2107002"/>
            <a:ext cx="577454" cy="55647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03" name="d"/>
          <p:cNvSpPr/>
          <p:nvPr/>
        </p:nvSpPr>
        <p:spPr>
          <a:xfrm>
            <a:off x="5994307" y="2103294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04" name="e"/>
          <p:cNvSpPr/>
          <p:nvPr/>
        </p:nvSpPr>
        <p:spPr>
          <a:xfrm>
            <a:off x="3536202" y="3315594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05" name="b"/>
          <p:cNvSpPr/>
          <p:nvPr/>
        </p:nvSpPr>
        <p:spPr>
          <a:xfrm>
            <a:off x="2434150" y="1404898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06" name="f"/>
          <p:cNvSpPr/>
          <p:nvPr/>
        </p:nvSpPr>
        <p:spPr>
          <a:xfrm>
            <a:off x="3536202" y="2103294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07" name="c"/>
          <p:cNvSpPr/>
          <p:nvPr/>
        </p:nvSpPr>
        <p:spPr>
          <a:xfrm>
            <a:off x="4924301" y="1404898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08" name="Line"/>
          <p:cNvSpPr/>
          <p:nvPr/>
        </p:nvSpPr>
        <p:spPr>
          <a:xfrm flipV="1">
            <a:off x="1612945" y="1852940"/>
            <a:ext cx="865445" cy="4098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9" name="Line"/>
          <p:cNvSpPr/>
          <p:nvPr/>
        </p:nvSpPr>
        <p:spPr>
          <a:xfrm flipV="1">
            <a:off x="4101189" y="1852940"/>
            <a:ext cx="865444" cy="4098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0" name="Line"/>
          <p:cNvSpPr/>
          <p:nvPr/>
        </p:nvSpPr>
        <p:spPr>
          <a:xfrm flipV="1">
            <a:off x="4101189" y="2594592"/>
            <a:ext cx="1905585" cy="92954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1" name="Line"/>
          <p:cNvSpPr/>
          <p:nvPr/>
        </p:nvSpPr>
        <p:spPr>
          <a:xfrm>
            <a:off x="1563060" y="2582496"/>
            <a:ext cx="1959806" cy="95373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2" name="Line"/>
          <p:cNvSpPr/>
          <p:nvPr/>
        </p:nvSpPr>
        <p:spPr>
          <a:xfrm>
            <a:off x="2958293" y="1853590"/>
            <a:ext cx="589688" cy="3611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3" name="Line"/>
          <p:cNvSpPr/>
          <p:nvPr/>
        </p:nvSpPr>
        <p:spPr>
          <a:xfrm>
            <a:off x="5469042" y="1828190"/>
            <a:ext cx="589687" cy="3611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4" name="Line"/>
          <p:cNvSpPr/>
          <p:nvPr/>
        </p:nvSpPr>
        <p:spPr>
          <a:xfrm>
            <a:off x="4095754" y="2422648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5" name="Line"/>
          <p:cNvSpPr/>
          <p:nvPr/>
        </p:nvSpPr>
        <p:spPr>
          <a:xfrm>
            <a:off x="1671919" y="2422648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6" name="Line"/>
          <p:cNvSpPr/>
          <p:nvPr/>
        </p:nvSpPr>
        <p:spPr>
          <a:xfrm>
            <a:off x="3046055" y="1645722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7" name="Line"/>
          <p:cNvSpPr/>
          <p:nvPr/>
        </p:nvSpPr>
        <p:spPr>
          <a:xfrm>
            <a:off x="3824929" y="2696744"/>
            <a:ext cx="1" cy="58187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8" name="2"/>
          <p:cNvSpPr txBox="1"/>
          <p:nvPr/>
        </p:nvSpPr>
        <p:spPr>
          <a:xfrm>
            <a:off x="3820819" y="2745430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9" name="6"/>
          <p:cNvSpPr txBox="1"/>
          <p:nvPr/>
        </p:nvSpPr>
        <p:spPr>
          <a:xfrm>
            <a:off x="2373671" y="2985754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0" name="3"/>
          <p:cNvSpPr txBox="1"/>
          <p:nvPr/>
        </p:nvSpPr>
        <p:spPr>
          <a:xfrm>
            <a:off x="1838276" y="1639536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1" name="5"/>
          <p:cNvSpPr txBox="1"/>
          <p:nvPr/>
        </p:nvSpPr>
        <p:spPr>
          <a:xfrm>
            <a:off x="2446683" y="2027050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2" name="1"/>
          <p:cNvSpPr txBox="1"/>
          <p:nvPr/>
        </p:nvSpPr>
        <p:spPr>
          <a:xfrm>
            <a:off x="3798661" y="1221235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3" name="4"/>
          <p:cNvSpPr txBox="1"/>
          <p:nvPr/>
        </p:nvSpPr>
        <p:spPr>
          <a:xfrm>
            <a:off x="3208747" y="166493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4" name="4"/>
          <p:cNvSpPr txBox="1"/>
          <p:nvPr/>
        </p:nvSpPr>
        <p:spPr>
          <a:xfrm>
            <a:off x="4272251" y="1664936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5" name="5"/>
          <p:cNvSpPr txBox="1"/>
          <p:nvPr/>
        </p:nvSpPr>
        <p:spPr>
          <a:xfrm>
            <a:off x="4911601" y="2027050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6" name="6"/>
          <p:cNvSpPr txBox="1"/>
          <p:nvPr/>
        </p:nvSpPr>
        <p:spPr>
          <a:xfrm>
            <a:off x="5594594" y="1609804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7" name="8"/>
          <p:cNvSpPr txBox="1"/>
          <p:nvPr/>
        </p:nvSpPr>
        <p:spPr>
          <a:xfrm>
            <a:off x="4937604" y="2985754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28" name="Line"/>
          <p:cNvSpPr/>
          <p:nvPr/>
        </p:nvSpPr>
        <p:spPr>
          <a:xfrm flipV="1">
            <a:off x="1612945" y="1852940"/>
            <a:ext cx="865445" cy="40980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9" name="b"/>
          <p:cNvSpPr/>
          <p:nvPr/>
        </p:nvSpPr>
        <p:spPr>
          <a:xfrm>
            <a:off x="2434150" y="1407751"/>
            <a:ext cx="577454" cy="55647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30" name="a"/>
          <p:cNvSpPr/>
          <p:nvPr/>
        </p:nvSpPr>
        <p:spPr>
          <a:xfrm>
            <a:off x="1082171" y="2107002"/>
            <a:ext cx="577455" cy="556470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31" name="Line"/>
          <p:cNvSpPr/>
          <p:nvPr/>
        </p:nvSpPr>
        <p:spPr>
          <a:xfrm>
            <a:off x="3033355" y="1635204"/>
            <a:ext cx="1888110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2" name="c"/>
          <p:cNvSpPr/>
          <p:nvPr/>
        </p:nvSpPr>
        <p:spPr>
          <a:xfrm>
            <a:off x="4924301" y="1404898"/>
            <a:ext cx="577454" cy="55647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33" name="Line"/>
          <p:cNvSpPr/>
          <p:nvPr/>
        </p:nvSpPr>
        <p:spPr>
          <a:xfrm flipV="1">
            <a:off x="4101189" y="1865692"/>
            <a:ext cx="865444" cy="409802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4" name="f"/>
          <p:cNvSpPr/>
          <p:nvPr/>
        </p:nvSpPr>
        <p:spPr>
          <a:xfrm>
            <a:off x="3533683" y="2101112"/>
            <a:ext cx="577454" cy="556470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35" name="Line"/>
          <p:cNvSpPr/>
          <p:nvPr/>
        </p:nvSpPr>
        <p:spPr>
          <a:xfrm>
            <a:off x="3812022" y="2691311"/>
            <a:ext cx="1" cy="581870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6" name="e"/>
          <p:cNvSpPr/>
          <p:nvPr/>
        </p:nvSpPr>
        <p:spPr>
          <a:xfrm>
            <a:off x="3536202" y="3315594"/>
            <a:ext cx="577454" cy="55647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37" name="Line"/>
          <p:cNvSpPr/>
          <p:nvPr/>
        </p:nvSpPr>
        <p:spPr>
          <a:xfrm>
            <a:off x="4090319" y="2422648"/>
            <a:ext cx="1888110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8" name="d"/>
          <p:cNvSpPr/>
          <p:nvPr/>
        </p:nvSpPr>
        <p:spPr>
          <a:xfrm>
            <a:off x="5994307" y="2107002"/>
            <a:ext cx="577454" cy="556470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39" name="w(a):0,w(b):∞,w(c):∞,w(d)=∞,w(e)=∞,w(f)=∞"/>
          <p:cNvSpPr txBox="1"/>
          <p:nvPr/>
        </p:nvSpPr>
        <p:spPr>
          <a:xfrm>
            <a:off x="894006" y="3884641"/>
            <a:ext cx="827918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w(a):0,w(b):∞,w(c):∞,w(d)=∞,w(e)=∞,w(f)=∞</a:t>
            </a:r>
          </a:p>
        </p:txBody>
      </p:sp>
      <p:sp>
        <p:nvSpPr>
          <p:cNvPr id="340" name="w(a):0,w(b):3,w(c):∞,w(d)=∞,w(e)=6,w(f)=5"/>
          <p:cNvSpPr txBox="1"/>
          <p:nvPr/>
        </p:nvSpPr>
        <p:spPr>
          <a:xfrm>
            <a:off x="894782" y="4286844"/>
            <a:ext cx="827918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w(</a:t>
            </a:r>
            <a:r>
              <a:rPr b="1"/>
              <a:t>a</a:t>
            </a:r>
            <a:r>
              <a:t>):0,w(b):3,w(c):∞,w(d)=∞,w(e)=6,w(f)=5</a:t>
            </a:r>
          </a:p>
        </p:txBody>
      </p:sp>
      <p:sp>
        <p:nvSpPr>
          <p:cNvPr id="341" name="w(a):0,w(b):3,w(c):1,w(d)=∞,w(e)=6,w(f)=4"/>
          <p:cNvSpPr txBox="1"/>
          <p:nvPr/>
        </p:nvSpPr>
        <p:spPr>
          <a:xfrm>
            <a:off x="914390" y="4725384"/>
            <a:ext cx="827918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w(a):0,w(</a:t>
            </a:r>
            <a:r>
              <a:rPr b="1"/>
              <a:t>b</a:t>
            </a:r>
            <a:r>
              <a:t>):3,w(c):1,w(d)=∞,w(e)=6,w(f)=4</a:t>
            </a:r>
          </a:p>
        </p:txBody>
      </p:sp>
      <p:sp>
        <p:nvSpPr>
          <p:cNvPr id="342" name="w(a):0,w(b):3,w(c):1,w(d)=6,w(e)=6,w(f)=4"/>
          <p:cNvSpPr txBox="1"/>
          <p:nvPr/>
        </p:nvSpPr>
        <p:spPr>
          <a:xfrm>
            <a:off x="900217" y="5153931"/>
            <a:ext cx="827918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w(a):0,w(b):3,w(</a:t>
            </a:r>
            <a:r>
              <a:rPr b="1"/>
              <a:t>c</a:t>
            </a:r>
            <a:r>
              <a:t>):1,w(d)=6,w(e)=6,w(f)=4</a:t>
            </a:r>
          </a:p>
        </p:txBody>
      </p:sp>
      <p:sp>
        <p:nvSpPr>
          <p:cNvPr id="343" name="w(a):0,w(b):3,w(c):1,w(d)=5,w(e)=2,w(f)=4"/>
          <p:cNvSpPr txBox="1"/>
          <p:nvPr/>
        </p:nvSpPr>
        <p:spPr>
          <a:xfrm>
            <a:off x="894782" y="5616927"/>
            <a:ext cx="827918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w(a):0,w(b):3,w(c):1,w(d)=5,w(e)=2,w(</a:t>
            </a:r>
            <a:r>
              <a:rPr b="1"/>
              <a:t>f</a:t>
            </a:r>
            <a:r>
              <a:t>)=4</a:t>
            </a:r>
          </a:p>
        </p:txBody>
      </p:sp>
      <p:sp>
        <p:nvSpPr>
          <p:cNvPr id="344" name="w(a):0,w(b):3,w(c):1,w(d)=5,w(e)=2,w(f)=4"/>
          <p:cNvSpPr txBox="1"/>
          <p:nvPr/>
        </p:nvSpPr>
        <p:spPr>
          <a:xfrm>
            <a:off x="894782" y="6066345"/>
            <a:ext cx="827918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w(a):0,w(b):3,w(c):1,w(d)=5,w(</a:t>
            </a:r>
            <a:r>
              <a:rPr b="1"/>
              <a:t>e</a:t>
            </a:r>
            <a:r>
              <a:t>)=2,w(f)=4</a:t>
            </a:r>
          </a:p>
        </p:txBody>
      </p:sp>
      <p:sp>
        <p:nvSpPr>
          <p:cNvPr id="345" name="w(a):0,w(b):3,w(c):1,w(d)=5,w(e)=2,w(f)=4"/>
          <p:cNvSpPr txBox="1"/>
          <p:nvPr/>
        </p:nvSpPr>
        <p:spPr>
          <a:xfrm>
            <a:off x="894782" y="6508470"/>
            <a:ext cx="827918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w(a):0,w(b):3,w(c):1,w(</a:t>
            </a:r>
            <a:r>
              <a:rPr b="1"/>
              <a:t>d</a:t>
            </a:r>
            <a:r>
              <a:t>)=5,w(e)=2,w(f)=4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clickEffect" presetSubtype="0" presetID="35" grpId="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mph" nodeType="clickEffect" presetSubtype="0" presetID="35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mph" nodeType="clickEffect" presetSubtype="0" presetID="35" grpId="1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mph" nodeType="click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mph" nodeType="clickEffect" presetSubtype="0" presetID="35" grpId="2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mph" nodeType="clickEffect" presetSubtype="0" presetID="35" grpId="2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mph" nodeType="clickEffect" presetSubtype="0" presetID="35" grpId="2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mph" nodeType="clickEffect" presetSubtype="0" presetID="35" grpId="2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mph" nodeType="clickEffect" presetSubtype="0" presetID="35" grpId="2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mph" nodeType="clickEffect" presetSubtype="0" presetID="35" grpId="2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clickEffect" presetSubtype="0" presetID="35" grpId="3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mph" nodeType="clickEffect" presetSubtype="0" presetID="35" grpId="3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xit" nodeType="clickEffect" presetSubtype="2" presetID="2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Class="exit" nodeType="clickEffect" presetSubtype="2" presetID="2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xit" nodeType="clickEffect" presetSubtype="2" presetID="2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xit" nodeType="clickEffect" presetSubtype="2" presetID="2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Class="exit" nodeType="clickEffect" presetSubtype="2" presetID="2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4" grpId="34"/>
      <p:bldP build="whole" bldLvl="1" animBg="1" rev="0" advAuto="0" spid="328" grpId="8"/>
      <p:bldP build="whole" bldLvl="1" animBg="1" rev="0" advAuto="0" spid="334" grpId="24"/>
      <p:bldP build="whole" bldLvl="1" animBg="1" rev="0" advAuto="0" spid="343" grpId="25"/>
      <p:bldP build="whole" bldLvl="1" animBg="1" rev="0" advAuto="0" spid="332" grpId="16"/>
      <p:bldP build="whole" bldLvl="1" animBg="1" rev="0" advAuto="0" spid="312" grpId="12"/>
      <p:bldP build="whole" bldLvl="1" animBg="1" rev="0" advAuto="0" spid="310" grpId="35"/>
      <p:bldP build="whole" bldLvl="1" animBg="1" rev="0" advAuto="0" spid="313" grpId="18"/>
      <p:bldP build="whole" bldLvl="1" animBg="1" rev="0" advAuto="0" spid="315" grpId="40"/>
      <p:bldP build="whole" bldLvl="1" animBg="1" rev="0" advAuto="0" spid="308" grpId="4"/>
      <p:bldP build="whole" bldLvl="1" animBg="1" rev="0" advAuto="0" spid="329" grpId="9"/>
      <p:bldP build="whole" bldLvl="1" animBg="1" rev="0" advAuto="0" spid="345" grpId="38"/>
      <p:bldP build="whole" bldLvl="1" animBg="1" rev="0" advAuto="0" spid="311" grpId="6"/>
      <p:bldP build="whole" bldLvl="1" animBg="1" rev="0" advAuto="0" spid="312" grpId="20"/>
      <p:bldP build="whole" bldLvl="1" animBg="1" rev="0" advAuto="0" spid="313" grpId="26"/>
      <p:bldP build="whole" bldLvl="1" animBg="1" rev="0" advAuto="0" spid="310" grpId="43"/>
      <p:bldP build="whole" bldLvl="1" animBg="1" rev="0" advAuto="0" spid="341" grpId="10"/>
      <p:bldP build="whole" bldLvl="1" animBg="1" rev="0" advAuto="0" spid="311" grpId="14"/>
      <p:bldP build="whole" bldLvl="1" animBg="1" rev="0" advAuto="0" spid="309" grpId="19"/>
      <p:bldP build="whole" bldLvl="1" animBg="1" rev="0" advAuto="0" spid="302" grpId="1"/>
      <p:bldP build="whole" bldLvl="1" animBg="1" rev="0" advAuto="0" spid="333" grpId="23"/>
      <p:bldP build="whole" bldLvl="1" animBg="1" rev="0" advAuto="0" spid="330" grpId="3"/>
      <p:bldP build="whole" bldLvl="1" animBg="1" rev="0" advAuto="0" spid="313" grpId="33"/>
      <p:bldP build="whole" bldLvl="1" animBg="1" rev="0" advAuto="0" spid="337" grpId="36"/>
      <p:bldP build="whole" bldLvl="1" animBg="1" rev="0" advAuto="0" spid="311" grpId="22"/>
      <p:bldP build="whole" bldLvl="1" animBg="1" rev="0" advAuto="0" spid="313" grpId="42"/>
      <p:bldP build="whole" bldLvl="1" animBg="1" rev="0" advAuto="0" spid="312" grpId="39"/>
      <p:bldP build="whole" bldLvl="1" animBg="1" rev="0" advAuto="0" spid="331" grpId="15"/>
      <p:bldP build="whole" bldLvl="1" animBg="1" rev="0" advAuto="0" spid="311" grpId="29"/>
      <p:bldP build="whole" bldLvl="1" animBg="1" rev="0" advAuto="0" spid="335" grpId="30"/>
      <p:bldP build="whole" bldLvl="1" animBg="1" rev="0" advAuto="0" spid="344" grpId="32"/>
      <p:bldP build="whole" bldLvl="1" animBg="1" rev="0" advAuto="0" spid="342" grpId="17"/>
      <p:bldP build="whole" bldLvl="1" animBg="1" rev="0" advAuto="0" spid="316" grpId="11"/>
      <p:bldP build="whole" bldLvl="1" animBg="1" rev="0" advAuto="0" spid="315" grpId="5"/>
      <p:bldP build="whole" bldLvl="1" animBg="1" rev="0" advAuto="0" spid="336" grpId="31"/>
      <p:bldP build="whole" bldLvl="1" animBg="1" rev="0" advAuto="0" spid="338" grpId="37"/>
      <p:bldP build="whole" bldLvl="1" animBg="1" rev="0" advAuto="0" spid="311" grpId="41"/>
      <p:bldP build="whole" bldLvl="1" animBg="1" rev="0" advAuto="0" spid="339" grpId="2"/>
      <p:bldP build="whole" bldLvl="1" animBg="1" rev="0" advAuto="0" spid="315" grpId="13"/>
      <p:bldP build="whole" bldLvl="1" animBg="1" rev="0" advAuto="0" spid="317" grpId="28"/>
      <p:bldP build="whole" bldLvl="1" animBg="1" rev="0" advAuto="0" spid="314" grpId="27"/>
      <p:bldP build="whole" bldLvl="1" animBg="1" rev="0" advAuto="0" spid="315" grpId="21"/>
      <p:bldP build="whole" bldLvl="1" animBg="1" rev="0" advAuto="0" spid="340" grpId="7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rim’s Algo: Proof by In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Algo: Proof by Induction</a:t>
            </a:r>
          </a:p>
        </p:txBody>
      </p:sp>
      <p:sp>
        <p:nvSpPr>
          <p:cNvPr id="348" name="Claim: Let G = (V,E) be a weighted graph and (X,Y) be a partition of  V (called a cut).…"/>
          <p:cNvSpPr txBox="1"/>
          <p:nvPr>
            <p:ph type="body" idx="1"/>
          </p:nvPr>
        </p:nvSpPr>
        <p:spPr>
          <a:xfrm>
            <a:off x="552194" y="1054710"/>
            <a:ext cx="9055612" cy="353530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sz="3000"/>
            </a:pPr>
            <a:r>
              <a:t>Claim: Let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G = (V,E)</a:t>
            </a:r>
            <a:r>
              <a:t> be a weighted graph and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(X,Y)</a:t>
            </a:r>
            <a:r>
              <a:t> be a partition of  V (called a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cut</a:t>
            </a:r>
            <a:r>
              <a:t>). </a:t>
            </a:r>
          </a:p>
          <a:p>
            <a:pPr>
              <a:spcBef>
                <a:spcPts val="100"/>
              </a:spcBef>
              <a:defRPr sz="3000"/>
            </a:pPr>
            <a:r>
              <a:t>Suppose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 = (x,y)</a:t>
            </a:r>
            <a:r>
              <a:t> is an edge of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t> across the cut, where</a:t>
            </a:r>
          </a:p>
          <a:p>
            <a:pPr lvl="1" marL="738187" indent="-342900">
              <a:spcBef>
                <a:spcPts val="100"/>
              </a:spcBef>
              <a:buChar char="•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t> is in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X,</a:t>
            </a:r>
            <a:r>
              <a:t> and </a:t>
            </a:r>
          </a:p>
          <a:p>
            <a:pPr lvl="1" marL="738187" indent="-342900">
              <a:spcBef>
                <a:spcPts val="100"/>
              </a:spcBef>
              <a:buChar char="•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t> is in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t>, and </a:t>
            </a:r>
          </a:p>
          <a:p>
            <a:pPr lvl="1" marL="738187" indent="-342900">
              <a:spcBef>
                <a:spcPts val="100"/>
              </a:spcBef>
              <a:buChar char="•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t> has the minimum weight among all such crossing edges (called a light edge). </a:t>
            </a:r>
          </a:p>
          <a:p>
            <a:pPr>
              <a:spcBef>
                <a:spcPts val="100"/>
              </a:spcBef>
              <a:defRPr sz="3000"/>
            </a:pPr>
            <a:r>
              <a:t>Then there is an MST containing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t>.</a:t>
            </a:r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380" name="Group"/>
          <p:cNvGrpSpPr/>
          <p:nvPr/>
        </p:nvGrpSpPr>
        <p:grpSpPr>
          <a:xfrm>
            <a:off x="1389683" y="4473850"/>
            <a:ext cx="6172201" cy="2819401"/>
            <a:chOff x="0" y="0"/>
            <a:chExt cx="6172200" cy="2819400"/>
          </a:xfrm>
        </p:grpSpPr>
        <p:sp>
          <p:nvSpPr>
            <p:cNvPr id="352" name="Circle"/>
            <p:cNvSpPr/>
            <p:nvPr/>
          </p:nvSpPr>
          <p:spPr>
            <a:xfrm>
              <a:off x="2286000" y="1143000"/>
              <a:ext cx="304800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53" name="Circle"/>
            <p:cNvSpPr/>
            <p:nvPr/>
          </p:nvSpPr>
          <p:spPr>
            <a:xfrm>
              <a:off x="4191000" y="2285999"/>
              <a:ext cx="304800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54" name="Circle"/>
            <p:cNvSpPr/>
            <p:nvPr/>
          </p:nvSpPr>
          <p:spPr>
            <a:xfrm>
              <a:off x="1219199" y="2057399"/>
              <a:ext cx="304801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55" name="Circle"/>
            <p:cNvSpPr/>
            <p:nvPr/>
          </p:nvSpPr>
          <p:spPr>
            <a:xfrm>
              <a:off x="1142999" y="838200"/>
              <a:ext cx="304801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grpSp>
          <p:nvGrpSpPr>
            <p:cNvPr id="358" name="Group"/>
            <p:cNvGrpSpPr/>
            <p:nvPr/>
          </p:nvGrpSpPr>
          <p:grpSpPr>
            <a:xfrm>
              <a:off x="4724400" y="892585"/>
              <a:ext cx="304800" cy="348430"/>
              <a:chOff x="0" y="0"/>
              <a:chExt cx="304800" cy="348428"/>
            </a:xfrm>
          </p:grpSpPr>
          <p:sp>
            <p:nvSpPr>
              <p:cNvPr id="356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357" name="y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</p:grpSp>
        <p:sp>
          <p:nvSpPr>
            <p:cNvPr id="359" name="Circle"/>
            <p:cNvSpPr/>
            <p:nvPr/>
          </p:nvSpPr>
          <p:spPr>
            <a:xfrm>
              <a:off x="2743200" y="2438399"/>
              <a:ext cx="304800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grpSp>
          <p:nvGrpSpPr>
            <p:cNvPr id="362" name="Group"/>
            <p:cNvGrpSpPr/>
            <p:nvPr/>
          </p:nvGrpSpPr>
          <p:grpSpPr>
            <a:xfrm>
              <a:off x="3581400" y="1425985"/>
              <a:ext cx="304800" cy="348430"/>
              <a:chOff x="0" y="0"/>
              <a:chExt cx="304800" cy="348428"/>
            </a:xfrm>
          </p:grpSpPr>
          <p:sp>
            <p:nvSpPr>
              <p:cNvPr id="360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361" name="x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sp>
          <p:nvSpPr>
            <p:cNvPr id="363" name="Circle"/>
            <p:cNvSpPr/>
            <p:nvPr/>
          </p:nvSpPr>
          <p:spPr>
            <a:xfrm>
              <a:off x="2971800" y="152400"/>
              <a:ext cx="304800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64" name="Circle"/>
            <p:cNvSpPr/>
            <p:nvPr/>
          </p:nvSpPr>
          <p:spPr>
            <a:xfrm>
              <a:off x="4267200" y="76200"/>
              <a:ext cx="304800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65" name="Circle"/>
            <p:cNvSpPr/>
            <p:nvPr/>
          </p:nvSpPr>
          <p:spPr>
            <a:xfrm>
              <a:off x="5410200" y="1828800"/>
              <a:ext cx="304800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1600199" y="0"/>
              <a:ext cx="4439024" cy="281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600" fill="norm" stroke="1" extrusionOk="0">
                  <a:moveTo>
                    <a:pt x="0" y="0"/>
                  </a:moveTo>
                  <a:cubicBezTo>
                    <a:pt x="2160" y="2676"/>
                    <a:pt x="4320" y="5351"/>
                    <a:pt x="6206" y="6422"/>
                  </a:cubicBezTo>
                  <a:cubicBezTo>
                    <a:pt x="8092" y="7492"/>
                    <a:pt x="10039" y="5838"/>
                    <a:pt x="11317" y="6422"/>
                  </a:cubicBezTo>
                  <a:cubicBezTo>
                    <a:pt x="12595" y="7005"/>
                    <a:pt x="13203" y="8659"/>
                    <a:pt x="13873" y="9924"/>
                  </a:cubicBezTo>
                  <a:cubicBezTo>
                    <a:pt x="14542" y="11189"/>
                    <a:pt x="14907" y="12551"/>
                    <a:pt x="15333" y="14011"/>
                  </a:cubicBezTo>
                  <a:cubicBezTo>
                    <a:pt x="15759" y="15470"/>
                    <a:pt x="15515" y="17514"/>
                    <a:pt x="16428" y="18681"/>
                  </a:cubicBezTo>
                  <a:cubicBezTo>
                    <a:pt x="17341" y="19849"/>
                    <a:pt x="20018" y="20530"/>
                    <a:pt x="20809" y="21016"/>
                  </a:cubicBezTo>
                  <a:cubicBezTo>
                    <a:pt x="21600" y="21503"/>
                    <a:pt x="21113" y="21503"/>
                    <a:pt x="21174" y="21600"/>
                  </a:cubicBez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cxnSp>
          <p:nvCxnSpPr>
            <p:cNvPr id="367" name="Connection Line"/>
            <p:cNvCxnSpPr>
              <a:stCxn id="363" idx="0"/>
              <a:endCxn id="352" idx="0"/>
            </p:cNvCxnSpPr>
            <p:nvPr/>
          </p:nvCxnSpPr>
          <p:spPr>
            <a:xfrm flipH="1">
              <a:off x="2438400" y="304800"/>
              <a:ext cx="685800" cy="990600"/>
            </a:xfrm>
            <a:prstGeom prst="straightConnector1">
              <a:avLst/>
            </a:prstGeom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</p:cxnSp>
        <p:sp>
          <p:nvSpPr>
            <p:cNvPr id="382" name="Connection Line"/>
            <p:cNvSpPr/>
            <p:nvPr/>
          </p:nvSpPr>
          <p:spPr>
            <a:xfrm>
              <a:off x="3191135" y="447038"/>
              <a:ext cx="460682" cy="97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3" name="Connection Line"/>
            <p:cNvSpPr/>
            <p:nvPr/>
          </p:nvSpPr>
          <p:spPr>
            <a:xfrm>
              <a:off x="3820907" y="369204"/>
              <a:ext cx="528391" cy="1056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4" name="Connection Line"/>
            <p:cNvSpPr/>
            <p:nvPr/>
          </p:nvSpPr>
          <p:spPr>
            <a:xfrm>
              <a:off x="3876247" y="1133280"/>
              <a:ext cx="858095" cy="400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FF40FF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5" name="Connection Line"/>
            <p:cNvSpPr/>
            <p:nvPr/>
          </p:nvSpPr>
          <p:spPr>
            <a:xfrm>
              <a:off x="4400376" y="1241041"/>
              <a:ext cx="408664" cy="1050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372" name="Connection Line"/>
            <p:cNvCxnSpPr>
              <a:stCxn id="365" idx="0"/>
              <a:endCxn id="353" idx="0"/>
            </p:cNvCxnSpPr>
            <p:nvPr/>
          </p:nvCxnSpPr>
          <p:spPr>
            <a:xfrm flipH="1">
              <a:off x="4343400" y="1981200"/>
              <a:ext cx="1219200" cy="457200"/>
            </a:xfrm>
            <a:prstGeom prst="straightConnector1">
              <a:avLst/>
            </a:prstGeom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</p:cxnSp>
        <p:cxnSp>
          <p:nvCxnSpPr>
            <p:cNvPr id="373" name="Connection Line"/>
            <p:cNvCxnSpPr>
              <a:stCxn id="355" idx="0"/>
              <a:endCxn id="363" idx="0"/>
            </p:cNvCxnSpPr>
            <p:nvPr/>
          </p:nvCxnSpPr>
          <p:spPr>
            <a:xfrm flipV="1">
              <a:off x="1295399" y="304800"/>
              <a:ext cx="1828801" cy="685800"/>
            </a:xfrm>
            <a:prstGeom prst="straightConnector1">
              <a:avLst/>
            </a:prstGeom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</p:cxnSp>
        <p:cxnSp>
          <p:nvCxnSpPr>
            <p:cNvPr id="374" name="Connection Line"/>
            <p:cNvCxnSpPr>
              <a:stCxn id="352" idx="0"/>
              <a:endCxn id="354" idx="0"/>
            </p:cNvCxnSpPr>
            <p:nvPr/>
          </p:nvCxnSpPr>
          <p:spPr>
            <a:xfrm flipH="1">
              <a:off x="1371599" y="1295400"/>
              <a:ext cx="1066801" cy="914400"/>
            </a:xfrm>
            <a:prstGeom prst="straightConnector1">
              <a:avLst/>
            </a:prstGeom>
            <a:ln w="25400" cap="flat">
              <a:solidFill>
                <a:srgbClr val="7C9647"/>
              </a:solidFill>
              <a:prstDash val="solid"/>
              <a:round/>
            </a:ln>
            <a:effectLst/>
          </p:spPr>
        </p:cxnSp>
        <p:cxnSp>
          <p:nvCxnSpPr>
            <p:cNvPr id="375" name="Connection Line"/>
            <p:cNvCxnSpPr>
              <a:stCxn id="352" idx="0"/>
              <a:endCxn id="359" idx="0"/>
            </p:cNvCxnSpPr>
            <p:nvPr/>
          </p:nvCxnSpPr>
          <p:spPr>
            <a:xfrm>
              <a:off x="2438400" y="1295400"/>
              <a:ext cx="457200" cy="1295400"/>
            </a:xfrm>
            <a:prstGeom prst="straightConnector1">
              <a:avLst/>
            </a:prstGeom>
            <a:ln w="25400" cap="flat">
              <a:solidFill>
                <a:srgbClr val="7C9647"/>
              </a:solidFill>
              <a:prstDash val="solid"/>
              <a:round/>
            </a:ln>
            <a:effectLst/>
          </p:spPr>
        </p:cxnSp>
        <p:sp>
          <p:nvSpPr>
            <p:cNvPr id="386" name="Connection Line"/>
            <p:cNvSpPr/>
            <p:nvPr/>
          </p:nvSpPr>
          <p:spPr>
            <a:xfrm>
              <a:off x="4494874" y="366603"/>
              <a:ext cx="286900" cy="525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7C9647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7" name="Connection Line"/>
            <p:cNvSpPr/>
            <p:nvPr/>
          </p:nvSpPr>
          <p:spPr>
            <a:xfrm>
              <a:off x="2997118" y="1727777"/>
              <a:ext cx="628732" cy="743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C9647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78" name="X"/>
            <p:cNvSpPr txBox="1"/>
            <p:nvPr/>
          </p:nvSpPr>
          <p:spPr>
            <a:xfrm>
              <a:off x="0" y="1752600"/>
              <a:ext cx="838200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900"/>
                </a:spcBef>
                <a:defRPr i="1" sz="3200">
                  <a:solidFill>
                    <a:srgbClr val="FF6600"/>
                  </a:solidFill>
                  <a:uFillTx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9" name="Y"/>
            <p:cNvSpPr txBox="1"/>
            <p:nvPr/>
          </p:nvSpPr>
          <p:spPr>
            <a:xfrm>
              <a:off x="5105400" y="228600"/>
              <a:ext cx="1066800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900"/>
                </a:spcBef>
                <a:defRPr i="1" sz="3200">
                  <a:solidFill>
                    <a:srgbClr val="FF6600"/>
                  </a:solidFill>
                  <a:uFillTx/>
                </a:defRPr>
              </a:lvl1pPr>
            </a:lstStyle>
            <a:p>
              <a:pPr/>
              <a:r>
                <a:t>Y</a:t>
              </a:r>
            </a:p>
          </p:txBody>
        </p:sp>
      </p:grpSp>
      <p:sp>
        <p:nvSpPr>
          <p:cNvPr id="381" name="e"/>
          <p:cNvSpPr txBox="1"/>
          <p:nvPr/>
        </p:nvSpPr>
        <p:spPr>
          <a:xfrm>
            <a:off x="5348240" y="4842742"/>
            <a:ext cx="36833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1" grpId="3"/>
      <p:bldP build="whole" bldLvl="1" animBg="1" rev="0" advAuto="0" spid="380" grpId="2"/>
      <p:bldP build="p" bldLvl="5" animBg="1" rev="0" advAuto="0" spid="34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rim’s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Algo</a:t>
            </a:r>
          </a:p>
        </p:txBody>
      </p:sp>
      <p:sp>
        <p:nvSpPr>
          <p:cNvPr id="390" name="Needs priority queue for implem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Needs priority queue for implementation</a:t>
            </a:r>
          </a:p>
          <a:p>
            <a:pPr marL="0" indent="0">
              <a:buSzTx/>
              <a:buNone/>
            </a:pPr>
            <a:r>
              <a:t>Algo: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Prim(G)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A weighted connected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</a:p>
          <a:p>
            <a:pPr marL="0" indent="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, the set of edges composing an MST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←{v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t># initialize with any vertex</a:t>
            </a: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←Ø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|V|-1</a:t>
            </a:r>
            <a:r>
              <a:t> do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a min weight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=(v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among all edges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(v,u)</a:t>
            </a:r>
            <a:r>
              <a:t>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u∈|V|-V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 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∪ {v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 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∪ {e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</p:txBody>
      </p:sp>
      <p:sp>
        <p:nvSpPr>
          <p:cNvPr id="3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rim’s Algo: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Algo: Efficiency</a:t>
            </a:r>
          </a:p>
        </p:txBody>
      </p:sp>
      <p:sp>
        <p:nvSpPr>
          <p:cNvPr id="396" name="Efficiency depends upon implem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Efficiency depends upon implementation</a:t>
            </a:r>
          </a:p>
          <a:p>
            <a:pPr>
              <a:spcBef>
                <a:spcPts val="300"/>
              </a:spcBef>
            </a:pPr>
            <a:r>
              <a:t>Maintain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V-V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in priority queue</a:t>
            </a:r>
          </a:p>
          <a:p>
            <a:pPr>
              <a:spcBef>
                <a:spcPts val="300"/>
              </a:spcBef>
            </a:pPr>
            <a:r>
              <a:t>Initially, assign a weight(value)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∞</a:t>
            </a:r>
            <a:r>
              <a:t> to each vertex</a:t>
            </a:r>
          </a:p>
          <a:p>
            <a:pPr>
              <a:spcBef>
                <a:spcPts val="300"/>
              </a:spcBef>
            </a:pPr>
            <a:r>
              <a:t>Weight of each edge is known (given graph G)</a:t>
            </a:r>
          </a:p>
          <a:p>
            <a:pPr>
              <a:spcBef>
                <a:spcPts val="300"/>
              </a:spcBef>
            </a:pPr>
            <a:r>
              <a:t>Using Adjacency weight matrix </a:t>
            </a:r>
          </a:p>
          <a:p>
            <a:pPr lvl="1">
              <a:spcBef>
                <a:spcPts val="300"/>
              </a:spcBef>
            </a:pPr>
            <a:r>
              <a:t>If priority queue is maintained in an unordered array</a:t>
            </a:r>
          </a:p>
          <a:p>
            <a:pPr lvl="2" marL="1097416" indent="-244928">
              <a:spcBef>
                <a:spcPts val="300"/>
              </a:spcBef>
              <a:defRPr sz="3000"/>
            </a:pPr>
            <a:r>
              <a:t>vertex can be accessed by index in the array</a:t>
            </a:r>
          </a:p>
          <a:p>
            <a:pPr lvl="1">
              <a:spcBef>
                <a:spcPts val="300"/>
              </a:spcBef>
            </a:pPr>
            <a:r>
              <a:t>Picking min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takes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|V| </a:t>
            </a:r>
            <a:r>
              <a:t>time.</a:t>
            </a:r>
          </a:p>
          <a:p>
            <a:pPr lvl="2" marL="1097416" indent="-244928">
              <a:spcBef>
                <a:spcPts val="300"/>
              </a:spcBef>
              <a:defRPr sz="3000"/>
            </a:pPr>
            <a:r>
              <a:t>Requires linear search in array</a:t>
            </a:r>
          </a:p>
          <a:p>
            <a:pPr lvl="1">
              <a:spcBef>
                <a:spcPts val="300"/>
              </a:spcBef>
            </a:pPr>
            <a:r>
              <a:t>For each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(u,w)</a:t>
            </a:r>
            <a:r>
              <a:t>, update the weight of w</a:t>
            </a:r>
          </a:p>
          <a:p>
            <a:pPr lvl="2" marL="1097416" indent="-244928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weight(w)=min(weight(w),weight(u,w))</a:t>
            </a:r>
          </a:p>
          <a:p>
            <a:pPr lvl="1">
              <a:spcBef>
                <a:spcPts val="300"/>
              </a:spcBef>
            </a:pPr>
            <a:r>
              <a:t>Total time: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+|E|)=O(|V|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rim’s Algo: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Algo: Efficiency</a:t>
            </a:r>
          </a:p>
        </p:txBody>
      </p:sp>
      <p:sp>
        <p:nvSpPr>
          <p:cNvPr id="402" name="Efficiency depends upon implem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Efficiency depends upon implementation</a:t>
            </a:r>
          </a:p>
          <a:p>
            <a:pPr>
              <a:spcBef>
                <a:spcPts val="300"/>
              </a:spcBef>
            </a:pPr>
            <a:r>
              <a:t>Maintain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V-V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in priority queue</a:t>
            </a:r>
          </a:p>
          <a:p>
            <a:pPr>
              <a:spcBef>
                <a:spcPts val="300"/>
              </a:spcBef>
            </a:pPr>
            <a:r>
              <a:t>Initially, assign a weight(value)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∞</a:t>
            </a:r>
            <a:r>
              <a:t> to each vertex</a:t>
            </a:r>
          </a:p>
          <a:p>
            <a:pPr>
              <a:spcBef>
                <a:spcPts val="300"/>
              </a:spcBef>
            </a:pPr>
            <a:r>
              <a:t>Weight of each edge is known (given graph 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Adjacency weight List </a:t>
            </a:r>
          </a:p>
          <a:p>
            <a:pPr lvl="1" marL="700087" indent="-304800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Maintain priority queue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BinSearch</a:t>
            </a:r>
            <a:r>
              <a:t> Tree</a:t>
            </a:r>
          </a:p>
          <a:p>
            <a:pPr lvl="2" marL="1113744" indent="-261257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Height of the tree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lg|V|</a:t>
            </a:r>
          </a:p>
          <a:p>
            <a:pPr lvl="1" marL="700087" indent="-304800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with min weight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1">
              <a:spcBef>
                <a:spcPts val="300"/>
              </a:spcBef>
            </a:pPr>
            <a:r>
              <a:t>For each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(u,w)</a:t>
            </a:r>
            <a:r>
              <a:t>, update the weight of w</a:t>
            </a:r>
          </a:p>
          <a:p>
            <a:pPr lvl="2" marL="1097416" indent="-244928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weight(w)=min(weight(w),weight(u,w))</a:t>
            </a:r>
          </a:p>
          <a:p>
            <a:pPr lvl="2" marL="1097416" indent="-244928">
              <a:spcBef>
                <a:spcPts val="300"/>
              </a:spcBef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taken to adjust </a:t>
            </a:r>
            <a:r>
              <a:t>BinSearch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Tree is </a:t>
            </a:r>
            <a:r>
              <a:t>O(lg|V|)</a:t>
            </a:r>
          </a:p>
          <a:p>
            <a:pPr lvl="1" marL="700087" indent="-304800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Total time: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lg|V|)</a:t>
            </a:r>
          </a:p>
        </p:txBody>
      </p:sp>
      <p:sp>
        <p:nvSpPr>
          <p:cNvPr id="4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0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408" name="Minimum Spanning 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Minimum Spanning Tree</a:t>
            </a:r>
          </a:p>
          <a:p>
            <a:pPr/>
            <a:r>
              <a:t>Prim’s algorithm</a:t>
            </a:r>
          </a:p>
          <a:p>
            <a:pPr/>
            <a:r>
              <a:t>Time efficiency</a:t>
            </a:r>
          </a:p>
          <a:p>
            <a:pPr lvl="1"/>
            <a:r>
              <a:t>Depends upon implementation</a:t>
            </a:r>
          </a:p>
        </p:txBody>
      </p:sp>
      <p:sp>
        <p:nvSpPr>
          <p:cNvPr id="4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9.1-5.4 -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MIT Open Course Ware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https://ocw.mit.edu/courses/civil-and-environmental-engineering/1-204-computer-algorithms-in-systems-engineering-spring-2010/lecture-notes/MIT1_204S10_lec11.pdf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panning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Spanning Tree</a:t>
            </a:r>
          </a:p>
        </p:txBody>
      </p:sp>
      <p:sp>
        <p:nvSpPr>
          <p:cNvPr id="54" name="Consider N number of villages in a distri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number of villages in a district </a:t>
            </a:r>
          </a:p>
          <a:p>
            <a:pPr/>
            <a:r>
              <a:t>Government would like to ensure that these villages are connected by road </a:t>
            </a:r>
          </a:p>
          <a:p>
            <a:pPr lvl="1"/>
            <a:r>
              <a:t>reachable from each other, may be via other villages</a:t>
            </a:r>
          </a:p>
          <a:p>
            <a:pPr/>
            <a:r>
              <a:t>The cost of laying road from one village to other villages is known</a:t>
            </a:r>
          </a:p>
          <a:p>
            <a:pPr/>
            <a:r>
              <a:t>Govt would like to incur minimum cost</a:t>
            </a:r>
          </a:p>
          <a:p>
            <a:pPr/>
            <a:r>
              <a:t>Which roads government should lay down </a:t>
            </a:r>
          </a:p>
          <a:p>
            <a:pPr lvl="1"/>
            <a:r>
              <a:t>How many roads needs to be layed down.</a:t>
            </a:r>
          </a:p>
          <a:p>
            <a:pPr/>
            <a:r>
              <a:t>Answer: </a:t>
            </a:r>
            <a:r>
              <a:rPr b="1"/>
              <a:t>M</a:t>
            </a:r>
            <a:r>
              <a:t>inimum Cost </a:t>
            </a:r>
            <a:r>
              <a:rPr b="1"/>
              <a:t>S</a:t>
            </a:r>
            <a:r>
              <a:t>panning </a:t>
            </a:r>
            <a:r>
              <a:rPr b="1"/>
              <a:t>T</a:t>
            </a:r>
            <a:r>
              <a:t>ree</a:t>
            </a:r>
          </a:p>
          <a:p>
            <a:pPr/>
            <a:r>
              <a:t>Q: Provide other examples: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pplication of Spanning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of Spanning Trees</a:t>
            </a:r>
          </a:p>
        </p:txBody>
      </p:sp>
      <p:sp>
        <p:nvSpPr>
          <p:cNvPr id="60" name="Laying of utility lin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Laying of utility lines</a:t>
            </a:r>
          </a:p>
          <a:p>
            <a:pPr lvl="1"/>
            <a:r>
              <a:t>water, </a:t>
            </a:r>
          </a:p>
          <a:p>
            <a:pPr lvl="1"/>
            <a:r>
              <a:t>electrical, </a:t>
            </a:r>
          </a:p>
          <a:p>
            <a:pPr lvl="1"/>
            <a:r>
              <a:t>gas, </a:t>
            </a:r>
          </a:p>
          <a:p>
            <a:pPr lvl="1"/>
            <a:r>
              <a:t>cable TV lines</a:t>
            </a:r>
          </a:p>
          <a:p>
            <a:pPr lvl="1"/>
            <a:r>
              <a:t>…</a:t>
            </a:r>
          </a:p>
          <a:p>
            <a:pPr/>
            <a:r>
              <a:t>Road distribution network</a:t>
            </a:r>
          </a:p>
          <a:p>
            <a:pPr/>
            <a:r>
              <a:t>Building floor/room corridors with single entry/exit point.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panning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Spanning Tree</a:t>
            </a:r>
          </a:p>
        </p:txBody>
      </p:sp>
      <p:sp>
        <p:nvSpPr>
          <p:cNvPr id="66" name="Graph: G={V,E}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Graph: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G={V,E}</a:t>
            </a:r>
          </a:p>
          <a:p>
            <a:pPr lvl="1">
              <a:spcBef>
                <a:spcPts val="200"/>
              </a:spcBef>
            </a:pPr>
            <a:r>
              <a:t>A set of nodes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lvl="1">
              <a:spcBef>
                <a:spcPts val="200"/>
              </a:spcBef>
              <a:defRPr sz="2800"/>
            </a:pPr>
            <a:r>
              <a:t>A set of edges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E=(u,v)</a:t>
            </a:r>
            <a:r>
              <a:t> connecting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to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.</a:t>
            </a:r>
          </a:p>
          <a:p>
            <a:pPr>
              <a:spcBef>
                <a:spcPts val="200"/>
              </a:spcBef>
            </a:pPr>
            <a:r>
              <a:t>Connected Graph:</a:t>
            </a:r>
          </a:p>
          <a:p>
            <a:pPr lvl="1">
              <a:spcBef>
                <a:spcPts val="200"/>
              </a:spcBef>
            </a:pPr>
            <a:r>
              <a:t>each node is reachable from any other node via some path.</a:t>
            </a:r>
          </a:p>
          <a:p>
            <a:pPr lvl="1">
              <a:spcBef>
                <a:spcPts val="200"/>
              </a:spcBef>
            </a:pPr>
            <a:r>
              <a:t>There may exist multiple paths, (have cycles)</a:t>
            </a:r>
          </a:p>
          <a:p>
            <a:pPr>
              <a:spcBef>
                <a:spcPts val="200"/>
              </a:spcBef>
            </a:pPr>
            <a:r>
              <a:t>Spanning tree:</a:t>
            </a:r>
          </a:p>
          <a:p>
            <a:pPr lvl="1">
              <a:spcBef>
                <a:spcPts val="200"/>
              </a:spcBef>
            </a:pPr>
            <a:r>
              <a:t>A subgraph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t>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T⊆G</a:t>
            </a:r>
            <a:r>
              <a:t> such that</a:t>
            </a:r>
          </a:p>
          <a:p>
            <a:pPr lvl="2">
              <a:lnSpc>
                <a:spcPct val="70000"/>
              </a:lnSpc>
              <a:spcBef>
                <a:spcPts val="200"/>
              </a:spcBef>
            </a:pPr>
            <a:r>
              <a:t>It contains all the vertices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t> i.e. 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v∈G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⇒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v∈T</a:t>
            </a:r>
          </a:p>
          <a:p>
            <a:pPr lvl="2">
              <a:lnSpc>
                <a:spcPct val="70000"/>
              </a:lnSpc>
              <a:spcBef>
                <a:spcPts val="200"/>
              </a:spcBef>
            </a:pPr>
            <a:r>
              <a:t>Between any two nodes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,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∃</a:t>
            </a:r>
            <a:r>
              <a:t> only one path</a:t>
            </a:r>
          </a:p>
          <a:p>
            <a:pPr lvl="2">
              <a:lnSpc>
                <a:spcPct val="70000"/>
              </a:lnSpc>
              <a:spcBef>
                <a:spcPts val="200"/>
              </a:spcBef>
            </a:pPr>
            <a:r>
              <a:t>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is acyclic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Minimum Spanning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Minimum Spanning Tree</a:t>
            </a:r>
          </a:p>
        </p:txBody>
      </p:sp>
      <p:sp>
        <p:nvSpPr>
          <p:cNvPr id="72" name="A minimum spanning tree of weighted connected graph G is a spanning tree T with minimum total weight.…"/>
          <p:cNvSpPr txBox="1"/>
          <p:nvPr>
            <p:ph type="body" sz="half" idx="1"/>
          </p:nvPr>
        </p:nvSpPr>
        <p:spPr>
          <a:xfrm>
            <a:off x="666288" y="938113"/>
            <a:ext cx="9055611" cy="1917664"/>
          </a:xfrm>
          <a:prstGeom prst="rect">
            <a:avLst/>
          </a:prstGeom>
        </p:spPr>
        <p:txBody>
          <a:bodyPr/>
          <a:lstStyle/>
          <a:p>
            <a:pPr/>
            <a:r>
              <a:t>A minimum spanning tree of weighted connected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t> is a spanning tree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with minimum total weight.</a:t>
            </a:r>
          </a:p>
          <a:p>
            <a:pPr/>
            <a:r>
              <a:t>Examples: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98" name="Group"/>
          <p:cNvGrpSpPr/>
          <p:nvPr/>
        </p:nvGrpSpPr>
        <p:grpSpPr>
          <a:xfrm>
            <a:off x="576426" y="3053321"/>
            <a:ext cx="2938483" cy="2811563"/>
            <a:chOff x="0" y="0"/>
            <a:chExt cx="2938482" cy="2811562"/>
          </a:xfrm>
        </p:grpSpPr>
        <p:grpSp>
          <p:nvGrpSpPr>
            <p:cNvPr id="78" name="Group"/>
            <p:cNvGrpSpPr/>
            <p:nvPr/>
          </p:nvGrpSpPr>
          <p:grpSpPr>
            <a:xfrm>
              <a:off x="1763089" y="51542"/>
              <a:ext cx="391798" cy="447881"/>
              <a:chOff x="0" y="0"/>
              <a:chExt cx="391797" cy="447879"/>
            </a:xfrm>
          </p:grpSpPr>
          <p:sp>
            <p:nvSpPr>
              <p:cNvPr id="76" name="Circle"/>
              <p:cNvSpPr/>
              <p:nvPr/>
            </p:nvSpPr>
            <p:spPr>
              <a:xfrm>
                <a:off x="0" y="28040"/>
                <a:ext cx="391798" cy="391799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7" name="c"/>
              <p:cNvSpPr txBox="1"/>
              <p:nvPr/>
            </p:nvSpPr>
            <p:spPr>
              <a:xfrm>
                <a:off x="57372" y="0"/>
                <a:ext cx="264289" cy="4478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81" name="Group"/>
            <p:cNvGrpSpPr/>
            <p:nvPr/>
          </p:nvGrpSpPr>
          <p:grpSpPr>
            <a:xfrm>
              <a:off x="2546684" y="2108480"/>
              <a:ext cx="391799" cy="447880"/>
              <a:chOff x="0" y="0"/>
              <a:chExt cx="391797" cy="447879"/>
            </a:xfrm>
          </p:grpSpPr>
          <p:sp>
            <p:nvSpPr>
              <p:cNvPr id="79" name="Circle"/>
              <p:cNvSpPr/>
              <p:nvPr/>
            </p:nvSpPr>
            <p:spPr>
              <a:xfrm>
                <a:off x="0" y="28040"/>
                <a:ext cx="391798" cy="391799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0" name="d"/>
              <p:cNvSpPr txBox="1"/>
              <p:nvPr/>
            </p:nvSpPr>
            <p:spPr>
              <a:xfrm>
                <a:off x="57372" y="0"/>
                <a:ext cx="280790" cy="4478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84" name="Group"/>
            <p:cNvGrpSpPr/>
            <p:nvPr/>
          </p:nvGrpSpPr>
          <p:grpSpPr>
            <a:xfrm>
              <a:off x="391797" y="2304379"/>
              <a:ext cx="391799" cy="447880"/>
              <a:chOff x="0" y="0"/>
              <a:chExt cx="391797" cy="447879"/>
            </a:xfrm>
          </p:grpSpPr>
          <p:sp>
            <p:nvSpPr>
              <p:cNvPr id="82" name="Circle"/>
              <p:cNvSpPr/>
              <p:nvPr/>
            </p:nvSpPr>
            <p:spPr>
              <a:xfrm>
                <a:off x="0" y="28040"/>
                <a:ext cx="391798" cy="391799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3" name="b"/>
              <p:cNvSpPr txBox="1"/>
              <p:nvPr/>
            </p:nvSpPr>
            <p:spPr>
              <a:xfrm>
                <a:off x="57372" y="0"/>
                <a:ext cx="280790" cy="4478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87" name="Group"/>
            <p:cNvGrpSpPr/>
            <p:nvPr/>
          </p:nvGrpSpPr>
          <p:grpSpPr>
            <a:xfrm>
              <a:off x="97949" y="541289"/>
              <a:ext cx="391799" cy="447881"/>
              <a:chOff x="0" y="0"/>
              <a:chExt cx="391797" cy="447879"/>
            </a:xfrm>
          </p:grpSpPr>
          <p:sp>
            <p:nvSpPr>
              <p:cNvPr id="85" name="Circle"/>
              <p:cNvSpPr/>
              <p:nvPr/>
            </p:nvSpPr>
            <p:spPr>
              <a:xfrm>
                <a:off x="0" y="28040"/>
                <a:ext cx="391798" cy="391799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6" name="a"/>
              <p:cNvSpPr txBox="1"/>
              <p:nvPr/>
            </p:nvSpPr>
            <p:spPr>
              <a:xfrm>
                <a:off x="57372" y="0"/>
                <a:ext cx="264289" cy="4478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88" name="Line"/>
            <p:cNvSpPr/>
            <p:nvPr/>
          </p:nvSpPr>
          <p:spPr>
            <a:xfrm flipV="1">
              <a:off x="489747" y="373432"/>
              <a:ext cx="1273343" cy="29384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9" name="Line"/>
            <p:cNvSpPr/>
            <p:nvPr/>
          </p:nvSpPr>
          <p:spPr>
            <a:xfrm flipH="1" flipV="1">
              <a:off x="293848" y="961128"/>
              <a:ext cx="195900" cy="13712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0" name="Line"/>
            <p:cNvSpPr/>
            <p:nvPr/>
          </p:nvSpPr>
          <p:spPr>
            <a:xfrm flipV="1">
              <a:off x="587696" y="471381"/>
              <a:ext cx="1273343" cy="186104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1" name="6"/>
            <p:cNvSpPr txBox="1"/>
            <p:nvPr/>
          </p:nvSpPr>
          <p:spPr>
            <a:xfrm>
              <a:off x="861138" y="0"/>
              <a:ext cx="297114" cy="479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2" name="2"/>
            <p:cNvSpPr txBox="1"/>
            <p:nvPr/>
          </p:nvSpPr>
          <p:spPr>
            <a:xfrm>
              <a:off x="0" y="1420266"/>
              <a:ext cx="297114" cy="479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3" name="4"/>
            <p:cNvSpPr txBox="1"/>
            <p:nvPr/>
          </p:nvSpPr>
          <p:spPr>
            <a:xfrm>
              <a:off x="979493" y="930519"/>
              <a:ext cx="297115" cy="479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4" name="3"/>
            <p:cNvSpPr txBox="1"/>
            <p:nvPr/>
          </p:nvSpPr>
          <p:spPr>
            <a:xfrm>
              <a:off x="1469241" y="2332420"/>
              <a:ext cx="383636" cy="479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5" name="Line"/>
            <p:cNvSpPr/>
            <p:nvPr/>
          </p:nvSpPr>
          <p:spPr>
            <a:xfrm flipV="1">
              <a:off x="783595" y="2381394"/>
              <a:ext cx="1763090" cy="979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6" name="Line"/>
            <p:cNvSpPr/>
            <p:nvPr/>
          </p:nvSpPr>
          <p:spPr>
            <a:xfrm flipH="1" flipV="1">
              <a:off x="2056937" y="471381"/>
              <a:ext cx="685647" cy="166514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7" name="1"/>
            <p:cNvSpPr txBox="1"/>
            <p:nvPr/>
          </p:nvSpPr>
          <p:spPr>
            <a:xfrm>
              <a:off x="2350785" y="832569"/>
              <a:ext cx="297114" cy="479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7" name="Group"/>
          <p:cNvGrpSpPr/>
          <p:nvPr/>
        </p:nvGrpSpPr>
        <p:grpSpPr>
          <a:xfrm>
            <a:off x="3922725" y="3227244"/>
            <a:ext cx="2542737" cy="2463717"/>
            <a:chOff x="0" y="0"/>
            <a:chExt cx="2542735" cy="2463716"/>
          </a:xfrm>
        </p:grpSpPr>
        <p:grpSp>
          <p:nvGrpSpPr>
            <p:cNvPr id="101" name="Group"/>
            <p:cNvGrpSpPr/>
            <p:nvPr/>
          </p:nvGrpSpPr>
          <p:grpSpPr>
            <a:xfrm>
              <a:off x="1490569" y="46139"/>
              <a:ext cx="350723" cy="400925"/>
              <a:chOff x="0" y="0"/>
              <a:chExt cx="350722" cy="400924"/>
            </a:xfrm>
          </p:grpSpPr>
          <p:sp>
            <p:nvSpPr>
              <p:cNvPr id="99" name="Circle"/>
              <p:cNvSpPr/>
              <p:nvPr/>
            </p:nvSpPr>
            <p:spPr>
              <a:xfrm>
                <a:off x="0" y="25101"/>
                <a:ext cx="350723" cy="350723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0" name="c"/>
              <p:cNvSpPr txBox="1"/>
              <p:nvPr/>
            </p:nvSpPr>
            <p:spPr>
              <a:xfrm>
                <a:off x="51358" y="0"/>
                <a:ext cx="236581" cy="400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04" name="Group"/>
            <p:cNvGrpSpPr/>
            <p:nvPr/>
          </p:nvGrpSpPr>
          <p:grpSpPr>
            <a:xfrm>
              <a:off x="2192013" y="1887430"/>
              <a:ext cx="350723" cy="400926"/>
              <a:chOff x="0" y="0"/>
              <a:chExt cx="350722" cy="400924"/>
            </a:xfrm>
          </p:grpSpPr>
          <p:sp>
            <p:nvSpPr>
              <p:cNvPr id="102" name="Circle"/>
              <p:cNvSpPr/>
              <p:nvPr/>
            </p:nvSpPr>
            <p:spPr>
              <a:xfrm>
                <a:off x="0" y="25101"/>
                <a:ext cx="350723" cy="350723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3" name="d"/>
              <p:cNvSpPr txBox="1"/>
              <p:nvPr/>
            </p:nvSpPr>
            <p:spPr>
              <a:xfrm>
                <a:off x="51358" y="0"/>
                <a:ext cx="251351" cy="400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07" name="Group"/>
            <p:cNvGrpSpPr/>
            <p:nvPr/>
          </p:nvGrpSpPr>
          <p:grpSpPr>
            <a:xfrm>
              <a:off x="263041" y="2062791"/>
              <a:ext cx="350723" cy="400926"/>
              <a:chOff x="0" y="0"/>
              <a:chExt cx="350722" cy="400924"/>
            </a:xfrm>
          </p:grpSpPr>
          <p:sp>
            <p:nvSpPr>
              <p:cNvPr id="105" name="Circle"/>
              <p:cNvSpPr/>
              <p:nvPr/>
            </p:nvSpPr>
            <p:spPr>
              <a:xfrm>
                <a:off x="0" y="25101"/>
                <a:ext cx="350723" cy="350723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6" name="b"/>
              <p:cNvSpPr txBox="1"/>
              <p:nvPr/>
            </p:nvSpPr>
            <p:spPr>
              <a:xfrm>
                <a:off x="51358" y="0"/>
                <a:ext cx="251351" cy="400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10" name="Group"/>
            <p:cNvGrpSpPr/>
            <p:nvPr/>
          </p:nvGrpSpPr>
          <p:grpSpPr>
            <a:xfrm>
              <a:off x="0" y="484541"/>
              <a:ext cx="350723" cy="400926"/>
              <a:chOff x="0" y="0"/>
              <a:chExt cx="350722" cy="400924"/>
            </a:xfrm>
          </p:grpSpPr>
          <p:sp>
            <p:nvSpPr>
              <p:cNvPr id="108" name="Circle"/>
              <p:cNvSpPr/>
              <p:nvPr/>
            </p:nvSpPr>
            <p:spPr>
              <a:xfrm>
                <a:off x="0" y="25101"/>
                <a:ext cx="350723" cy="350723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9" name="a"/>
              <p:cNvSpPr txBox="1"/>
              <p:nvPr/>
            </p:nvSpPr>
            <p:spPr>
              <a:xfrm>
                <a:off x="51358" y="0"/>
                <a:ext cx="236581" cy="400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11" name="Line"/>
            <p:cNvSpPr/>
            <p:nvPr/>
          </p:nvSpPr>
          <p:spPr>
            <a:xfrm flipV="1">
              <a:off x="350722" y="334282"/>
              <a:ext cx="1139848" cy="26304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12" name="6"/>
            <p:cNvSpPr txBox="1"/>
            <p:nvPr/>
          </p:nvSpPr>
          <p:spPr>
            <a:xfrm>
              <a:off x="683177" y="0"/>
              <a:ext cx="265965" cy="428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3" name="4"/>
            <p:cNvSpPr txBox="1"/>
            <p:nvPr/>
          </p:nvSpPr>
          <p:spPr>
            <a:xfrm>
              <a:off x="781818" y="858538"/>
              <a:ext cx="265965" cy="428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4" name="Line"/>
            <p:cNvSpPr/>
            <p:nvPr/>
          </p:nvSpPr>
          <p:spPr>
            <a:xfrm flipH="1" flipV="1">
              <a:off x="1753611" y="421962"/>
              <a:ext cx="613764" cy="149057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15" name="1"/>
            <p:cNvSpPr txBox="1"/>
            <p:nvPr/>
          </p:nvSpPr>
          <p:spPr>
            <a:xfrm>
              <a:off x="2016652" y="745284"/>
              <a:ext cx="265965" cy="428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6" name="Line"/>
            <p:cNvSpPr/>
            <p:nvPr/>
          </p:nvSpPr>
          <p:spPr>
            <a:xfrm flipH="1">
              <a:off x="562616" y="370815"/>
              <a:ext cx="979101" cy="176822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6873278" y="3193189"/>
            <a:ext cx="2695533" cy="2531826"/>
            <a:chOff x="0" y="0"/>
            <a:chExt cx="2695532" cy="2531824"/>
          </a:xfrm>
        </p:grpSpPr>
        <p:grpSp>
          <p:nvGrpSpPr>
            <p:cNvPr id="120" name="Group"/>
            <p:cNvGrpSpPr/>
            <p:nvPr/>
          </p:nvGrpSpPr>
          <p:grpSpPr>
            <a:xfrm>
              <a:off x="1617319" y="0"/>
              <a:ext cx="359405" cy="410850"/>
              <a:chOff x="0" y="0"/>
              <a:chExt cx="359404" cy="410849"/>
            </a:xfrm>
          </p:grpSpPr>
          <p:sp>
            <p:nvSpPr>
              <p:cNvPr id="118" name="Circle"/>
              <p:cNvSpPr/>
              <p:nvPr/>
            </p:nvSpPr>
            <p:spPr>
              <a:xfrm>
                <a:off x="0" y="25722"/>
                <a:ext cx="359405" cy="359405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19" name="c"/>
              <p:cNvSpPr txBox="1"/>
              <p:nvPr/>
            </p:nvSpPr>
            <p:spPr>
              <a:xfrm>
                <a:off x="52629" y="0"/>
                <a:ext cx="242438" cy="410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23" name="Group"/>
            <p:cNvGrpSpPr/>
            <p:nvPr/>
          </p:nvGrpSpPr>
          <p:grpSpPr>
            <a:xfrm>
              <a:off x="2336128" y="1886872"/>
              <a:ext cx="359405" cy="410851"/>
              <a:chOff x="0" y="0"/>
              <a:chExt cx="359404" cy="410849"/>
            </a:xfrm>
          </p:grpSpPr>
          <p:sp>
            <p:nvSpPr>
              <p:cNvPr id="121" name="Circle"/>
              <p:cNvSpPr/>
              <p:nvPr/>
            </p:nvSpPr>
            <p:spPr>
              <a:xfrm>
                <a:off x="0" y="25722"/>
                <a:ext cx="359405" cy="359405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22" name="d"/>
              <p:cNvSpPr txBox="1"/>
              <p:nvPr/>
            </p:nvSpPr>
            <p:spPr>
              <a:xfrm>
                <a:off x="52629" y="0"/>
                <a:ext cx="257574" cy="410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26" name="Group"/>
            <p:cNvGrpSpPr/>
            <p:nvPr/>
          </p:nvGrpSpPr>
          <p:grpSpPr>
            <a:xfrm>
              <a:off x="359404" y="2066575"/>
              <a:ext cx="359405" cy="410850"/>
              <a:chOff x="0" y="0"/>
              <a:chExt cx="359404" cy="410849"/>
            </a:xfrm>
          </p:grpSpPr>
          <p:sp>
            <p:nvSpPr>
              <p:cNvPr id="124" name="Circle"/>
              <p:cNvSpPr/>
              <p:nvPr/>
            </p:nvSpPr>
            <p:spPr>
              <a:xfrm>
                <a:off x="0" y="25722"/>
                <a:ext cx="359405" cy="359405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25" name="b"/>
              <p:cNvSpPr txBox="1"/>
              <p:nvPr/>
            </p:nvSpPr>
            <p:spPr>
              <a:xfrm>
                <a:off x="52629" y="0"/>
                <a:ext cx="257574" cy="410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29" name="Group"/>
            <p:cNvGrpSpPr/>
            <p:nvPr/>
          </p:nvGrpSpPr>
          <p:grpSpPr>
            <a:xfrm>
              <a:off x="89851" y="449255"/>
              <a:ext cx="359405" cy="410850"/>
              <a:chOff x="0" y="0"/>
              <a:chExt cx="359404" cy="410849"/>
            </a:xfrm>
          </p:grpSpPr>
          <p:sp>
            <p:nvSpPr>
              <p:cNvPr id="127" name="Circle"/>
              <p:cNvSpPr/>
              <p:nvPr/>
            </p:nvSpPr>
            <p:spPr>
              <a:xfrm>
                <a:off x="0" y="25722"/>
                <a:ext cx="359405" cy="359405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28" name="a"/>
              <p:cNvSpPr txBox="1"/>
              <p:nvPr/>
            </p:nvSpPr>
            <p:spPr>
              <a:xfrm>
                <a:off x="52629" y="0"/>
                <a:ext cx="242438" cy="410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30" name="Line"/>
            <p:cNvSpPr/>
            <p:nvPr/>
          </p:nvSpPr>
          <p:spPr>
            <a:xfrm flipH="1" flipV="1">
              <a:off x="269553" y="834382"/>
              <a:ext cx="179703" cy="12579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31" name="2"/>
            <p:cNvSpPr txBox="1"/>
            <p:nvPr/>
          </p:nvSpPr>
          <p:spPr>
            <a:xfrm>
              <a:off x="0" y="1255559"/>
              <a:ext cx="272549" cy="439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2" name="3"/>
            <p:cNvSpPr txBox="1"/>
            <p:nvPr/>
          </p:nvSpPr>
          <p:spPr>
            <a:xfrm>
              <a:off x="1347766" y="2092297"/>
              <a:ext cx="351918" cy="439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3" name="Line"/>
            <p:cNvSpPr/>
            <p:nvPr/>
          </p:nvSpPr>
          <p:spPr>
            <a:xfrm flipV="1">
              <a:off x="718808" y="2137223"/>
              <a:ext cx="1617321" cy="898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 flipH="1" flipV="1">
              <a:off x="1886872" y="385126"/>
              <a:ext cx="628959" cy="152747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35" name="1"/>
            <p:cNvSpPr txBox="1"/>
            <p:nvPr/>
          </p:nvSpPr>
          <p:spPr>
            <a:xfrm>
              <a:off x="2156426" y="716452"/>
              <a:ext cx="272549" cy="439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37" name="Q: Are other spanning trees possible?…"/>
          <p:cNvSpPr txBox="1"/>
          <p:nvPr/>
        </p:nvSpPr>
        <p:spPr>
          <a:xfrm>
            <a:off x="547389" y="5827020"/>
            <a:ext cx="9065222" cy="1059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Q: Are other spanning trees possible?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Q: What happens when all edges have same weight?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7" grpId="5"/>
      <p:bldP build="whole" bldLvl="1" animBg="1" rev="0" advAuto="0" spid="98" grpId="2"/>
      <p:bldP build="p" bldLvl="5" animBg="1" rev="0" advAuto="0" spid="72" grpId="1"/>
      <p:bldP build="whole" bldLvl="1" animBg="1" rev="0" advAuto="0" spid="117" grpId="3"/>
      <p:bldP build="whole" bldLvl="1" animBg="1" rev="0" advAuto="0" spid="136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rim’s MST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MST Algorithm</a:t>
            </a:r>
          </a:p>
        </p:txBody>
      </p:sp>
      <p:sp>
        <p:nvSpPr>
          <p:cNvPr id="140" name="Approach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Approach:</a:t>
            </a:r>
          </a:p>
          <a:p>
            <a:pPr lvl="1" marL="637334" marR="0" indent="-242047">
              <a:lnSpc>
                <a:spcPct val="100000"/>
              </a:lnSpc>
              <a:spcBef>
                <a:spcPts val="5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Start with tree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2285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consisting of one (any) vertex, and </a:t>
            </a:r>
          </a:p>
          <a:p>
            <a:pPr lvl="2" marL="1094534" marR="0" indent="-242047">
              <a:lnSpc>
                <a:spcPct val="100000"/>
              </a:lnSpc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grow</a:t>
            </a:r>
            <a:r>
              <a:t> tree one vertex at a time to produce MST</a:t>
            </a:r>
          </a:p>
          <a:p>
            <a:pPr lvl="2" marL="1094534" marR="0" indent="-242047">
              <a:lnSpc>
                <a:spcPct val="100000"/>
              </a:lnSpc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through a series of expanding subtrees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2285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,T</a:t>
            </a:r>
            <a:r>
              <a:rPr baseline="-22285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,…,T</a:t>
            </a:r>
            <a:r>
              <a:rPr baseline="-22285"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-22285" i="1"/>
          </a:p>
          <a:p>
            <a:pPr marL="281734" marR="0" indent="-242047">
              <a:lnSpc>
                <a:spcPct val="100000"/>
              </a:lnSpc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1466"/>
              <a:t>Greedy Appraoch:</a:t>
            </a:r>
            <a:r>
              <a:rPr baseline="-15199"/>
              <a:t> </a:t>
            </a:r>
            <a:endParaRPr baseline="-15199"/>
          </a:p>
          <a:p>
            <a:pPr lvl="1" marL="637334" marR="0" indent="-242047">
              <a:lnSpc>
                <a:spcPct val="100000"/>
              </a:lnSpc>
              <a:spcBef>
                <a:spcPts val="5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On each iteration, construct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1199"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21199">
                <a:latin typeface="Courier New"/>
                <a:ea typeface="Courier New"/>
                <a:cs typeface="Courier New"/>
                <a:sym typeface="Courier New"/>
              </a:rPr>
              <a:t>+1</a:t>
            </a:r>
            <a:r>
              <a:t>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1199"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21199" i="1"/>
              <a:t> </a:t>
            </a:r>
            <a:r>
              <a:t> </a:t>
            </a:r>
          </a:p>
          <a:p>
            <a:pPr lvl="2" marL="1094534" marR="0" indent="-242047">
              <a:lnSpc>
                <a:spcPct val="100000"/>
              </a:lnSpc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Add a vertex not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1199"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21199" i="1"/>
              <a:t> </a:t>
            </a:r>
            <a:r>
              <a:t> which is </a:t>
            </a:r>
          </a:p>
          <a:p>
            <a:pPr lvl="3" marL="1551734" marR="0" indent="-242047">
              <a:lnSpc>
                <a:spcPct val="100000"/>
              </a:lnSpc>
              <a:buChar char="•"/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closest to those already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1199"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</a:t>
            </a:r>
          </a:p>
          <a:p>
            <a:pPr lvl="3" marL="1551734" marR="0" indent="-242047">
              <a:lnSpc>
                <a:spcPct val="100000"/>
              </a:lnSpc>
              <a:buChar char="•"/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is a </a:t>
            </a:r>
            <a:r>
              <a:rPr b="1"/>
              <a:t>greedy</a:t>
            </a:r>
            <a:r>
              <a:t> step!</a:t>
            </a:r>
          </a:p>
          <a:p>
            <a:pPr marL="281734" marR="0" indent="-242047">
              <a:lnSpc>
                <a:spcPct val="100000"/>
              </a:lnSpc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Stop when all vertices are included.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Example 1: Prim’s M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1: Prim’s MST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529201" y="1041774"/>
            <a:ext cx="2286001" cy="2187263"/>
            <a:chOff x="0" y="0"/>
            <a:chExt cx="2286000" cy="2187262"/>
          </a:xfrm>
        </p:grpSpPr>
        <p:grpSp>
          <p:nvGrpSpPr>
            <p:cNvPr id="151" name="Group"/>
            <p:cNvGrpSpPr/>
            <p:nvPr/>
          </p:nvGrpSpPr>
          <p:grpSpPr>
            <a:xfrm>
              <a:off x="1371600" y="40098"/>
              <a:ext cx="304800" cy="348430"/>
              <a:chOff x="0" y="0"/>
              <a:chExt cx="304800" cy="348428"/>
            </a:xfrm>
          </p:grpSpPr>
          <p:sp>
            <p:nvSpPr>
              <p:cNvPr id="149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50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54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152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53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57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155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56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60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15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59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61" name="Line"/>
            <p:cNvSpPr/>
            <p:nvPr/>
          </p:nvSpPr>
          <p:spPr>
            <a:xfrm flipV="1">
              <a:off x="382270" y="238667"/>
              <a:ext cx="990601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 flipH="1" flipV="1">
              <a:off x="228599" y="747712"/>
              <a:ext cx="152402" cy="1066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 flipV="1">
              <a:off x="457200" y="366712"/>
              <a:ext cx="990600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65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6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7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8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9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0" name="Line"/>
            <p:cNvSpPr/>
            <p:nvPr/>
          </p:nvSpPr>
          <p:spPr>
            <a:xfrm flipV="1">
              <a:off x="609600" y="1852612"/>
              <a:ext cx="1371600" cy="76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3268202" y="1041774"/>
            <a:ext cx="2286001" cy="2187263"/>
            <a:chOff x="0" y="0"/>
            <a:chExt cx="2286000" cy="2187262"/>
          </a:xfrm>
        </p:grpSpPr>
        <p:grpSp>
          <p:nvGrpSpPr>
            <p:cNvPr id="174" name="Group"/>
            <p:cNvGrpSpPr/>
            <p:nvPr/>
          </p:nvGrpSpPr>
          <p:grpSpPr>
            <a:xfrm>
              <a:off x="1371600" y="40098"/>
              <a:ext cx="304800" cy="348429"/>
              <a:chOff x="0" y="0"/>
              <a:chExt cx="304800" cy="348428"/>
            </a:xfrm>
          </p:grpSpPr>
          <p:sp>
            <p:nvSpPr>
              <p:cNvPr id="172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73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77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175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76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80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17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79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83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181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82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84" name="Line"/>
            <p:cNvSpPr/>
            <p:nvPr/>
          </p:nvSpPr>
          <p:spPr>
            <a:xfrm flipV="1">
              <a:off x="381000" y="290512"/>
              <a:ext cx="990600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 flipH="1" flipV="1">
              <a:off x="228599" y="747712"/>
              <a:ext cx="152401" cy="1066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 flipV="1">
              <a:off x="457200" y="366712"/>
              <a:ext cx="990601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88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9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0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91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2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3" name="Line"/>
            <p:cNvSpPr/>
            <p:nvPr/>
          </p:nvSpPr>
          <p:spPr>
            <a:xfrm flipV="1">
              <a:off x="609599" y="1852612"/>
              <a:ext cx="1371601" cy="76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6479743" y="1041774"/>
            <a:ext cx="2286001" cy="2187263"/>
            <a:chOff x="0" y="0"/>
            <a:chExt cx="2286000" cy="2187262"/>
          </a:xfrm>
        </p:grpSpPr>
        <p:grpSp>
          <p:nvGrpSpPr>
            <p:cNvPr id="197" name="Group"/>
            <p:cNvGrpSpPr/>
            <p:nvPr/>
          </p:nvGrpSpPr>
          <p:grpSpPr>
            <a:xfrm>
              <a:off x="1371600" y="40098"/>
              <a:ext cx="304800" cy="348429"/>
              <a:chOff x="0" y="0"/>
              <a:chExt cx="304800" cy="348428"/>
            </a:xfrm>
          </p:grpSpPr>
          <p:sp>
            <p:nvSpPr>
              <p:cNvPr id="195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96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00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19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99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03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201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02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206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204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05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07" name="Line"/>
            <p:cNvSpPr/>
            <p:nvPr/>
          </p:nvSpPr>
          <p:spPr>
            <a:xfrm flipV="1">
              <a:off x="381000" y="290512"/>
              <a:ext cx="990600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 flipH="1" flipV="1">
              <a:off x="228599" y="747712"/>
              <a:ext cx="152401" cy="1066801"/>
            </a:xfrm>
            <a:prstGeom prst="line">
              <a:avLst/>
            </a:prstGeom>
            <a:noFill/>
            <a:ln w="9525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 flipV="1">
              <a:off x="457200" y="366712"/>
              <a:ext cx="990601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11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2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3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4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5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6" name="Line"/>
            <p:cNvSpPr/>
            <p:nvPr/>
          </p:nvSpPr>
          <p:spPr>
            <a:xfrm flipV="1">
              <a:off x="609599" y="1852612"/>
              <a:ext cx="1371601" cy="76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761999" y="4190999"/>
            <a:ext cx="2286001" cy="2187264"/>
            <a:chOff x="0" y="0"/>
            <a:chExt cx="2286000" cy="2187262"/>
          </a:xfrm>
        </p:grpSpPr>
        <p:grpSp>
          <p:nvGrpSpPr>
            <p:cNvPr id="220" name="Group"/>
            <p:cNvGrpSpPr/>
            <p:nvPr/>
          </p:nvGrpSpPr>
          <p:grpSpPr>
            <a:xfrm>
              <a:off x="1371600" y="40098"/>
              <a:ext cx="304800" cy="348429"/>
              <a:chOff x="0" y="0"/>
              <a:chExt cx="304800" cy="348428"/>
            </a:xfrm>
          </p:grpSpPr>
          <p:sp>
            <p:nvSpPr>
              <p:cNvPr id="21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19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23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221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22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26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224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25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229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227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28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30" name="Line"/>
            <p:cNvSpPr/>
            <p:nvPr/>
          </p:nvSpPr>
          <p:spPr>
            <a:xfrm flipV="1">
              <a:off x="381000" y="290512"/>
              <a:ext cx="990600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 flipH="1" flipV="1">
              <a:off x="228599" y="747712"/>
              <a:ext cx="152401" cy="1066801"/>
            </a:xfrm>
            <a:prstGeom prst="line">
              <a:avLst/>
            </a:prstGeom>
            <a:noFill/>
            <a:ln w="9525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 flipV="1">
              <a:off x="457200" y="366712"/>
              <a:ext cx="990601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34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5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6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7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8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609599" y="1852612"/>
              <a:ext cx="1371601" cy="76201"/>
            </a:xfrm>
            <a:prstGeom prst="line">
              <a:avLst/>
            </a:prstGeom>
            <a:noFill/>
            <a:ln w="12700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4571999" y="4038599"/>
            <a:ext cx="2286001" cy="2187264"/>
            <a:chOff x="0" y="0"/>
            <a:chExt cx="2286000" cy="2187262"/>
          </a:xfrm>
        </p:grpSpPr>
        <p:grpSp>
          <p:nvGrpSpPr>
            <p:cNvPr id="243" name="Group"/>
            <p:cNvGrpSpPr/>
            <p:nvPr/>
          </p:nvGrpSpPr>
          <p:grpSpPr>
            <a:xfrm>
              <a:off x="1371600" y="40098"/>
              <a:ext cx="304800" cy="348429"/>
              <a:chOff x="0" y="0"/>
              <a:chExt cx="304800" cy="348428"/>
            </a:xfrm>
          </p:grpSpPr>
          <p:sp>
            <p:nvSpPr>
              <p:cNvPr id="241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42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46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244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45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247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48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252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250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51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53" name="Line"/>
            <p:cNvSpPr/>
            <p:nvPr/>
          </p:nvSpPr>
          <p:spPr>
            <a:xfrm flipV="1">
              <a:off x="381000" y="290512"/>
              <a:ext cx="990600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 flipH="1" flipV="1">
              <a:off x="228599" y="747712"/>
              <a:ext cx="152401" cy="1066801"/>
            </a:xfrm>
            <a:prstGeom prst="line">
              <a:avLst/>
            </a:prstGeom>
            <a:noFill/>
            <a:ln w="9525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 flipV="1">
              <a:off x="457200" y="366712"/>
              <a:ext cx="990601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57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8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9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0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1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2" name="Line"/>
            <p:cNvSpPr/>
            <p:nvPr/>
          </p:nvSpPr>
          <p:spPr>
            <a:xfrm flipV="1">
              <a:off x="609599" y="1852612"/>
              <a:ext cx="1371601" cy="76201"/>
            </a:xfrm>
            <a:prstGeom prst="line">
              <a:avLst/>
            </a:prstGeom>
            <a:noFill/>
            <a:ln w="12700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  <p:bldP build="whole" bldLvl="1" animBg="1" rev="0" advAuto="0" spid="217" grpId="2"/>
      <p:bldP build="whole" bldLvl="1" animBg="1" rev="0" advAuto="0" spid="240" grpId="3"/>
      <p:bldP build="whole" bldLvl="1" animBg="1" rev="0" advAuto="0" spid="263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Example 2:  Prim’s M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2:  Prim’s MST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1078097" y="1221235"/>
            <a:ext cx="5493664" cy="2650830"/>
            <a:chOff x="0" y="0"/>
            <a:chExt cx="5493662" cy="2650828"/>
          </a:xfrm>
        </p:grpSpPr>
        <p:sp>
          <p:nvSpPr>
            <p:cNvPr id="269" name="a"/>
            <p:cNvSpPr/>
            <p:nvPr/>
          </p:nvSpPr>
          <p:spPr>
            <a:xfrm>
              <a:off x="0" y="8820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0" name="d"/>
            <p:cNvSpPr/>
            <p:nvPr/>
          </p:nvSpPr>
          <p:spPr>
            <a:xfrm>
              <a:off x="4916209" y="8820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1" name="e"/>
            <p:cNvSpPr/>
            <p:nvPr/>
          </p:nvSpPr>
          <p:spPr>
            <a:xfrm>
              <a:off x="2458104" y="20943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72" name="b"/>
            <p:cNvSpPr/>
            <p:nvPr/>
          </p:nvSpPr>
          <p:spPr>
            <a:xfrm>
              <a:off x="1356052" y="183662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3" name="f"/>
            <p:cNvSpPr/>
            <p:nvPr/>
          </p:nvSpPr>
          <p:spPr>
            <a:xfrm>
              <a:off x="2458104" y="8820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274" name="c"/>
            <p:cNvSpPr/>
            <p:nvPr/>
          </p:nvSpPr>
          <p:spPr>
            <a:xfrm>
              <a:off x="3846203" y="183662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5" name="Line"/>
            <p:cNvSpPr/>
            <p:nvPr/>
          </p:nvSpPr>
          <p:spPr>
            <a:xfrm flipV="1">
              <a:off x="534847" y="631704"/>
              <a:ext cx="865445" cy="4098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6" name="Line"/>
            <p:cNvSpPr/>
            <p:nvPr/>
          </p:nvSpPr>
          <p:spPr>
            <a:xfrm flipV="1">
              <a:off x="3023091" y="631704"/>
              <a:ext cx="865445" cy="4098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7" name="Line"/>
            <p:cNvSpPr/>
            <p:nvPr/>
          </p:nvSpPr>
          <p:spPr>
            <a:xfrm flipV="1">
              <a:off x="3023091" y="1373357"/>
              <a:ext cx="1905585" cy="929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8" name="Line"/>
            <p:cNvSpPr/>
            <p:nvPr/>
          </p:nvSpPr>
          <p:spPr>
            <a:xfrm>
              <a:off x="484962" y="1361260"/>
              <a:ext cx="1959806" cy="9537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9" name="Line"/>
            <p:cNvSpPr/>
            <p:nvPr/>
          </p:nvSpPr>
          <p:spPr>
            <a:xfrm>
              <a:off x="1880195" y="632354"/>
              <a:ext cx="589688" cy="3611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0" name="Line"/>
            <p:cNvSpPr/>
            <p:nvPr/>
          </p:nvSpPr>
          <p:spPr>
            <a:xfrm>
              <a:off x="4390944" y="606954"/>
              <a:ext cx="589688" cy="3611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1" name="Line"/>
            <p:cNvSpPr/>
            <p:nvPr/>
          </p:nvSpPr>
          <p:spPr>
            <a:xfrm>
              <a:off x="3017656" y="1201412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2" name="Line"/>
            <p:cNvSpPr/>
            <p:nvPr/>
          </p:nvSpPr>
          <p:spPr>
            <a:xfrm>
              <a:off x="593821" y="1201412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3" name="Line"/>
            <p:cNvSpPr/>
            <p:nvPr/>
          </p:nvSpPr>
          <p:spPr>
            <a:xfrm>
              <a:off x="1967957" y="424486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4" name="Line"/>
            <p:cNvSpPr/>
            <p:nvPr/>
          </p:nvSpPr>
          <p:spPr>
            <a:xfrm>
              <a:off x="2746831" y="1475509"/>
              <a:ext cx="1" cy="5818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5" name="2"/>
            <p:cNvSpPr txBox="1"/>
            <p:nvPr/>
          </p:nvSpPr>
          <p:spPr>
            <a:xfrm>
              <a:off x="2742721" y="1524194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6" name="6"/>
            <p:cNvSpPr txBox="1"/>
            <p:nvPr/>
          </p:nvSpPr>
          <p:spPr>
            <a:xfrm>
              <a:off x="1295574" y="1764518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87" name="3"/>
            <p:cNvSpPr txBox="1"/>
            <p:nvPr/>
          </p:nvSpPr>
          <p:spPr>
            <a:xfrm>
              <a:off x="760178" y="418300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8" name="5"/>
            <p:cNvSpPr txBox="1"/>
            <p:nvPr/>
          </p:nvSpPr>
          <p:spPr>
            <a:xfrm>
              <a:off x="1368585" y="805814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89" name="1"/>
            <p:cNvSpPr txBox="1"/>
            <p:nvPr/>
          </p:nvSpPr>
          <p:spPr>
            <a:xfrm>
              <a:off x="2720563" y="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0" name="4"/>
            <p:cNvSpPr txBox="1"/>
            <p:nvPr/>
          </p:nvSpPr>
          <p:spPr>
            <a:xfrm>
              <a:off x="2130649" y="443700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1" name="4"/>
            <p:cNvSpPr txBox="1"/>
            <p:nvPr/>
          </p:nvSpPr>
          <p:spPr>
            <a:xfrm>
              <a:off x="3194153" y="443700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2" name="5"/>
            <p:cNvSpPr txBox="1"/>
            <p:nvPr/>
          </p:nvSpPr>
          <p:spPr>
            <a:xfrm>
              <a:off x="3833503" y="805814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93" name="6"/>
            <p:cNvSpPr txBox="1"/>
            <p:nvPr/>
          </p:nvSpPr>
          <p:spPr>
            <a:xfrm>
              <a:off x="4516496" y="388568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94" name="8"/>
            <p:cNvSpPr txBox="1"/>
            <p:nvPr/>
          </p:nvSpPr>
          <p:spPr>
            <a:xfrm>
              <a:off x="3859507" y="1764518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296" name="Q: Construct an MST starting from vertex a"/>
          <p:cNvSpPr txBox="1"/>
          <p:nvPr/>
        </p:nvSpPr>
        <p:spPr>
          <a:xfrm>
            <a:off x="574285" y="4340893"/>
            <a:ext cx="7928968" cy="58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Q: Construct an MST starting from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