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0160000" cy="76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40639" marR="40639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1pPr>
    <a:lvl2pPr marL="40639" marR="40639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2pPr>
    <a:lvl3pPr marL="40639" marR="40639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3pPr>
    <a:lvl4pPr marL="40639" marR="40639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4pPr>
    <a:lvl5pPr marL="40639" marR="40639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5pPr>
    <a:lvl6pPr marL="40639" marR="40639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6pPr>
    <a:lvl7pPr marL="40639" marR="40639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7pPr>
    <a:lvl8pPr marL="40639" marR="40639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8pPr>
    <a:lvl9pPr marL="40639" marR="40639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285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8575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lastRow>
    <a:firstRow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85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762000" y="893233"/>
            <a:ext cx="8636000" cy="6107907"/>
          </a:xfrm>
          <a:prstGeom prst="rect">
            <a:avLst/>
          </a:prstGeo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5pPr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713787" y="7009870"/>
            <a:ext cx="368301" cy="382911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62000" y="60325"/>
            <a:ext cx="86360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87784" y="938113"/>
            <a:ext cx="8384432" cy="58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2pPr>
              <a:spcBef>
                <a:spcPts val="600"/>
              </a:spcBef>
              <a:buChar char="–"/>
              <a:defRPr sz="3000"/>
            </a:lvl2pPr>
            <a:lvl3pPr marL="1081087" indent="-228600">
              <a:spcBef>
                <a:spcPts val="500"/>
              </a:spcBef>
              <a:defRPr sz="2800"/>
            </a:lvl3pPr>
            <a:lvl4pPr marL="1538287" indent="-228600">
              <a:spcBef>
                <a:spcPts val="500"/>
              </a:spcBef>
              <a:buChar char="–"/>
              <a:defRPr sz="2800"/>
            </a:lvl4pPr>
            <a:lvl5pPr marL="1995487" indent="-228600">
              <a:spcBef>
                <a:spcPts val="500"/>
              </a:spcBef>
              <a:buChar char="»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885634" y="6988206"/>
            <a:ext cx="602854" cy="38291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marL="0" marR="0" algn="ctr" defTabSz="584200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39687" marR="40639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39687" marR="40639" indent="228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39687" marR="40639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39687" marR="40639" indent="685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39687" marR="40639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39687" marR="40639" indent="1143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39687" marR="40639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39687" marR="40639" indent="1600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39687" marR="40639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titleStyle>
    <p:bodyStyle>
      <a:lvl1pPr marL="382587" marR="40639" indent="-34290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1pPr>
      <a:lvl2pPr marL="681037" marR="40639" indent="-285750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2pPr>
      <a:lvl3pPr marL="1096327" marR="40639" indent="-243839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3pPr>
      <a:lvl4pPr marL="1570944" marR="40639" indent="-261257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4pPr>
      <a:lvl5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5pPr>
      <a:lvl6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6pPr>
      <a:lvl7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7pPr>
      <a:lvl8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8pPr>
      <a:lvl9pPr marL="2048241" marR="40639" indent="-281353" algn="l" defTabSz="91440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rprustagi@ksit.edu.in?subject=Computer%20Network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esign and Analysis of Algorithms…"/>
          <p:cNvSpPr txBox="1"/>
          <p:nvPr>
            <p:ph type="title"/>
          </p:nvPr>
        </p:nvSpPr>
        <p:spPr>
          <a:xfrm>
            <a:off x="758031" y="963612"/>
            <a:ext cx="8914111" cy="3262958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>
              <a:lnSpc>
                <a:spcPct val="95000"/>
              </a:lnSpc>
              <a:defRPr sz="4400"/>
            </a:pPr>
            <a:r>
              <a:rPr>
                <a:latin typeface="Arial"/>
                <a:ea typeface="Arial"/>
                <a:cs typeface="Arial"/>
                <a:sym typeface="Arial"/>
              </a:rPr>
              <a:t>Design and Analysis of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>
              <a:lnSpc>
                <a:spcPct val="95000"/>
              </a:lnSpc>
              <a:defRPr sz="4400"/>
            </a:pPr>
          </a:p>
          <a:p>
            <a:pPr marL="0" marR="0">
              <a:lnSpc>
                <a:spcPct val="95000"/>
              </a:lnSpc>
              <a:defRPr sz="4400"/>
            </a:pPr>
            <a:r>
              <a:t>L10b: </a:t>
            </a:r>
            <a:r>
              <a:rPr>
                <a:latin typeface="Arial"/>
                <a:ea typeface="Arial"/>
                <a:cs typeface="Arial"/>
                <a:sym typeface="Arial"/>
              </a:rPr>
              <a:t>Bonus Exercises</a:t>
            </a:r>
          </a:p>
        </p:txBody>
      </p:sp>
      <p:sp>
        <p:nvSpPr>
          <p:cNvPr id="34" name="Dr. Ram P Rustagi…"/>
          <p:cNvSpPr txBox="1"/>
          <p:nvPr>
            <p:ph type="body" sz="quarter" idx="1"/>
          </p:nvPr>
        </p:nvSpPr>
        <p:spPr>
          <a:xfrm>
            <a:off x="2505620" y="4304605"/>
            <a:ext cx="5736680" cy="2538860"/>
          </a:xfrm>
          <a:prstGeom prst="rect">
            <a:avLst/>
          </a:prstGeom>
        </p:spPr>
        <p:txBody>
          <a:bodyPr lIns="0" tIns="0" rIns="0" bIns="0"/>
          <a:lstStyle/>
          <a:p>
            <a:pPr marL="0" marR="0" indent="0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Dr. Ram P Rustagi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Sem IV (2019-H1)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Dept of CSE, KSIT/KSSEM</a:t>
            </a:r>
          </a:p>
          <a:p>
            <a:pPr marL="0" marR="0" indent="0" algn="ctr">
              <a:lnSpc>
                <a:spcPct val="95000"/>
              </a:lnSpc>
              <a:spcBef>
                <a:spcPts val="0"/>
              </a:spcBef>
              <a:buClr>
                <a:srgbClr val="000000"/>
              </a:buClr>
              <a:buSzTx/>
              <a:buFont typeface="Times New Roman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u="sng">
                <a:hlinkClick r:id="rId2" invalidUrl="" action="" tgtFrame="" tooltip="" history="1" highlightClick="0" endSnd="0"/>
              </a:rPr>
              <a:t>rprustagi@ksit.edu.in</a:t>
            </a:r>
          </a:p>
        </p:txBody>
      </p:sp>
      <p:sp>
        <p:nvSpPr>
          <p:cNvPr id="3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3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ort 5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5 elements…</a:t>
            </a:r>
          </a:p>
        </p:txBody>
      </p:sp>
      <p:sp>
        <p:nvSpPr>
          <p:cNvPr id="87" name="C1: Compare a and b. For generality, assume a&lt;b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61156" indent="-321468"/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 </a:t>
            </a:r>
          </a:p>
          <a:p>
            <a:pPr/>
            <a:r>
              <a:t>Given this condition, possible permutations = 60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can be placed 3 ways </a:t>
            </a:r>
          </a:p>
          <a:p>
            <a:pPr lvl="2">
              <a:spcBef>
                <a:spcPts val="200"/>
              </a:spcBef>
            </a:pPr>
            <a:r>
              <a:t>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 a b</a:t>
            </a:r>
            <a:r>
              <a:t>),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c b</a:t>
            </a:r>
            <a:r>
              <a:t>) or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b c</a:t>
            </a:r>
            <a:r>
              <a:t>)</a:t>
            </a:r>
          </a:p>
          <a:p>
            <a:pPr lvl="1"/>
            <a:r>
              <a:t>for each possible placement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can be placed in 4 possible ways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dcab, cdab, cadb, cabd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dacb, adcb, 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dabc, adbc, abdc, abcd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For each of these 12,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t> can be placed 5 ways.</a:t>
            </a:r>
          </a:p>
          <a:p>
            <a:pPr lvl="1"/>
            <a:r>
              <a:t>Total permutations: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3*4*5 = 60 (&lt;64).</a:t>
            </a:r>
          </a:p>
          <a:p>
            <a:pPr lvl="1"/>
            <a:r>
              <a:t>This satisfies our division criteria.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ort 5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5 elements…</a:t>
            </a:r>
          </a:p>
        </p:txBody>
      </p:sp>
      <p:sp>
        <p:nvSpPr>
          <p:cNvPr id="93" name="C2: compare c and d…"/>
          <p:cNvSpPr txBox="1"/>
          <p:nvPr>
            <p:ph type="body" idx="1"/>
          </p:nvPr>
        </p:nvSpPr>
        <p:spPr>
          <a:xfrm>
            <a:off x="887784" y="938113"/>
            <a:ext cx="8895012" cy="6015170"/>
          </a:xfrm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0"/>
              </a:spcBef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</a:p>
          <a:p>
            <a:pPr>
              <a:spcBef>
                <a:spcPts val="100"/>
              </a:spcBef>
            </a:pPr>
            <a:r>
              <a:t>Consider 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  <a:r>
              <a:t>.</a:t>
            </a:r>
          </a:p>
          <a:p>
            <a:pPr lvl="1"/>
            <a:r>
              <a:t>This partitions the permutation set from 60 to 30.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30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is </a:t>
            </a:r>
            <a:r>
              <a:t>&lt;32,</a:t>
            </a: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 satisfies the division criteria</a:t>
            </a:r>
          </a:p>
          <a:p>
            <a:pPr/>
            <a:r>
              <a:t>C3: Proceed further in this way to have a set division from 30 to 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</a:p>
          <a:p>
            <a:pPr/>
            <a:r>
              <a:t>C4: Set division from </a:t>
            </a:r>
            <a:r>
              <a:rPr>
                <a:latin typeface="Arial"/>
                <a:ea typeface="Arial"/>
                <a:cs typeface="Arial"/>
                <a:sym typeface="Arial"/>
              </a:rPr>
              <a:t>15</a:t>
            </a:r>
            <a:r>
              <a:t> to 8</a:t>
            </a:r>
          </a:p>
          <a:p>
            <a:pPr/>
            <a:r>
              <a:t>C5: set division from 8 to 4</a:t>
            </a:r>
          </a:p>
          <a:p>
            <a:pPr/>
            <a:r>
              <a:t>C6: set division from 4 to 2</a:t>
            </a:r>
          </a:p>
          <a:p>
            <a:pPr/>
            <a:r>
              <a:t>C7: set division from 2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(get the sorted set)</a:t>
            </a:r>
          </a:p>
          <a:p>
            <a:pPr>
              <a:defRPr>
                <a:solidFill>
                  <a:schemeClr val="accent6">
                    <a:satOff val="24555"/>
                    <a:lumOff val="22232"/>
                  </a:schemeClr>
                </a:solidFill>
              </a:defRPr>
            </a:pPr>
            <a:r>
              <a:t>Please work out the steps!!!</a:t>
            </a:r>
          </a:p>
          <a:p>
            <a:pPr lvl="1" marL="700087" indent="-304800">
              <a:spcBef>
                <a:spcPts val="700"/>
              </a:spcBef>
              <a:defRPr sz="3200">
                <a:solidFill>
                  <a:schemeClr val="accent6">
                    <a:satOff val="24555"/>
                    <a:lumOff val="22232"/>
                  </a:schemeClr>
                </a:solidFill>
              </a:defRPr>
            </a:pPr>
            <a:r>
              <a:t>Write the sorting program to see the results.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9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39" name="https://cs.stackexchange.com/questions/10960/sort-array-of-5-integers-with-a-max-of-7-compare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https://cs.stackexchange.com/questions/10960/sort-array-of-5-integers-with-a-max-of-7-compares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99">
        <p:wipe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ort K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K elements</a:t>
            </a:r>
          </a:p>
        </p:txBody>
      </p:sp>
      <p:sp>
        <p:nvSpPr>
          <p:cNvPr id="45" name="Minimum comparisons required…"/>
          <p:cNvSpPr txBox="1"/>
          <p:nvPr>
            <p:ph type="body" idx="1"/>
          </p:nvPr>
        </p:nvSpPr>
        <p:spPr>
          <a:xfrm>
            <a:off x="887784" y="938113"/>
            <a:ext cx="8986756" cy="5891610"/>
          </a:xfrm>
          <a:prstGeom prst="rect">
            <a:avLst/>
          </a:prstGeom>
        </p:spPr>
        <p:txBody>
          <a:bodyPr/>
          <a:lstStyle/>
          <a:p>
            <a:pPr/>
            <a:r>
              <a:t>Minimum comparisons required</a:t>
            </a:r>
          </a:p>
          <a:p>
            <a:pPr/>
            <a:r>
              <a:t>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 elements, possible permutations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t>!</a:t>
            </a:r>
          </a:p>
          <a:p>
            <a:pPr/>
            <a:r>
              <a:t>Only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out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K!</a:t>
            </a:r>
            <a:r>
              <a:t> is correct sorted order.</a:t>
            </a:r>
          </a:p>
          <a:p>
            <a:pPr/>
            <a:r>
              <a:t>Using binary partition, the minimum comparison required</a:t>
            </a:r>
          </a:p>
          <a:p>
            <a:pPr lvl="3" marL="0" indent="685800"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log</a:t>
            </a:r>
            <a:r>
              <a:rPr baseline="-5999"/>
              <a:t>2</a:t>
            </a:r>
            <a:r>
              <a:t>K!</a:t>
            </a:r>
          </a:p>
          <a:p>
            <a:pPr/>
            <a:r>
              <a:t>Example: </a:t>
            </a: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K=4</a:t>
            </a:r>
            <a:r>
              <a:t>, Min comparisons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24=5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 sz="26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Develop a decision tree to sort 4 elems in 5 comparisons</a:t>
            </a:r>
            <a:endParaRPr>
              <a:latin typeface="Gill Sans MT"/>
              <a:ea typeface="Gill Sans MT"/>
              <a:cs typeface="Gill Sans MT"/>
              <a:sym typeface="Gill Sans MT"/>
            </a:endParaRPr>
          </a:p>
          <a:p>
            <a:pPr lvl="1"/>
            <a:r>
              <a:rPr>
                <a:latin typeface="Courier New"/>
                <a:ea typeface="Courier New"/>
                <a:cs typeface="Courier New"/>
                <a:sym typeface="Courier New"/>
              </a:rPr>
              <a:t>K=5</a:t>
            </a:r>
            <a:r>
              <a:t>, Min comparisons 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120=7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 sz="2600"/>
            </a:pPr>
            <a:r>
              <a:rPr>
                <a:latin typeface="Gill Sans MT"/>
                <a:ea typeface="Gill Sans MT"/>
                <a:cs typeface="Gill Sans MT"/>
                <a:sym typeface="Gill Sans MT"/>
              </a:rPr>
              <a:t>Develop a decision tree to sort 5 elems in 7 comparisons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4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ort 4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</a:t>
            </a:r>
          </a:p>
        </p:txBody>
      </p:sp>
      <p:sp>
        <p:nvSpPr>
          <p:cNvPr id="51" name="Task: sort 4 elements in precisely 5 comparisons…"/>
          <p:cNvSpPr txBox="1"/>
          <p:nvPr>
            <p:ph type="body" idx="1"/>
          </p:nvPr>
        </p:nvSpPr>
        <p:spPr>
          <a:xfrm>
            <a:off x="887784" y="938113"/>
            <a:ext cx="8763513" cy="5891610"/>
          </a:xfrm>
          <a:prstGeom prst="rect">
            <a:avLst/>
          </a:prstGeom>
        </p:spPr>
        <p:txBody>
          <a:bodyPr/>
          <a:lstStyle/>
          <a:p>
            <a:pPr/>
            <a:r>
              <a:t>Task: sort 4 elements in precisely 5 comparisons</a:t>
            </a:r>
          </a:p>
          <a:p>
            <a:pPr lvl="1"/>
            <a:r>
              <a:t>Input: 4 elements (or their 24 permutations)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a, b, c, d.</a:t>
            </a:r>
          </a:p>
          <a:p>
            <a:pPr lvl="1"/>
            <a:r>
              <a:t>output: pick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correct out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t> permutations</a:t>
            </a:r>
          </a:p>
          <a:p>
            <a:pPr/>
            <a:r>
              <a:t>Methodology</a:t>
            </a:r>
          </a:p>
          <a:p>
            <a:pPr lvl="1"/>
            <a:r>
              <a:t>Ensure each comparison reduces the set by half</a:t>
            </a:r>
          </a:p>
          <a:p>
            <a:pPr lvl="2"/>
            <a:r>
              <a:t>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comparison, the permutation sets size be</a:t>
            </a:r>
          </a:p>
          <a:p>
            <a:pPr lvl="3"/>
            <a:r>
              <a:t>set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5-i</a:t>
            </a:r>
          </a:p>
          <a:p>
            <a:pPr lvl="2"/>
            <a:r>
              <a:t>Thus, permutation set size should decrease with each comparison to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≤16,8,4,2,1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Devise a method where permutation set size decreases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12,6,3,2,1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5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57" name="C1: Compare a and b. For generality, assume a&lt;b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61156" indent="-321468"/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 </a:t>
            </a:r>
          </a:p>
          <a:p>
            <a:pPr/>
            <a:r>
              <a:t>Given this condition, possible permutations = 24</a:t>
            </a:r>
          </a:p>
          <a:p>
            <a:pPr lvl="1">
              <a:spcBef>
                <a:spcPts val="20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can be placed 3 ways </a:t>
            </a:r>
          </a:p>
          <a:p>
            <a:pPr lvl="2">
              <a:spcBef>
                <a:spcPts val="200"/>
              </a:spcBef>
            </a:pPr>
            <a:r>
              <a:t>before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i.e.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 a b</a:t>
            </a:r>
            <a:r>
              <a:t>)</a:t>
            </a:r>
          </a:p>
          <a:p>
            <a:pPr lvl="2">
              <a:spcBef>
                <a:spcPts val="200"/>
              </a:spcBef>
            </a:pPr>
            <a:r>
              <a:t>between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c b</a:t>
            </a:r>
            <a:r>
              <a:t>)</a:t>
            </a:r>
          </a:p>
          <a:p>
            <a:pPr lvl="2">
              <a:spcBef>
                <a:spcPts val="200"/>
              </a:spcBef>
            </a:pPr>
            <a:r>
              <a:t>after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 b c</a:t>
            </a:r>
            <a:r>
              <a:t>)</a:t>
            </a:r>
          </a:p>
          <a:p>
            <a:pPr lvl="1"/>
            <a:r>
              <a:t>for each possible placement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can be placed in 4 possible ways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dcab, cdab, cadb, cabd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dacb, adcb, 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dabc, adbc, abdc, abcd</a:t>
            </a:r>
          </a:p>
          <a:p>
            <a:pPr lvl="1"/>
            <a:r>
              <a:t>Total permutations: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3*4 = 12 (&lt;16).</a:t>
            </a:r>
          </a:p>
          <a:p>
            <a:pPr lvl="1"/>
            <a:r>
              <a:t>This satisfies our division criteria.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0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63" name="C2: Possible comparisons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61156" indent="-321468">
              <a:spcBef>
                <a:spcPts val="0"/>
              </a:spcBef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t>: Possible comparisons</a:t>
            </a:r>
          </a:p>
          <a:p>
            <a:pPr lvl="1">
              <a:spcBef>
                <a:spcPts val="0"/>
              </a:spcBef>
            </a:pPr>
            <a:r>
              <a:t>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, or </a:t>
            </a: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, or (even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can be taken in place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)</a:t>
            </a:r>
          </a:p>
          <a:p>
            <a:pPr lvl="1">
              <a:spcBef>
                <a:spcPts val="0"/>
              </a:spcBef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. </a:t>
            </a:r>
          </a:p>
          <a:p>
            <a:pPr>
              <a:spcBef>
                <a:spcPts val="100"/>
              </a:spcBef>
            </a:pPr>
            <a:r>
              <a:t>Consider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with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.</a:t>
            </a:r>
          </a:p>
          <a:p>
            <a:pPr lvl="1">
              <a:spcBef>
                <a:spcPts val="100"/>
              </a:spcBef>
            </a:pPr>
            <a:r>
              <a:t>For generality, assume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  <a:r>
              <a:t>.</a:t>
            </a:r>
          </a:p>
          <a:p>
            <a:pPr lvl="1"/>
            <a:r>
              <a:t>This partitions the permutation set from 12 to 6.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cdab, cadb, cabd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abcd</a:t>
            </a:r>
          </a:p>
          <a:p>
            <a:pPr lvl="1"/>
            <a:r>
              <a:t>Total permutations: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6 (&lt;8).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2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Follows constraints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</a:p>
          <a:p>
            <a:pPr lvl="1"/>
            <a:r>
              <a:t>This satisfies our division criteria.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66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69" name="Permutation set after 2 comparisons (a&lt;b, c&lt;d)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/>
            <a:r>
              <a:t>Permutation set after 2 comparisons (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a&lt;b</a:t>
            </a:r>
            <a:r>
              <a:t>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c&lt;d</a:t>
            </a:r>
            <a:r>
              <a:t>)</a:t>
            </a:r>
          </a:p>
          <a:p>
            <a:pPr lvl="1" marL="661987" indent="-2667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cdab, cadb, cabd, acdb, acbd, abcd</a:t>
            </a:r>
          </a:p>
          <a:p>
            <a:pPr marL="339725" indent="-300037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C3: it should divide the set into half i.e. size of 3</a:t>
            </a:r>
          </a:p>
          <a:p>
            <a:pPr lvl="1"/>
            <a:r>
              <a:t>Comparing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, gives following division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(c&lt;b): cdab, cadb, cabd, acdb, acbd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(b&lt;c): abcd</a:t>
            </a:r>
          </a:p>
          <a:p>
            <a:pPr lvl="2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Division divides into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 &gt;3</a:t>
            </a:r>
            <a:r>
              <a:t>. So this comparison will not work.</a:t>
            </a:r>
          </a:p>
          <a:p>
            <a:pPr lvl="1" marL="661987" indent="-266700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Similarly, comparing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divides the set into subset of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t> and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.</a:t>
            </a:r>
          </a:p>
          <a:p>
            <a:pPr lvl="1" marL="661987" indent="-266700">
              <a:spcBef>
                <a:spcPts val="300"/>
              </a:spcBef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Comparing b and d gives equal division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,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t>.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(b&lt;d): cabd, acbd, abcd</a:t>
            </a:r>
          </a:p>
          <a:p>
            <a:pPr lvl="2">
              <a:spcBef>
                <a:spcPts val="300"/>
              </a:spcBef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(d&lt;b): cdab, cadb, acdb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2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ort 4 elements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Sort 4 elements…</a:t>
            </a:r>
          </a:p>
        </p:txBody>
      </p:sp>
      <p:sp>
        <p:nvSpPr>
          <p:cNvPr id="75" name="Thus, C3: compare b and d to get following.…"/>
          <p:cNvSpPr txBox="1"/>
          <p:nvPr>
            <p:ph type="body" idx="1"/>
          </p:nvPr>
        </p:nvSpPr>
        <p:spPr>
          <a:xfrm>
            <a:off x="887784" y="938113"/>
            <a:ext cx="8895012" cy="5891610"/>
          </a:xfrm>
          <a:prstGeom prst="rect">
            <a:avLst/>
          </a:prstGeom>
        </p:spPr>
        <p:txBody>
          <a:bodyPr/>
          <a:lstStyle/>
          <a:p>
            <a:pPr marL="339725" indent="-300037">
              <a:spcBef>
                <a:spcPts val="300"/>
              </a:spcBef>
              <a:defRPr sz="3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Thus, C3: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t> to get following.</a:t>
            </a:r>
          </a:p>
          <a:p>
            <a:pPr lvl="1" marL="661987" indent="-2667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3a</a:t>
            </a:r>
            <a:r>
              <a:t>:(b&lt;d): cabd, acbd, abcd</a:t>
            </a:r>
          </a:p>
          <a:p>
            <a:pPr lvl="1" marL="661987" indent="-266700">
              <a:spcBef>
                <a:spcPts val="30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3b</a:t>
            </a:r>
            <a:r>
              <a:t>:(d&lt;b): cdab, cadb, acdb</a:t>
            </a:r>
          </a:p>
          <a:p>
            <a:pPr lvl="1" marL="661987" indent="-266700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Both sets are size 3 (&lt;4) and thus works fine.</a:t>
            </a:r>
          </a:p>
          <a:p>
            <a:pPr marL="339725" indent="-300037">
              <a:lnSpc>
                <a:spcPct val="70000"/>
              </a:lnSpc>
              <a:spcBef>
                <a:spcPts val="0"/>
              </a:spcBef>
              <a:defRPr sz="2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</a:t>
            </a:r>
            <a:r>
              <a:rPr baseline="-5999"/>
              <a:t>3a</a:t>
            </a:r>
            <a:r>
              <a:t>:a&lt;b, c&lt;d, b&lt;d⇒a&lt;b&lt;d, c&lt;d</a:t>
            </a:r>
          </a:p>
          <a:p>
            <a:pPr lvl="1" marL="661987" indent="-266700">
              <a:lnSpc>
                <a:spcPct val="7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don’t about order of (a&lt;b) and c. </a:t>
            </a:r>
          </a:p>
          <a:p>
            <a:pPr marL="339725" indent="-300037">
              <a:spcBef>
                <a:spcPts val="30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C4</a:t>
            </a:r>
            <a:r>
              <a:rPr baseline="-5999"/>
              <a:t>3a</a:t>
            </a:r>
            <a:r>
              <a:t>: Compare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t> and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t>.</a:t>
            </a: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4a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a&lt;c</a:t>
            </a:r>
            <a:r>
              <a:t> ⇒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acbd, abcd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4b</a:t>
            </a:r>
            <a:r>
              <a:t>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c&lt;a</a:t>
            </a:r>
            <a:r>
              <a:t> ⇒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cabd.</a:t>
            </a:r>
            <a:r>
              <a:t> (Done)</a:t>
            </a:r>
          </a:p>
          <a:p>
            <a:pPr marL="339725" indent="-300037"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C5</a:t>
            </a:r>
            <a:r>
              <a:rPr baseline="-5999"/>
              <a:t>3a</a:t>
            </a:r>
            <a:r>
              <a:t>: Compare b and c.</a:t>
            </a: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C5a: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b&lt;c</a:t>
            </a:r>
            <a:r>
              <a:t> ⇒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abcd</a:t>
            </a:r>
            <a:r>
              <a:t> (Done)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987" indent="-266700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C5a: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c&lt;b</a:t>
            </a:r>
            <a:r>
              <a:t> ⇒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acbd</a:t>
            </a:r>
            <a:r>
              <a:t> (Done)</a:t>
            </a:r>
          </a:p>
          <a:p>
            <a:pPr marL="339725" indent="-300037">
              <a:lnSpc>
                <a:spcPct val="60000"/>
              </a:lnSpc>
              <a:spcBef>
                <a:spcPts val="0"/>
              </a:spcBef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 can similarly complete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aseline="-5999">
                <a:latin typeface="Courier New"/>
                <a:ea typeface="Courier New"/>
                <a:cs typeface="Courier New"/>
                <a:sym typeface="Courier New"/>
              </a:rPr>
              <a:t>3b</a:t>
            </a:r>
            <a:r>
              <a:t> in 5 comparisons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78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nus exercise: Sort 5 el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Bonus exercise: Sort 5 elements</a:t>
            </a:r>
          </a:p>
        </p:txBody>
      </p:sp>
      <p:sp>
        <p:nvSpPr>
          <p:cNvPr id="81" name="Task: sort 5 elements in precisely 7 comparisons…"/>
          <p:cNvSpPr txBox="1"/>
          <p:nvPr>
            <p:ph type="body" idx="1"/>
          </p:nvPr>
        </p:nvSpPr>
        <p:spPr>
          <a:xfrm>
            <a:off x="887784" y="938113"/>
            <a:ext cx="8763513" cy="5891610"/>
          </a:xfrm>
          <a:prstGeom prst="rect">
            <a:avLst/>
          </a:prstGeom>
        </p:spPr>
        <p:txBody>
          <a:bodyPr/>
          <a:lstStyle/>
          <a:p>
            <a:pPr/>
            <a:r>
              <a:t>Task: sort 5 elements in precisely 7 comparisons</a:t>
            </a:r>
          </a:p>
          <a:p>
            <a:pPr lvl="1"/>
            <a:r>
              <a:t>Input: 5 elements (or their </a:t>
            </a:r>
            <a:r>
              <a:rPr>
                <a:latin typeface="Arial"/>
                <a:ea typeface="Arial"/>
                <a:cs typeface="Arial"/>
                <a:sym typeface="Arial"/>
              </a:rPr>
              <a:t>120</a:t>
            </a:r>
            <a:r>
              <a:t> permutations)</a:t>
            </a:r>
          </a:p>
          <a:p>
            <a:pPr lvl="2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a, b, c, d, e.</a:t>
            </a:r>
          </a:p>
          <a:p>
            <a:pPr lvl="1"/>
            <a:r>
              <a:t>output: pick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t> correct out of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t> permutations</a:t>
            </a:r>
          </a:p>
          <a:p>
            <a:pPr/>
            <a:r>
              <a:t>Methodology</a:t>
            </a:r>
          </a:p>
          <a:p>
            <a:pPr lvl="1"/>
            <a:r>
              <a:t>Ensure each comparison reduces the set by half</a:t>
            </a:r>
          </a:p>
          <a:p>
            <a:pPr lvl="2"/>
            <a:r>
              <a:t>In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t> comparison, the permutation sets size be</a:t>
            </a:r>
          </a:p>
          <a:p>
            <a:pPr lvl="3"/>
            <a:r>
              <a:t>set size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&lt;= 2</a:t>
            </a:r>
            <a:r>
              <a:rPr baseline="31999">
                <a:latin typeface="Courier New"/>
                <a:ea typeface="Courier New"/>
                <a:cs typeface="Courier New"/>
                <a:sym typeface="Courier New"/>
              </a:rPr>
              <a:t>7-i</a:t>
            </a:r>
          </a:p>
          <a:p>
            <a:pPr lvl="2"/>
            <a:r>
              <a:t>Thus, permutation set size should decrease with each comparison to be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≤64,32,16,8,4,2,1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Devise a method where permutation set size decreases from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120</a:t>
            </a:r>
            <a:r>
              <a:t>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60,30,15,8,4,2,1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DAA/Overview"/>
          <p:cNvSpPr txBox="1"/>
          <p:nvPr/>
        </p:nvSpPr>
        <p:spPr>
          <a:xfrm>
            <a:off x="423212" y="6963885"/>
            <a:ext cx="2101762" cy="431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DAA/Overview</a:t>
            </a:r>
          </a:p>
        </p:txBody>
      </p:sp>
      <p:sp>
        <p:nvSpPr>
          <p:cNvPr id="84" name="RPR/"/>
          <p:cNvSpPr txBox="1"/>
          <p:nvPr/>
        </p:nvSpPr>
        <p:spPr>
          <a:xfrm>
            <a:off x="7535212" y="6988206"/>
            <a:ext cx="705605" cy="382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RPR/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D2A9"/>
        </a:solidFill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9525" cap="flat">
          <a:solidFill>
            <a:srgbClr val="000000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40639" marR="40639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