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10160000" cy="7620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1pPr>
    <a:lvl2pPr marL="40639" marR="40639" indent="3429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2pPr>
    <a:lvl3pPr marL="40639" marR="40639" indent="6858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3pPr>
    <a:lvl4pPr marL="40639" marR="40639" indent="10287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4pPr>
    <a:lvl5pPr marL="40639" marR="40639" indent="13716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5pPr>
    <a:lvl6pPr marL="40639" marR="40639" indent="17145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6pPr>
    <a:lvl7pPr marL="40639" marR="40639" indent="20574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7pPr>
    <a:lvl8pPr marL="40639" marR="40639" indent="24003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8pPr>
    <a:lvl9pPr marL="40639" marR="40639" indent="27432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
          <a:latin typeface="Times New Roman"/>
          <a:ea typeface="Times New Roman"/>
          <a:cs typeface="Times New Roman"/>
        </a:font>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0" name="Shape 30"/>
          <p:cNvSpPr/>
          <p:nvPr>
            <p:ph type="sldImg"/>
          </p:nvPr>
        </p:nvSpPr>
        <p:spPr>
          <a:xfrm>
            <a:off x="1143000" y="685800"/>
            <a:ext cx="4572000" cy="3429000"/>
          </a:xfrm>
          <a:prstGeom prst="rect">
            <a:avLst/>
          </a:prstGeom>
        </p:spPr>
        <p:txBody>
          <a:bodyPr/>
          <a:lstStyle/>
          <a:p>
            <a:pPr/>
          </a:p>
        </p:txBody>
      </p:sp>
      <p:sp>
        <p:nvSpPr>
          <p:cNvPr id="31" name="Shape 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3" name="Title Text"/>
          <p:cNvSpPr txBox="1"/>
          <p:nvPr>
            <p:ph type="title"/>
          </p:nvPr>
        </p:nvSpPr>
        <p:spPr>
          <a:prstGeom prst="rect">
            <a:avLst/>
          </a:prstGeom>
        </p:spPr>
        <p:txBody>
          <a:bodyPr/>
          <a:lstStyle/>
          <a:p>
            <a:pPr/>
            <a:r>
              <a:t>Title Text</a:t>
            </a:r>
          </a:p>
        </p:txBody>
      </p:sp>
      <p:sp>
        <p:nvSpPr>
          <p:cNvPr id="1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xfrm>
            <a:off x="762000" y="893233"/>
            <a:ext cx="8636000" cy="6107907"/>
          </a:xfrm>
          <a:prstGeom prst="rect">
            <a:avLst/>
          </a:prstGeom>
        </p:spPr>
        <p:txBody>
          <a:bodyPr/>
          <a:lstStyle>
            <a:lvl1pPr>
              <a:defRPr sz="3400"/>
            </a:lvl1pPr>
            <a:lvl2pPr>
              <a:defRPr sz="3200"/>
            </a:lvl2pPr>
            <a:lvl3pPr>
              <a:defRPr sz="3000"/>
            </a:lvl3pPr>
            <a:lvl5pPr>
              <a:defRPr sz="2600"/>
            </a:lvl5p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xfrm>
            <a:off x="8713787" y="7009870"/>
            <a:ext cx="368301" cy="382911"/>
          </a:xfrm>
          <a:prstGeom prst="rect">
            <a:avLst/>
          </a:prstGeom>
        </p:spPr>
        <p:txBody>
          <a:bodyPr wrap="none"/>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762000" y="60325"/>
            <a:ext cx="8636000" cy="952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Title Text</a:t>
            </a:r>
          </a:p>
        </p:txBody>
      </p:sp>
      <p:sp>
        <p:nvSpPr>
          <p:cNvPr id="3" name="Body Level One…"/>
          <p:cNvSpPr txBox="1"/>
          <p:nvPr>
            <p:ph type="body" idx="1"/>
          </p:nvPr>
        </p:nvSpPr>
        <p:spPr>
          <a:xfrm>
            <a:off x="598131" y="938113"/>
            <a:ext cx="9178976" cy="58916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2pPr>
              <a:spcBef>
                <a:spcPts val="600"/>
              </a:spcBef>
              <a:buChar char="–"/>
              <a:defRPr sz="3000"/>
            </a:lvl2pPr>
            <a:lvl3pPr marL="1081087" indent="-228600">
              <a:spcBef>
                <a:spcPts val="500"/>
              </a:spcBef>
              <a:defRPr sz="2800"/>
            </a:lvl3pPr>
            <a:lvl4pPr marL="1538287" indent="-228600">
              <a:spcBef>
                <a:spcPts val="500"/>
              </a:spcBef>
              <a:buChar char="–"/>
              <a:defRPr sz="2800"/>
            </a:lvl4pPr>
            <a:lvl5pPr marL="1995487" indent="-228600">
              <a:spcBef>
                <a:spcPts val="500"/>
              </a:spcBef>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885634" y="6988206"/>
            <a:ext cx="602854" cy="382910"/>
          </a:xfrm>
          <a:prstGeom prst="rect">
            <a:avLst/>
          </a:prstGeom>
          <a:ln w="12700">
            <a:miter lim="400000"/>
          </a:ln>
        </p:spPr>
        <p:txBody>
          <a:bodyPr lIns="50800" tIns="50800" rIns="50800" bIns="50800">
            <a:spAutoFit/>
          </a:bodyPr>
          <a:lstStyle>
            <a:lvl1pPr marL="0" marR="0" algn="ctr" defTabSz="584200">
              <a:defRPr sz="2000"/>
            </a:lvl1pPr>
          </a:lstStyle>
          <a:p>
            <a:pPr/>
            <a:fld id="{86CB4B4D-7CA3-9044-876B-883B54F8677D}" type="slidenum"/>
          </a:p>
        </p:txBody>
      </p:sp>
      <p:sp>
        <p:nvSpPr>
          <p:cNvPr id="5"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39687" marR="40639" indent="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1pPr>
      <a:lvl2pPr marL="39687" marR="40639" indent="2286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2pPr>
      <a:lvl3pPr marL="39687" marR="40639" indent="4572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3pPr>
      <a:lvl4pPr marL="39687" marR="40639" indent="6858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4pPr>
      <a:lvl5pPr marL="39687" marR="40639" indent="9144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5pPr>
      <a:lvl6pPr marL="39687" marR="40639" indent="11430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6pPr>
      <a:lvl7pPr marL="39687" marR="40639" indent="13716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7pPr>
      <a:lvl8pPr marL="39687" marR="40639" indent="16002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8pPr>
      <a:lvl9pPr marL="39687" marR="40639" indent="18288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9pPr>
    </p:titleStyle>
    <p:bodyStyle>
      <a:lvl1pPr marL="382587" marR="40639" indent="-342900"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1pPr>
      <a:lvl2pPr marL="681037" marR="40639" indent="-285750"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2pPr>
      <a:lvl3pPr marL="1096327" marR="40639" indent="-243839"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3pPr>
      <a:lvl4pPr marL="1570944" marR="40639" indent="-261257"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4pPr>
      <a:lvl5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5pPr>
      <a:lvl6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6pPr>
      <a:lvl7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7pPr>
      <a:lvl8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8pPr>
      <a:lvl9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1pPr>
      <a:lvl2pPr marL="0" marR="0" indent="2286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2pPr>
      <a:lvl3pPr marL="0" marR="0" indent="4572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3pPr>
      <a:lvl4pPr marL="0" marR="0" indent="6858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4pPr>
      <a:lvl5pPr marL="0" marR="0" indent="9144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5pPr>
      <a:lvl6pPr marL="0" marR="0" indent="11430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6pPr>
      <a:lvl7pPr marL="0" marR="0" indent="13716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7pPr>
      <a:lvl8pPr marL="0" marR="0" indent="16002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8pPr>
      <a:lvl9pPr marL="0" marR="0" indent="18288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rprustagi@ksit.edu.in?subject=Computer%20Networks"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 name="Design and Analysis of Algorithms…"/>
          <p:cNvSpPr txBox="1"/>
          <p:nvPr>
            <p:ph type="title"/>
          </p:nvPr>
        </p:nvSpPr>
        <p:spPr>
          <a:xfrm>
            <a:off x="758031" y="963612"/>
            <a:ext cx="8914111" cy="3262958"/>
          </a:xfrm>
          <a:prstGeom prst="rect">
            <a:avLst/>
          </a:prstGeom>
        </p:spPr>
        <p:txBody>
          <a:bodyPr lIns="0" tIns="0" rIns="0" bIns="0" anchor="t"/>
          <a:lstStyle/>
          <a:p>
            <a:pPr marL="0" marR="0">
              <a:lnSpc>
                <a:spcPct val="95000"/>
              </a:lnSpc>
              <a:defRPr sz="4400"/>
            </a:pPr>
            <a:r>
              <a:rPr>
                <a:latin typeface="Arial"/>
                <a:ea typeface="Arial"/>
                <a:cs typeface="Arial"/>
                <a:sym typeface="Arial"/>
              </a:rPr>
              <a:t>Design and Analysis of Algorithms</a:t>
            </a:r>
            <a:endParaRPr>
              <a:latin typeface="Arial"/>
              <a:ea typeface="Arial"/>
              <a:cs typeface="Arial"/>
              <a:sym typeface="Arial"/>
            </a:endParaRPr>
          </a:p>
          <a:p>
            <a:pPr marL="0" marR="0">
              <a:lnSpc>
                <a:spcPct val="95000"/>
              </a:lnSpc>
              <a:defRPr sz="4400"/>
            </a:pPr>
          </a:p>
          <a:p>
            <a:pPr marL="0" marR="0">
              <a:lnSpc>
                <a:spcPct val="95000"/>
              </a:lnSpc>
              <a:defRPr sz="4400"/>
            </a:pPr>
            <a:r>
              <a:t>L06: </a:t>
            </a:r>
            <a:r>
              <a:rPr>
                <a:latin typeface="Arial"/>
                <a:ea typeface="Arial"/>
                <a:cs typeface="Arial"/>
                <a:sym typeface="Arial"/>
              </a:rPr>
              <a:t>Performance Analysis</a:t>
            </a:r>
          </a:p>
        </p:txBody>
      </p:sp>
      <p:sp>
        <p:nvSpPr>
          <p:cNvPr id="34" name="Dr. Ram P Rustagi…"/>
          <p:cNvSpPr txBox="1"/>
          <p:nvPr>
            <p:ph type="body" sz="quarter" idx="1"/>
          </p:nvPr>
        </p:nvSpPr>
        <p:spPr>
          <a:xfrm>
            <a:off x="3453358" y="4304605"/>
            <a:ext cx="4788942" cy="2538860"/>
          </a:xfrm>
          <a:prstGeom prst="rect">
            <a:avLst/>
          </a:prstGeom>
        </p:spPr>
        <p:txBody>
          <a:bodyPr lIns="0" tIns="0" rIns="0" bIns="0"/>
          <a:lstStyle/>
          <a:p>
            <a:pPr marL="0" marR="0" indent="0">
              <a:lnSpc>
                <a:spcPct val="95000"/>
              </a:lnSpc>
              <a:spcBef>
                <a:spcPts val="0"/>
              </a:spcBef>
              <a:buClr>
                <a:srgbClr val="000000"/>
              </a:buClr>
              <a:buSzTx/>
              <a:buFont typeface="Times New Roman"/>
              <a:buNone/>
              <a:defRPr>
                <a:latin typeface="Arial"/>
                <a:ea typeface="Arial"/>
                <a:cs typeface="Arial"/>
                <a:sym typeface="Arial"/>
              </a:defRPr>
            </a:pP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Dr. Ram P Rustagi</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Sem IV (2019-H1)</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Dept of CSE, KSIT</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rPr u="sng">
                <a:hlinkClick r:id="rId2" invalidUrl="" action="" tgtFrame="" tooltip="" history="1" highlightClick="0" endSnd="0"/>
              </a:rPr>
              <a:t>rprustagi@ksit.edu.in</a:t>
            </a:r>
          </a:p>
        </p:txBody>
      </p:sp>
      <p:sp>
        <p:nvSpPr>
          <p:cNvPr id="35"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3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 name="Subset Generation: Time Complexity"/>
          <p:cNvSpPr txBox="1"/>
          <p:nvPr>
            <p:ph type="title"/>
          </p:nvPr>
        </p:nvSpPr>
        <p:spPr>
          <a:prstGeom prst="rect">
            <a:avLst/>
          </a:prstGeom>
        </p:spPr>
        <p:txBody>
          <a:bodyPr/>
          <a:lstStyle>
            <a:lvl1pPr>
              <a:defRPr sz="4400"/>
            </a:lvl1pPr>
          </a:lstStyle>
          <a:p>
            <a:pPr/>
            <a:r>
              <a:t>Subset Generation: Time Complexity</a:t>
            </a:r>
          </a:p>
        </p:txBody>
      </p:sp>
      <p:sp>
        <p:nvSpPr>
          <p:cNvPr id="94" name="Problem: Determine time complexity of generating first m subsets (excluding first subset 00…0).…"/>
          <p:cNvSpPr txBox="1"/>
          <p:nvPr>
            <p:ph type="body" idx="1"/>
          </p:nvPr>
        </p:nvSpPr>
        <p:spPr>
          <a:xfrm>
            <a:off x="598131" y="938113"/>
            <a:ext cx="9178976" cy="4986603"/>
          </a:xfrm>
          <a:prstGeom prst="rect">
            <a:avLst/>
          </a:prstGeom>
        </p:spPr>
        <p:txBody>
          <a:bodyPr/>
          <a:lstStyle/>
          <a:p>
            <a:pPr>
              <a:spcBef>
                <a:spcPts val="300"/>
              </a:spcBef>
            </a:pPr>
            <a:r>
              <a:t>Problem: Determine time complexity of generating first </a:t>
            </a:r>
            <a:r>
              <a:rPr>
                <a:latin typeface="Courier New"/>
                <a:ea typeface="Courier New"/>
                <a:cs typeface="Courier New"/>
                <a:sym typeface="Courier New"/>
              </a:rPr>
              <a:t>m</a:t>
            </a:r>
            <a:r>
              <a:t> subsets (excluding first subset </a:t>
            </a:r>
            <a:r>
              <a:rPr>
                <a:latin typeface="Courier New"/>
                <a:ea typeface="Courier New"/>
                <a:cs typeface="Courier New"/>
                <a:sym typeface="Courier New"/>
              </a:rPr>
              <a:t>00…</a:t>
            </a:r>
            <a:r>
              <a:t>0).</a:t>
            </a:r>
          </a:p>
          <a:p>
            <a:pPr>
              <a:spcBef>
                <a:spcPts val="300"/>
              </a:spcBef>
            </a:pPr>
            <a:r>
              <a:t>Worst case method:</a:t>
            </a:r>
          </a:p>
          <a:p>
            <a:pPr lvl="1">
              <a:spcBef>
                <a:spcPts val="300"/>
              </a:spcBef>
            </a:pPr>
            <a:r>
              <a:t>In any invocation of </a:t>
            </a:r>
            <a:r>
              <a:rPr i="1"/>
              <a:t>NextSubset</a:t>
            </a:r>
            <a:r>
              <a:t> function, max </a:t>
            </a:r>
            <a:r>
              <a:rPr>
                <a:latin typeface="Courier New"/>
                <a:ea typeface="Courier New"/>
                <a:cs typeface="Courier New"/>
                <a:sym typeface="Courier New"/>
              </a:rPr>
              <a:t>n</a:t>
            </a:r>
            <a:r>
              <a:t> bits can be changed. Thus, worst case cost is </a:t>
            </a:r>
            <a:r>
              <a:rPr>
                <a:latin typeface="Courier New"/>
                <a:ea typeface="Courier New"/>
                <a:cs typeface="Courier New"/>
                <a:sym typeface="Courier New"/>
              </a:rPr>
              <a:t>n</a:t>
            </a:r>
            <a:r>
              <a:t>. Since there are m subsets, the total aggregate cost is </a:t>
            </a:r>
            <a:r>
              <a:rPr>
                <a:latin typeface="Courier New"/>
                <a:ea typeface="Courier New"/>
                <a:cs typeface="Courier New"/>
                <a:sym typeface="Courier New"/>
              </a:rPr>
              <a:t>m*n</a:t>
            </a:r>
            <a:r>
              <a:t>.</a:t>
            </a:r>
          </a:p>
          <a:p>
            <a:pPr>
              <a:spcBef>
                <a:spcPts val="300"/>
              </a:spcBef>
            </a:pPr>
            <a:r>
              <a:t>Aggregate method:</a:t>
            </a:r>
          </a:p>
          <a:p>
            <a:pPr lvl="1">
              <a:spcBef>
                <a:spcPts val="300"/>
              </a:spcBef>
            </a:pPr>
            <a:r>
              <a:t>When function </a:t>
            </a:r>
            <a:r>
              <a:rPr i="1"/>
              <a:t>NextSubset</a:t>
            </a:r>
            <a:r>
              <a:t> is invoked </a:t>
            </a:r>
            <a:r>
              <a:rPr>
                <a:latin typeface="Courier New"/>
                <a:ea typeface="Courier New"/>
                <a:cs typeface="Courier New"/>
                <a:sym typeface="Courier New"/>
              </a:rPr>
              <a:t>m</a:t>
            </a:r>
            <a:r>
              <a:t> times, the vector </a:t>
            </a:r>
            <a:r>
              <a:rPr>
                <a:latin typeface="Courier New"/>
                <a:ea typeface="Courier New"/>
                <a:cs typeface="Courier New"/>
                <a:sym typeface="Courier New"/>
              </a:rPr>
              <a:t>x[n]</a:t>
            </a:r>
            <a:r>
              <a:t> changes </a:t>
            </a:r>
            <a:r>
              <a:rPr>
                <a:latin typeface="Courier New"/>
                <a:ea typeface="Courier New"/>
                <a:cs typeface="Courier New"/>
                <a:sym typeface="Courier New"/>
              </a:rPr>
              <a:t>m</a:t>
            </a:r>
            <a:r>
              <a:t> times, </a:t>
            </a:r>
            <a:r>
              <a:rPr>
                <a:latin typeface="Courier New"/>
                <a:ea typeface="Courier New"/>
                <a:cs typeface="Courier New"/>
                <a:sym typeface="Courier New"/>
              </a:rPr>
              <a:t>x[n-1]</a:t>
            </a:r>
            <a:r>
              <a:t> changes </a:t>
            </a:r>
            <a:r>
              <a:rPr>
                <a:latin typeface="Courier New"/>
                <a:ea typeface="Courier New"/>
                <a:cs typeface="Courier New"/>
                <a:sym typeface="Courier New"/>
              </a:rPr>
              <a:t>m/2</a:t>
            </a:r>
            <a:r>
              <a:t> times, </a:t>
            </a:r>
            <a:r>
              <a:rPr>
                <a:latin typeface="Courier New"/>
                <a:ea typeface="Courier New"/>
                <a:cs typeface="Courier New"/>
                <a:sym typeface="Courier New"/>
              </a:rPr>
              <a:t>x[n-2]</a:t>
            </a:r>
            <a:r>
              <a:t> changed </a:t>
            </a:r>
            <a:r>
              <a:rPr>
                <a:latin typeface="Courier New"/>
                <a:ea typeface="Courier New"/>
                <a:cs typeface="Courier New"/>
                <a:sym typeface="Courier New"/>
              </a:rPr>
              <a:t>m/2</a:t>
            </a:r>
            <a:r>
              <a:rPr baseline="31999">
                <a:latin typeface="Courier New"/>
                <a:ea typeface="Courier New"/>
                <a:cs typeface="Courier New"/>
                <a:sym typeface="Courier New"/>
              </a:rPr>
              <a:t>2</a:t>
            </a:r>
            <a:r>
              <a:rPr>
                <a:latin typeface="Courier New"/>
                <a:ea typeface="Courier New"/>
                <a:cs typeface="Courier New"/>
                <a:sym typeface="Courier New"/>
              </a:rPr>
              <a:t> </a:t>
            </a:r>
            <a:r>
              <a:t>times, </a:t>
            </a:r>
            <a:r>
              <a:rPr>
                <a:latin typeface="Courier New"/>
                <a:ea typeface="Courier New"/>
                <a:cs typeface="Courier New"/>
                <a:sym typeface="Courier New"/>
              </a:rPr>
              <a:t>x[n-i]</a:t>
            </a:r>
            <a:r>
              <a:t> changes </a:t>
            </a:r>
            <a:r>
              <a:rPr>
                <a:latin typeface="Courier New"/>
                <a:ea typeface="Courier New"/>
                <a:cs typeface="Courier New"/>
                <a:sym typeface="Courier New"/>
              </a:rPr>
              <a:t>m/2</a:t>
            </a:r>
            <a:r>
              <a:rPr baseline="31999">
                <a:latin typeface="Courier New"/>
                <a:ea typeface="Courier New"/>
                <a:cs typeface="Courier New"/>
                <a:sym typeface="Courier New"/>
              </a:rPr>
              <a:t>i</a:t>
            </a:r>
            <a:r>
              <a:t> times. Thus, the total cost is</a:t>
            </a:r>
          </a:p>
        </p:txBody>
      </p:sp>
      <p:sp>
        <p:nvSpPr>
          <p:cNvPr id="9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6"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9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98" name="Equation"/>
          <p:cNvSpPr txBox="1"/>
          <p:nvPr/>
        </p:nvSpPr>
        <p:spPr>
          <a:xfrm>
            <a:off x="3754146" y="5855633"/>
            <a:ext cx="3263112" cy="1098806"/>
          </a:xfrm>
          <a:prstGeom prst="rect">
            <a:avLst/>
          </a:prstGeom>
          <a:ln w="12700">
            <a:miter lim="400000"/>
          </a:ln>
        </p:spPr>
        <p:txBody>
          <a:bodyPr wrap="none" lIns="0" tIns="0" rIns="0" bIns="0">
            <a:spAutoFit/>
          </a:bodyPr>
          <a:lstStyle/>
          <a:p>
            <a:pPr marL="0" marR="0" latinLnBrk="1">
              <a:defRPr sz="1800">
                <a:uFillTx/>
              </a:defRPr>
            </a:pPr>
            <a14:m>
              <m:oMathPara>
                <m:oMathParaPr>
                  <m:jc m:val="centerGroup"/>
                </m:oMathParaPr>
                <m:oMath>
                  <m:limLow>
                    <m:e>
                      <m:r>
                        <a:rPr xmlns:a="http://schemas.openxmlformats.org/drawingml/2006/main" sz="3000" i="1">
                          <a:solidFill>
                            <a:srgbClr val="000000"/>
                          </a:solidFill>
                          <a:latin typeface="Cambria Math" panose="02040503050406030204" pitchFamily="18" charset="0"/>
                        </a:rPr>
                        <m:t>∑</m:t>
                      </m:r>
                    </m:e>
                    <m:lim>
                      <m:r>
                        <a:rPr xmlns:a="http://schemas.openxmlformats.org/drawingml/2006/main" sz="3000" i="1">
                          <a:solidFill>
                            <a:srgbClr val="000000"/>
                          </a:solidFill>
                          <a:latin typeface="Cambria Math" panose="02040503050406030204" pitchFamily="18" charset="0"/>
                        </a:rPr>
                        <m:t>0</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l</m:t>
                      </m:r>
                      <m:r>
                        <a:rPr xmlns:a="http://schemas.openxmlformats.org/drawingml/2006/main" sz="3000" i="1">
                          <a:solidFill>
                            <a:srgbClr val="000000"/>
                          </a:solidFill>
                          <a:latin typeface="Cambria Math" panose="02040503050406030204" pitchFamily="18" charset="0"/>
                        </a:rPr>
                        <m:t>o</m:t>
                      </m:r>
                      <m:sSub>
                        <m:e>
                          <m:r>
                            <a:rPr xmlns:a="http://schemas.openxmlformats.org/drawingml/2006/main" sz="3000" i="1">
                              <a:solidFill>
                                <a:srgbClr val="000000"/>
                              </a:solidFill>
                              <a:latin typeface="Cambria Math" panose="02040503050406030204" pitchFamily="18" charset="0"/>
                            </a:rPr>
                            <m:t>g</m:t>
                          </m:r>
                        </m:e>
                        <m:sub>
                          <m:r>
                            <a:rPr xmlns:a="http://schemas.openxmlformats.org/drawingml/2006/main" sz="3000" i="1">
                              <a:solidFill>
                                <a:srgbClr val="000000"/>
                              </a:solidFill>
                              <a:latin typeface="Cambria Math" panose="02040503050406030204" pitchFamily="18" charset="0"/>
                            </a:rPr>
                            <m:t>2</m:t>
                          </m:r>
                        </m:sub>
                      </m:sSub>
                      <m:r>
                        <a:rPr xmlns:a="http://schemas.openxmlformats.org/drawingml/2006/main" sz="3000" i="1">
                          <a:solidFill>
                            <a:srgbClr val="000000"/>
                          </a:solidFill>
                          <a:latin typeface="Cambria Math" panose="02040503050406030204" pitchFamily="18" charset="0"/>
                        </a:rPr>
                        <m:t>m</m:t>
                      </m:r>
                      <m:r>
                        <a:rPr xmlns:a="http://schemas.openxmlformats.org/drawingml/2006/main" sz="3000" i="1">
                          <a:solidFill>
                            <a:srgbClr val="000000"/>
                          </a:solidFill>
                          <a:latin typeface="Cambria Math" panose="02040503050406030204" pitchFamily="18" charset="0"/>
                        </a:rPr>
                        <m:t>⌋</m:t>
                      </m:r>
                    </m:lim>
                  </m:limLow>
                  <m:r>
                    <a:rPr xmlns:a="http://schemas.openxmlformats.org/drawingml/2006/main" sz="3000" i="1">
                      <a:solidFill>
                        <a:srgbClr val="000000"/>
                      </a:solidFill>
                      <a:latin typeface="Cambria Math" panose="02040503050406030204" pitchFamily="18" charset="0"/>
                    </a:rPr>
                    <m:t>⌊</m:t>
                  </m:r>
                  <m:f>
                    <m:fPr>
                      <m:ctrlPr>
                        <a:rPr xmlns:a="http://schemas.openxmlformats.org/drawingml/2006/main" sz="3000" i="1">
                          <a:solidFill>
                            <a:srgbClr val="000000"/>
                          </a:solidFill>
                          <a:latin typeface="Cambria Math" panose="02040503050406030204" pitchFamily="18" charset="0"/>
                        </a:rPr>
                      </m:ctrlPr>
                      <m:type m:val="bar"/>
                    </m:fPr>
                    <m:num>
                      <m:r>
                        <a:rPr xmlns:a="http://schemas.openxmlformats.org/drawingml/2006/main" sz="3000" i="1">
                          <a:solidFill>
                            <a:srgbClr val="000000"/>
                          </a:solidFill>
                          <a:latin typeface="Cambria Math" panose="02040503050406030204" pitchFamily="18" charset="0"/>
                        </a:rPr>
                        <m:t>m</m:t>
                      </m:r>
                    </m:num>
                    <m:den>
                      <m:sSup>
                        <m:e>
                          <m:r>
                            <a:rPr xmlns:a="http://schemas.openxmlformats.org/drawingml/2006/main" sz="3000" i="1">
                              <a:solidFill>
                                <a:srgbClr val="000000"/>
                              </a:solidFill>
                              <a:latin typeface="Cambria Math" panose="02040503050406030204" pitchFamily="18" charset="0"/>
                            </a:rPr>
                            <m:t>2</m:t>
                          </m:r>
                        </m:e>
                        <m:sup>
                          <m:r>
                            <a:rPr xmlns:a="http://schemas.openxmlformats.org/drawingml/2006/main" sz="3000" i="1">
                              <a:solidFill>
                                <a:srgbClr val="000000"/>
                              </a:solidFill>
                              <a:latin typeface="Cambria Math" panose="02040503050406030204" pitchFamily="18" charset="0"/>
                            </a:rPr>
                            <m:t>i</m:t>
                          </m:r>
                        </m:sup>
                      </m:sSup>
                    </m:den>
                  </m:f>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&lt;</m:t>
                  </m:r>
                  <m:r>
                    <a:rPr xmlns:a="http://schemas.openxmlformats.org/drawingml/2006/main" sz="3000" i="1">
                      <a:solidFill>
                        <a:srgbClr val="000000"/>
                      </a:solidFill>
                      <a:latin typeface="Cambria Math" panose="02040503050406030204" pitchFamily="18" charset="0"/>
                    </a:rPr>
                    <m:t>2</m:t>
                  </m:r>
                  <m:r>
                    <a:rPr xmlns:a="http://schemas.openxmlformats.org/drawingml/2006/main" sz="3000" i="1">
                      <a:solidFill>
                        <a:srgbClr val="000000"/>
                      </a:solidFill>
                      <a:latin typeface="Cambria Math" panose="02040503050406030204" pitchFamily="18" charset="0"/>
                    </a:rPr>
                    <m:t>m</m:t>
                  </m:r>
                </m:oMath>
              </m:oMathPara>
            </a14:m>
            <a:endParaRPr sz="3000"/>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9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9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9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9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9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8" grpId="2"/>
      <p:bldP build="p" bldLvl="5" animBg="1" rev="0" advAuto="0" spid="94"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Subset Generation: Accounting Method"/>
          <p:cNvSpPr txBox="1"/>
          <p:nvPr>
            <p:ph type="title"/>
          </p:nvPr>
        </p:nvSpPr>
        <p:spPr>
          <a:prstGeom prst="rect">
            <a:avLst/>
          </a:prstGeom>
        </p:spPr>
        <p:txBody>
          <a:bodyPr/>
          <a:lstStyle>
            <a:lvl1pPr>
              <a:defRPr sz="4000"/>
            </a:lvl1pPr>
          </a:lstStyle>
          <a:p>
            <a:pPr/>
            <a:r>
              <a:t>Subset Generation: Accounting Method</a:t>
            </a:r>
          </a:p>
        </p:txBody>
      </p:sp>
      <p:sp>
        <p:nvSpPr>
          <p:cNvPr id="101" name="Accounting method:…"/>
          <p:cNvSpPr txBox="1"/>
          <p:nvPr>
            <p:ph type="body" idx="1"/>
          </p:nvPr>
        </p:nvSpPr>
        <p:spPr>
          <a:xfrm>
            <a:off x="598131" y="938113"/>
            <a:ext cx="9178976" cy="5945585"/>
          </a:xfrm>
          <a:prstGeom prst="rect">
            <a:avLst/>
          </a:prstGeom>
        </p:spPr>
        <p:txBody>
          <a:bodyPr/>
          <a:lstStyle/>
          <a:p>
            <a:pPr>
              <a:spcBef>
                <a:spcPts val="100"/>
              </a:spcBef>
            </a:pPr>
            <a:r>
              <a:t>Accounting method:</a:t>
            </a:r>
          </a:p>
          <a:p>
            <a:pPr lvl="1">
              <a:spcBef>
                <a:spcPts val="100"/>
              </a:spcBef>
              <a:defRPr sz="2900"/>
            </a:pPr>
            <a:r>
              <a:t>First guess the amortized complexity and then verify it</a:t>
            </a:r>
          </a:p>
          <a:p>
            <a:pPr lvl="1">
              <a:spcBef>
                <a:spcPts val="100"/>
              </a:spcBef>
              <a:defRPr sz="2900"/>
            </a:pPr>
            <a:r>
              <a:t>Intuitvely, we think on the average 2 vectors will change</a:t>
            </a:r>
          </a:p>
          <a:p>
            <a:pPr lvl="1">
              <a:spcBef>
                <a:spcPts val="100"/>
              </a:spcBef>
              <a:defRPr sz="2900"/>
            </a:pPr>
            <a:r>
              <a:t>Let us guess the amortized cost as 2.</a:t>
            </a:r>
          </a:p>
          <a:p>
            <a:pPr lvl="2" marL="1138237" indent="-285750">
              <a:spcBef>
                <a:spcPts val="100"/>
              </a:spcBef>
              <a:buChar char="–"/>
              <a:defRPr sz="2900"/>
            </a:pPr>
            <a:r>
              <a:t>To show that </a:t>
            </a:r>
            <a:r>
              <a:rPr>
                <a:latin typeface="Courier New"/>
                <a:ea typeface="Courier New"/>
                <a:cs typeface="Courier New"/>
                <a:sym typeface="Courier New"/>
              </a:rPr>
              <a:t>P(n)-P(0)≥0</a:t>
            </a:r>
            <a:endParaRPr>
              <a:latin typeface="Courier New"/>
              <a:ea typeface="Courier New"/>
              <a:cs typeface="Courier New"/>
              <a:sym typeface="Courier New"/>
            </a:endParaRPr>
          </a:p>
          <a:p>
            <a:pPr lvl="1">
              <a:spcBef>
                <a:spcPts val="100"/>
              </a:spcBef>
              <a:defRPr sz="2900"/>
            </a:pPr>
            <a:r>
              <a:t>Approach: use the credit method and distributed the excess charge when needed.</a:t>
            </a:r>
          </a:p>
          <a:p>
            <a:pPr lvl="1">
              <a:spcBef>
                <a:spcPts val="100"/>
              </a:spcBef>
              <a:defRPr sz="2900"/>
            </a:pPr>
            <a:r>
              <a:t>Initially, each </a:t>
            </a:r>
            <a:r>
              <a:rPr>
                <a:latin typeface="Courier New"/>
                <a:ea typeface="Courier New"/>
                <a:cs typeface="Courier New"/>
                <a:sym typeface="Courier New"/>
              </a:rPr>
              <a:t>x[i]</a:t>
            </a:r>
            <a:r>
              <a:t> is zero and a credit of </a:t>
            </a:r>
            <a:r>
              <a:rPr>
                <a:latin typeface="Courier New"/>
                <a:ea typeface="Courier New"/>
                <a:cs typeface="Courier New"/>
                <a:sym typeface="Courier New"/>
              </a:rPr>
              <a:t>0</a:t>
            </a:r>
            <a:r>
              <a:t>.</a:t>
            </a:r>
          </a:p>
          <a:p>
            <a:pPr lvl="1">
              <a:spcBef>
                <a:spcPts val="100"/>
              </a:spcBef>
              <a:defRPr sz="2900"/>
            </a:pPr>
            <a:r>
              <a:t>On first invocation of </a:t>
            </a:r>
            <a:r>
              <a:rPr i="1"/>
              <a:t>NextSubset</a:t>
            </a:r>
            <a:r>
              <a:t> </a:t>
            </a:r>
            <a:r>
              <a:rPr>
                <a:latin typeface="Courier New"/>
                <a:ea typeface="Courier New"/>
                <a:cs typeface="Courier New"/>
                <a:sym typeface="Courier New"/>
              </a:rPr>
              <a:t>1</a:t>
            </a:r>
            <a:r>
              <a:t> cost is used for changing </a:t>
            </a:r>
            <a:r>
              <a:rPr>
                <a:latin typeface="Courier New"/>
                <a:ea typeface="Courier New"/>
                <a:cs typeface="Courier New"/>
                <a:sym typeface="Courier New"/>
              </a:rPr>
              <a:t>x[n]</a:t>
            </a:r>
            <a:r>
              <a:t>, </a:t>
            </a:r>
            <a:r>
              <a:rPr>
                <a:latin typeface="Courier New"/>
                <a:ea typeface="Courier New"/>
                <a:cs typeface="Courier New"/>
                <a:sym typeface="Courier New"/>
              </a:rPr>
              <a:t>1</a:t>
            </a:r>
            <a:r>
              <a:t> cost goes to credit on changing vector </a:t>
            </a:r>
            <a:r>
              <a:rPr>
                <a:latin typeface="Courier New"/>
                <a:ea typeface="Courier New"/>
                <a:cs typeface="Courier New"/>
                <a:sym typeface="Courier New"/>
              </a:rPr>
              <a:t>x[n]</a:t>
            </a:r>
            <a:r>
              <a:t>.</a:t>
            </a:r>
          </a:p>
          <a:p>
            <a:pPr lvl="1">
              <a:spcBef>
                <a:spcPts val="100"/>
              </a:spcBef>
              <a:defRPr sz="2900"/>
            </a:pPr>
            <a:r>
              <a:t>On 2</a:t>
            </a:r>
            <a:r>
              <a:rPr baseline="31999"/>
              <a:t>nd</a:t>
            </a:r>
            <a:r>
              <a:t> invocation of </a:t>
            </a:r>
            <a:r>
              <a:rPr i="1"/>
              <a:t>NextSubset</a:t>
            </a:r>
            <a:r>
              <a:t>, the credit of </a:t>
            </a:r>
            <a:r>
              <a:rPr>
                <a:latin typeface="Courier New"/>
                <a:ea typeface="Courier New"/>
                <a:cs typeface="Courier New"/>
                <a:sym typeface="Courier New"/>
              </a:rPr>
              <a:t>x[n]</a:t>
            </a:r>
            <a:r>
              <a:t> is used to change </a:t>
            </a:r>
            <a:r>
              <a:rPr>
                <a:latin typeface="Courier New"/>
                <a:ea typeface="Courier New"/>
                <a:cs typeface="Courier New"/>
                <a:sym typeface="Courier New"/>
              </a:rPr>
              <a:t>1</a:t>
            </a:r>
            <a:r>
              <a:t> to </a:t>
            </a:r>
            <a:r>
              <a:rPr>
                <a:latin typeface="Courier New"/>
                <a:ea typeface="Courier New"/>
                <a:cs typeface="Courier New"/>
                <a:sym typeface="Courier New"/>
              </a:rPr>
              <a:t>0</a:t>
            </a:r>
            <a:r>
              <a:t>, </a:t>
            </a:r>
            <a:r>
              <a:rPr>
                <a:latin typeface="Courier New"/>
                <a:ea typeface="Courier New"/>
                <a:cs typeface="Courier New"/>
                <a:sym typeface="Courier New"/>
              </a:rPr>
              <a:t>1</a:t>
            </a:r>
            <a:r>
              <a:t> cost (from amortized cost of 2) is used to change </a:t>
            </a:r>
            <a:r>
              <a:rPr>
                <a:latin typeface="Courier New"/>
                <a:ea typeface="Courier New"/>
                <a:cs typeface="Courier New"/>
                <a:sym typeface="Courier New"/>
              </a:rPr>
              <a:t>x[n-1]</a:t>
            </a:r>
            <a:r>
              <a:t>, 1 credit goes to </a:t>
            </a:r>
            <a:r>
              <a:rPr>
                <a:latin typeface="Courier New"/>
                <a:ea typeface="Courier New"/>
                <a:cs typeface="Courier New"/>
                <a:sym typeface="Courier New"/>
              </a:rPr>
              <a:t>x[n-1]</a:t>
            </a:r>
          </a:p>
        </p:txBody>
      </p:sp>
      <p:sp>
        <p:nvSpPr>
          <p:cNvPr id="10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3"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04"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105" name="Subset Generation: Accounting Method"/>
          <p:cNvSpPr txBox="1"/>
          <p:nvPr/>
        </p:nvSpPr>
        <p:spPr>
          <a:xfrm>
            <a:off x="762000" y="60325"/>
            <a:ext cx="8636000" cy="952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marL="39687" algn="ctr">
              <a:defRPr sz="4000">
                <a:latin typeface="+mn-lt"/>
                <a:ea typeface="+mn-ea"/>
                <a:cs typeface="+mn-cs"/>
                <a:sym typeface="Gill Sans"/>
              </a:defRPr>
            </a:lvl1pPr>
          </a:lstStyle>
          <a:p>
            <a:pPr/>
            <a:r>
              <a:t>Subset Generation: Accounting Method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0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0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0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0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0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0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01">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01">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01">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1"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Subset Generation: Accounting Method"/>
          <p:cNvSpPr txBox="1"/>
          <p:nvPr>
            <p:ph type="title"/>
          </p:nvPr>
        </p:nvSpPr>
        <p:spPr>
          <a:prstGeom prst="rect">
            <a:avLst/>
          </a:prstGeom>
        </p:spPr>
        <p:txBody>
          <a:bodyPr/>
          <a:lstStyle>
            <a:lvl1pPr>
              <a:defRPr sz="4000"/>
            </a:lvl1pPr>
          </a:lstStyle>
          <a:p>
            <a:pPr/>
            <a:r>
              <a:t>Subset Generation: Accounting Method</a:t>
            </a:r>
          </a:p>
        </p:txBody>
      </p:sp>
      <p:sp>
        <p:nvSpPr>
          <p:cNvPr id="108" name="Accounting method……"/>
          <p:cNvSpPr txBox="1"/>
          <p:nvPr>
            <p:ph type="body" idx="1"/>
          </p:nvPr>
        </p:nvSpPr>
        <p:spPr>
          <a:xfrm>
            <a:off x="598131" y="938113"/>
            <a:ext cx="9178976" cy="5945585"/>
          </a:xfrm>
          <a:prstGeom prst="rect">
            <a:avLst/>
          </a:prstGeom>
        </p:spPr>
        <p:txBody>
          <a:bodyPr/>
          <a:lstStyle/>
          <a:p>
            <a:pPr>
              <a:spcBef>
                <a:spcPts val="100"/>
              </a:spcBef>
            </a:pPr>
            <a:r>
              <a:t>Accounting method…</a:t>
            </a:r>
          </a:p>
          <a:p>
            <a:pPr lvl="1">
              <a:spcBef>
                <a:spcPts val="100"/>
              </a:spcBef>
              <a:defRPr sz="2900"/>
            </a:pPr>
            <a:r>
              <a:t>On 3</a:t>
            </a:r>
            <a:r>
              <a:rPr baseline="31999"/>
              <a:t>rd</a:t>
            </a:r>
            <a:r>
              <a:t> invocation of </a:t>
            </a:r>
            <a:r>
              <a:rPr i="1"/>
              <a:t>NextSubset</a:t>
            </a:r>
            <a:r>
              <a:t>, the credit of </a:t>
            </a:r>
            <a:r>
              <a:rPr>
                <a:latin typeface="Courier New"/>
                <a:ea typeface="Courier New"/>
                <a:cs typeface="Courier New"/>
                <a:sym typeface="Courier New"/>
              </a:rPr>
              <a:t>x[n]</a:t>
            </a:r>
            <a:r>
              <a:t> is changed to </a:t>
            </a:r>
            <a:r>
              <a:rPr>
                <a:latin typeface="Courier New"/>
                <a:ea typeface="Courier New"/>
                <a:cs typeface="Courier New"/>
                <a:sym typeface="Courier New"/>
              </a:rPr>
              <a:t>1</a:t>
            </a:r>
            <a:r>
              <a:rPr>
                <a:latin typeface="Gill Sans MT"/>
                <a:ea typeface="Gill Sans MT"/>
                <a:cs typeface="Gill Sans MT"/>
                <a:sym typeface="Gill Sans MT"/>
              </a:rPr>
              <a:t> from </a:t>
            </a:r>
            <a:r>
              <a:rPr>
                <a:latin typeface="Courier New"/>
                <a:ea typeface="Courier New"/>
                <a:cs typeface="Courier New"/>
                <a:sym typeface="Courier New"/>
              </a:rPr>
              <a:t>0</a:t>
            </a:r>
            <a:r>
              <a:rPr>
                <a:latin typeface="Gill Sans MT"/>
                <a:ea typeface="Gill Sans MT"/>
                <a:cs typeface="Gill Sans MT"/>
                <a:sym typeface="Gill Sans MT"/>
              </a:rPr>
              <a:t> using </a:t>
            </a:r>
            <a:r>
              <a:rPr>
                <a:latin typeface="Courier New"/>
                <a:ea typeface="Courier New"/>
                <a:cs typeface="Courier New"/>
                <a:sym typeface="Courier New"/>
              </a:rPr>
              <a:t>1</a:t>
            </a:r>
            <a:r>
              <a:t> cost (from amortized cost of 2), </a:t>
            </a:r>
            <a:r>
              <a:rPr>
                <a:latin typeface="Courier New"/>
                <a:ea typeface="Courier New"/>
                <a:cs typeface="Courier New"/>
                <a:sym typeface="Courier New"/>
              </a:rPr>
              <a:t>1</a:t>
            </a:r>
            <a:r>
              <a:t> credit is assigned to </a:t>
            </a:r>
            <a:r>
              <a:rPr>
                <a:latin typeface="Courier New"/>
                <a:ea typeface="Courier New"/>
                <a:cs typeface="Courier New"/>
                <a:sym typeface="Courier New"/>
              </a:rPr>
              <a:t>x[n], 1</a:t>
            </a:r>
            <a:r>
              <a:rPr>
                <a:latin typeface="Gill Sans MT"/>
                <a:ea typeface="Gill Sans MT"/>
                <a:cs typeface="Gill Sans MT"/>
                <a:sym typeface="Gill Sans MT"/>
              </a:rPr>
              <a:t> previous credit remains with </a:t>
            </a:r>
            <a:r>
              <a:rPr>
                <a:latin typeface="Courier New"/>
                <a:ea typeface="Courier New"/>
                <a:cs typeface="Courier New"/>
                <a:sym typeface="Courier New"/>
              </a:rPr>
              <a:t>x[n-1]</a:t>
            </a:r>
            <a:endParaRPr>
              <a:latin typeface="Courier New"/>
              <a:ea typeface="Courier New"/>
              <a:cs typeface="Courier New"/>
              <a:sym typeface="Courier New"/>
            </a:endParaRPr>
          </a:p>
          <a:p>
            <a:pPr lvl="1">
              <a:spcBef>
                <a:spcPts val="100"/>
              </a:spcBef>
              <a:defRPr sz="2900">
                <a:latin typeface="Gill Sans MT"/>
                <a:ea typeface="Gill Sans MT"/>
                <a:cs typeface="Gill Sans MT"/>
                <a:sym typeface="Gill Sans MT"/>
              </a:defRPr>
            </a:pPr>
            <a:r>
              <a:t>On 4</a:t>
            </a:r>
            <a:r>
              <a:rPr>
                <a:latin typeface="Courier New"/>
                <a:ea typeface="Courier New"/>
                <a:cs typeface="Courier New"/>
                <a:sym typeface="Courier New"/>
              </a:rPr>
              <a:t>th</a:t>
            </a:r>
            <a:r>
              <a:t> invocation, </a:t>
            </a:r>
            <a:r>
              <a:rPr>
                <a:latin typeface="Courier New"/>
                <a:ea typeface="Courier New"/>
                <a:cs typeface="Courier New"/>
                <a:sym typeface="Courier New"/>
              </a:rPr>
              <a:t>1</a:t>
            </a:r>
            <a:r>
              <a:t> credit of </a:t>
            </a:r>
            <a:r>
              <a:rPr>
                <a:latin typeface="Courier New"/>
                <a:ea typeface="Courier New"/>
                <a:cs typeface="Courier New"/>
                <a:sym typeface="Courier New"/>
              </a:rPr>
              <a:t>x[n]</a:t>
            </a:r>
            <a:r>
              <a:t> is used to change it to </a:t>
            </a:r>
            <a:r>
              <a:rPr>
                <a:latin typeface="Courier New"/>
                <a:ea typeface="Courier New"/>
                <a:cs typeface="Courier New"/>
                <a:sym typeface="Courier New"/>
              </a:rPr>
              <a:t>0</a:t>
            </a:r>
            <a:r>
              <a:t>, </a:t>
            </a:r>
            <a:r>
              <a:rPr>
                <a:latin typeface="Courier New"/>
                <a:ea typeface="Courier New"/>
                <a:cs typeface="Courier New"/>
                <a:sym typeface="Courier New"/>
              </a:rPr>
              <a:t>1</a:t>
            </a:r>
            <a:r>
              <a:t> credit of </a:t>
            </a:r>
            <a:r>
              <a:rPr>
                <a:latin typeface="Courier New"/>
                <a:ea typeface="Courier New"/>
                <a:cs typeface="Courier New"/>
                <a:sym typeface="Courier New"/>
              </a:rPr>
              <a:t>x[n-1]</a:t>
            </a:r>
            <a:r>
              <a:t> is used to change it </a:t>
            </a:r>
            <a:r>
              <a:rPr>
                <a:latin typeface="Courier New"/>
                <a:ea typeface="Courier New"/>
                <a:cs typeface="Courier New"/>
                <a:sym typeface="Courier New"/>
              </a:rPr>
              <a:t>0</a:t>
            </a:r>
            <a:r>
              <a:t>, </a:t>
            </a:r>
            <a:r>
              <a:rPr>
                <a:latin typeface="+mn-lt"/>
                <a:ea typeface="+mn-ea"/>
                <a:cs typeface="+mn-cs"/>
                <a:sym typeface="Gill Sans"/>
              </a:rPr>
              <a:t>1</a:t>
            </a:r>
            <a:r>
              <a:t> credit from amortized cost (of 2) is used to change </a:t>
            </a:r>
            <a:r>
              <a:rPr>
                <a:latin typeface="Courier New"/>
                <a:ea typeface="Courier New"/>
                <a:cs typeface="Courier New"/>
                <a:sym typeface="Courier New"/>
              </a:rPr>
              <a:t>x[n-2]</a:t>
            </a:r>
            <a:r>
              <a:t> and </a:t>
            </a:r>
            <a:r>
              <a:rPr>
                <a:latin typeface="Courier New"/>
                <a:ea typeface="Courier New"/>
                <a:cs typeface="Courier New"/>
                <a:sym typeface="Courier New"/>
              </a:rPr>
              <a:t>1</a:t>
            </a:r>
            <a:r>
              <a:t> credit is assigned to </a:t>
            </a:r>
            <a:r>
              <a:rPr>
                <a:latin typeface="Courier New"/>
                <a:ea typeface="Courier New"/>
                <a:cs typeface="Courier New"/>
                <a:sym typeface="Courier New"/>
              </a:rPr>
              <a:t>x[n-2]</a:t>
            </a:r>
            <a:endParaRPr>
              <a:latin typeface="Courier New"/>
              <a:ea typeface="Courier New"/>
              <a:cs typeface="Courier New"/>
              <a:sym typeface="Courier New"/>
            </a:endParaRPr>
          </a:p>
          <a:p>
            <a:pPr lvl="1">
              <a:spcBef>
                <a:spcPts val="100"/>
              </a:spcBef>
              <a:defRPr sz="2800"/>
            </a:pPr>
            <a:r>
              <a:t>Continuing this way, each </a:t>
            </a:r>
            <a:r>
              <a:rPr>
                <a:latin typeface="Courier New"/>
                <a:ea typeface="Courier New"/>
                <a:cs typeface="Courier New"/>
                <a:sym typeface="Courier New"/>
              </a:rPr>
              <a:t>x[i]</a:t>
            </a:r>
            <a:r>
              <a:t> that is </a:t>
            </a:r>
            <a:r>
              <a:rPr>
                <a:latin typeface="Courier New"/>
                <a:ea typeface="Courier New"/>
                <a:cs typeface="Courier New"/>
                <a:sym typeface="Courier New"/>
              </a:rPr>
              <a:t>1</a:t>
            </a:r>
            <a:r>
              <a:t>, has a credit of </a:t>
            </a:r>
            <a:r>
              <a:rPr>
                <a:latin typeface="Courier New"/>
                <a:ea typeface="Courier New"/>
                <a:cs typeface="Courier New"/>
                <a:sym typeface="Courier New"/>
              </a:rPr>
              <a:t>1</a:t>
            </a:r>
            <a:r>
              <a:t> unit with it. This credit is used to pay for changing it from </a:t>
            </a:r>
            <a:r>
              <a:rPr>
                <a:latin typeface="Courier New"/>
                <a:ea typeface="Courier New"/>
                <a:cs typeface="Courier New"/>
                <a:sym typeface="Courier New"/>
              </a:rPr>
              <a:t>1</a:t>
            </a:r>
            <a:r>
              <a:t> to </a:t>
            </a:r>
            <a:r>
              <a:rPr>
                <a:latin typeface="Courier New"/>
                <a:ea typeface="Courier New"/>
                <a:cs typeface="Courier New"/>
                <a:sym typeface="Courier New"/>
              </a:rPr>
              <a:t>0</a:t>
            </a:r>
            <a:r>
              <a:t>. 1 unit cost from amortized cost of </a:t>
            </a:r>
            <a:r>
              <a:rPr>
                <a:latin typeface="Courier New"/>
                <a:ea typeface="Courier New"/>
                <a:cs typeface="Courier New"/>
                <a:sym typeface="Courier New"/>
              </a:rPr>
              <a:t>2</a:t>
            </a:r>
            <a:r>
              <a:t> is used to change last </a:t>
            </a:r>
            <a:r>
              <a:rPr>
                <a:latin typeface="Courier New"/>
                <a:ea typeface="Courier New"/>
                <a:cs typeface="Courier New"/>
                <a:sym typeface="Courier New"/>
              </a:rPr>
              <a:t>x[i]</a:t>
            </a:r>
            <a:r>
              <a:t> and </a:t>
            </a:r>
            <a:r>
              <a:rPr>
                <a:latin typeface="Courier New"/>
                <a:ea typeface="Courier New"/>
                <a:cs typeface="Courier New"/>
                <a:sym typeface="Courier New"/>
              </a:rPr>
              <a:t>1</a:t>
            </a:r>
            <a:r>
              <a:t> credit is assigned to </a:t>
            </a:r>
            <a:r>
              <a:rPr>
                <a:latin typeface="Courier New"/>
                <a:ea typeface="Courier New"/>
                <a:cs typeface="Courier New"/>
                <a:sym typeface="Courier New"/>
              </a:rPr>
              <a:t>x[i]</a:t>
            </a:r>
            <a:endParaRPr>
              <a:latin typeface="Courier New"/>
              <a:ea typeface="Courier New"/>
              <a:cs typeface="Courier New"/>
              <a:sym typeface="Courier New"/>
            </a:endParaRPr>
          </a:p>
          <a:p>
            <a:pPr lvl="1">
              <a:spcBef>
                <a:spcPts val="100"/>
              </a:spcBef>
              <a:defRPr sz="2800">
                <a:latin typeface="Gill Sans MT"/>
                <a:ea typeface="Gill Sans MT"/>
                <a:cs typeface="Gill Sans MT"/>
                <a:sym typeface="Gill Sans MT"/>
              </a:defRPr>
            </a:pPr>
            <a:r>
              <a:t>The credit on each</a:t>
            </a:r>
            <a:r>
              <a:rPr>
                <a:latin typeface="Courier New"/>
                <a:ea typeface="Courier New"/>
                <a:cs typeface="Courier New"/>
                <a:sym typeface="Courier New"/>
              </a:rPr>
              <a:t> x[i] </a:t>
            </a:r>
            <a:r>
              <a:t>which is </a:t>
            </a:r>
            <a:r>
              <a:rPr>
                <a:latin typeface="Courier New"/>
                <a:ea typeface="Courier New"/>
                <a:cs typeface="Courier New"/>
                <a:sym typeface="Courier New"/>
              </a:rPr>
              <a:t>0</a:t>
            </a:r>
            <a:r>
              <a:t> it zero.</a:t>
            </a:r>
          </a:p>
        </p:txBody>
      </p:sp>
      <p:sp>
        <p:nvSpPr>
          <p:cNvPr id="10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0"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1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0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0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0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0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0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8"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Subset Generation: Accounting Method"/>
          <p:cNvSpPr txBox="1"/>
          <p:nvPr>
            <p:ph type="title"/>
          </p:nvPr>
        </p:nvSpPr>
        <p:spPr>
          <a:prstGeom prst="rect">
            <a:avLst/>
          </a:prstGeom>
        </p:spPr>
        <p:txBody>
          <a:bodyPr/>
          <a:lstStyle>
            <a:lvl1pPr>
              <a:defRPr sz="4000"/>
            </a:lvl1pPr>
          </a:lstStyle>
          <a:p>
            <a:pPr/>
            <a:r>
              <a:t>Subset Generation: Accounting Method</a:t>
            </a:r>
          </a:p>
        </p:txBody>
      </p:sp>
      <p:sp>
        <p:nvSpPr>
          <p:cNvPr id="114" name="Accounting method……"/>
          <p:cNvSpPr txBox="1"/>
          <p:nvPr>
            <p:ph type="body" idx="1"/>
          </p:nvPr>
        </p:nvSpPr>
        <p:spPr>
          <a:xfrm>
            <a:off x="598131" y="938113"/>
            <a:ext cx="9178976" cy="5945585"/>
          </a:xfrm>
          <a:prstGeom prst="rect">
            <a:avLst/>
          </a:prstGeom>
        </p:spPr>
        <p:txBody>
          <a:bodyPr/>
          <a:lstStyle/>
          <a:p>
            <a:pPr>
              <a:spcBef>
                <a:spcPts val="100"/>
              </a:spcBef>
            </a:pPr>
            <a:r>
              <a:t>Accounting method…</a:t>
            </a:r>
          </a:p>
          <a:p>
            <a:pPr lvl="1">
              <a:spcBef>
                <a:spcPts val="100"/>
              </a:spcBef>
              <a:defRPr sz="2900"/>
            </a:pPr>
            <a:r>
              <a:t>Thus, on any </a:t>
            </a:r>
            <a:r>
              <a:rPr>
                <a:latin typeface="Courier New"/>
                <a:ea typeface="Courier New"/>
                <a:cs typeface="Courier New"/>
                <a:sym typeface="Courier New"/>
              </a:rPr>
              <a:t>j</a:t>
            </a:r>
            <a:r>
              <a:rPr baseline="31999">
                <a:latin typeface="Courier New"/>
                <a:ea typeface="Courier New"/>
                <a:cs typeface="Courier New"/>
                <a:sym typeface="Courier New"/>
              </a:rPr>
              <a:t>th</a:t>
            </a:r>
            <a:r>
              <a:t> invocation, </a:t>
            </a:r>
            <a:r>
              <a:rPr>
                <a:latin typeface="Courier New"/>
                <a:ea typeface="Courier New"/>
                <a:cs typeface="Courier New"/>
                <a:sym typeface="Courier New"/>
              </a:rPr>
              <a:t>P(j)-P(0)</a:t>
            </a:r>
            <a:r>
              <a:t> equals number of </a:t>
            </a:r>
            <a:r>
              <a:rPr>
                <a:latin typeface="Courier New"/>
                <a:ea typeface="Courier New"/>
                <a:cs typeface="Courier New"/>
                <a:sym typeface="Courier New"/>
              </a:rPr>
              <a:t>x[i]</a:t>
            </a:r>
            <a:r>
              <a:t>s that are </a:t>
            </a:r>
            <a:r>
              <a:rPr>
                <a:latin typeface="Courier New"/>
                <a:ea typeface="Courier New"/>
                <a:cs typeface="Courier New"/>
                <a:sym typeface="Courier New"/>
              </a:rPr>
              <a:t>1</a:t>
            </a:r>
            <a:r>
              <a:t>.  This number is always non-negative. </a:t>
            </a:r>
          </a:p>
          <a:p>
            <a:pPr lvl="1">
              <a:spcBef>
                <a:spcPts val="100"/>
              </a:spcBef>
              <a:defRPr sz="2900"/>
            </a:pPr>
            <a:r>
              <a:t>Thus equation </a:t>
            </a:r>
            <a:r>
              <a:rPr>
                <a:latin typeface="Courier New"/>
                <a:ea typeface="Courier New"/>
                <a:cs typeface="Courier New"/>
                <a:sym typeface="Courier New"/>
              </a:rPr>
              <a:t>P(m)-P(0) ≥0</a:t>
            </a:r>
            <a:r>
              <a:t> holds true for all </a:t>
            </a:r>
            <a:r>
              <a:rPr>
                <a:latin typeface="Courier New"/>
                <a:ea typeface="Courier New"/>
                <a:cs typeface="Courier New"/>
                <a:sym typeface="Courier New"/>
              </a:rPr>
              <a:t>m</a:t>
            </a:r>
            <a:r>
              <a:t>.</a:t>
            </a:r>
          </a:p>
          <a:p>
            <a:pPr lvl="1">
              <a:spcBef>
                <a:spcPts val="100"/>
              </a:spcBef>
              <a:defRPr sz="2900"/>
            </a:pPr>
            <a:r>
              <a:t>Thus, the complexity of Accounting method is </a:t>
            </a:r>
            <a:r>
              <a:rPr>
                <a:latin typeface="Courier New"/>
                <a:ea typeface="Courier New"/>
                <a:cs typeface="Courier New"/>
                <a:sym typeface="Courier New"/>
              </a:rPr>
              <a:t>2m</a:t>
            </a:r>
            <a:r>
              <a:t>, since amortized cost is taken as </a:t>
            </a:r>
            <a:r>
              <a:rPr>
                <a:latin typeface="Courier New"/>
                <a:ea typeface="Courier New"/>
                <a:cs typeface="Courier New"/>
                <a:sym typeface="Courier New"/>
              </a:rPr>
              <a:t>2</a:t>
            </a:r>
            <a:r>
              <a:t> units.</a:t>
            </a:r>
          </a:p>
        </p:txBody>
      </p:sp>
      <p:sp>
        <p:nvSpPr>
          <p:cNvPr id="11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6"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1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1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1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1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1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4"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Subset Generation: Potential Method"/>
          <p:cNvSpPr txBox="1"/>
          <p:nvPr>
            <p:ph type="title"/>
          </p:nvPr>
        </p:nvSpPr>
        <p:spPr>
          <a:prstGeom prst="rect">
            <a:avLst/>
          </a:prstGeom>
        </p:spPr>
        <p:txBody>
          <a:bodyPr/>
          <a:lstStyle>
            <a:lvl1pPr>
              <a:defRPr sz="4000"/>
            </a:lvl1pPr>
          </a:lstStyle>
          <a:p>
            <a:pPr/>
            <a:r>
              <a:t>Subset Generation: Potential Method</a:t>
            </a:r>
          </a:p>
        </p:txBody>
      </p:sp>
      <p:sp>
        <p:nvSpPr>
          <p:cNvPr id="120" name="Approach for Potential method:…"/>
          <p:cNvSpPr txBox="1"/>
          <p:nvPr>
            <p:ph type="body" idx="1"/>
          </p:nvPr>
        </p:nvSpPr>
        <p:spPr>
          <a:prstGeom prst="rect">
            <a:avLst/>
          </a:prstGeom>
        </p:spPr>
        <p:txBody>
          <a:bodyPr/>
          <a:lstStyle/>
          <a:p>
            <a:pPr>
              <a:spcBef>
                <a:spcPts val="100"/>
              </a:spcBef>
            </a:pPr>
            <a:r>
              <a:t>Approach for Potential method:</a:t>
            </a:r>
          </a:p>
          <a:p>
            <a:pPr lvl="1">
              <a:spcBef>
                <a:spcPts val="100"/>
              </a:spcBef>
              <a:defRPr sz="2800"/>
            </a:pPr>
            <a:r>
              <a:t>Guess (postulate) a potential function that satisfies equation </a:t>
            </a:r>
            <a:r>
              <a:rPr>
                <a:latin typeface="Courier New"/>
                <a:ea typeface="Courier New"/>
                <a:cs typeface="Courier New"/>
                <a:sym typeface="Courier New"/>
              </a:rPr>
              <a:t>P(n)-P(0)≥0</a:t>
            </a:r>
            <a:r>
              <a:t>, and then obtain amortized costs.</a:t>
            </a:r>
          </a:p>
          <a:p>
            <a:pPr lvl="1">
              <a:spcBef>
                <a:spcPts val="100"/>
              </a:spcBef>
              <a:defRPr sz="2800"/>
            </a:pPr>
            <a:r>
              <a:t>Define </a:t>
            </a:r>
            <a:r>
              <a:rPr>
                <a:latin typeface="Courier New"/>
                <a:ea typeface="Courier New"/>
                <a:cs typeface="Courier New"/>
                <a:sym typeface="Courier New"/>
              </a:rPr>
              <a:t>P(i)</a:t>
            </a:r>
            <a:r>
              <a:t> as equal to number of </a:t>
            </a:r>
            <a:r>
              <a:rPr>
                <a:latin typeface="Courier New"/>
                <a:ea typeface="Courier New"/>
                <a:cs typeface="Courier New"/>
                <a:sym typeface="Courier New"/>
              </a:rPr>
              <a:t> x[i]</a:t>
            </a:r>
            <a:r>
              <a:rPr>
                <a:latin typeface="Gill Sans MT"/>
                <a:ea typeface="Gill Sans MT"/>
                <a:cs typeface="Gill Sans MT"/>
                <a:sym typeface="Gill Sans MT"/>
              </a:rPr>
              <a:t>’</a:t>
            </a:r>
            <a:r>
              <a:t>s that are in </a:t>
            </a:r>
            <a:r>
              <a:rPr>
                <a:latin typeface="Courier New"/>
                <a:ea typeface="Courier New"/>
                <a:cs typeface="Courier New"/>
                <a:sym typeface="Courier New"/>
              </a:rPr>
              <a:t>i</a:t>
            </a:r>
            <a:r>
              <a:rPr baseline="31999">
                <a:latin typeface="Courier New"/>
                <a:ea typeface="Courier New"/>
                <a:cs typeface="Courier New"/>
                <a:sym typeface="Courier New"/>
              </a:rPr>
              <a:t>th</a:t>
            </a:r>
            <a:r>
              <a:t> subset.</a:t>
            </a:r>
          </a:p>
          <a:p>
            <a:pPr lvl="1">
              <a:spcBef>
                <a:spcPts val="100"/>
              </a:spcBef>
              <a:defRPr sz="2800"/>
            </a:pPr>
            <a:r>
              <a:t>By definition, then P(0) = 0</a:t>
            </a:r>
          </a:p>
          <a:p>
            <a:pPr lvl="1">
              <a:spcBef>
                <a:spcPts val="100"/>
              </a:spcBef>
              <a:defRPr sz="2800"/>
            </a:pPr>
            <a:r>
              <a:t>There for </a:t>
            </a:r>
            <a:r>
              <a:rPr>
                <a:latin typeface="Courier New"/>
                <a:ea typeface="Courier New"/>
                <a:cs typeface="Courier New"/>
                <a:sym typeface="Courier New"/>
              </a:rPr>
              <a:t>P(i)-P(0)</a:t>
            </a:r>
            <a:r>
              <a:t> is always </a:t>
            </a:r>
            <a:r>
              <a:rPr>
                <a:latin typeface="Courier New"/>
                <a:ea typeface="Courier New"/>
                <a:cs typeface="Courier New"/>
                <a:sym typeface="Courier New"/>
              </a:rPr>
              <a:t>≥0</a:t>
            </a:r>
            <a:endParaRPr>
              <a:latin typeface="Courier New"/>
              <a:ea typeface="Courier New"/>
              <a:cs typeface="Courier New"/>
              <a:sym typeface="Courier New"/>
            </a:endParaRPr>
          </a:p>
          <a:p>
            <a:pPr lvl="1">
              <a:spcBef>
                <a:spcPts val="100"/>
              </a:spcBef>
              <a:defRPr sz="2800">
                <a:latin typeface="Gill Sans MT"/>
                <a:ea typeface="Gill Sans MT"/>
                <a:cs typeface="Gill Sans MT"/>
                <a:sym typeface="Gill Sans MT"/>
              </a:defRPr>
            </a:pPr>
            <a:r>
              <a:t>Computing amortized cost</a:t>
            </a:r>
          </a:p>
          <a:p>
            <a:pPr lvl="1">
              <a:spcBef>
                <a:spcPts val="100"/>
              </a:spcBef>
              <a:defRPr sz="2800">
                <a:latin typeface="Gill Sans MT"/>
                <a:ea typeface="Gill Sans MT"/>
                <a:cs typeface="Gill Sans MT"/>
                <a:sym typeface="Gill Sans MT"/>
              </a:defRPr>
            </a:pPr>
            <a:r>
              <a:t>Consider any subset </a:t>
            </a:r>
            <a:r>
              <a:rPr>
                <a:latin typeface="Courier New"/>
                <a:ea typeface="Courier New"/>
                <a:cs typeface="Courier New"/>
                <a:sym typeface="Courier New"/>
              </a:rPr>
              <a:t>x[1:n]</a:t>
            </a:r>
            <a:r>
              <a:t>. Let q be the number of </a:t>
            </a:r>
            <a:r>
              <a:rPr>
                <a:latin typeface="Courier New"/>
                <a:ea typeface="Courier New"/>
                <a:cs typeface="Courier New"/>
                <a:sym typeface="Courier New"/>
              </a:rPr>
              <a:t>1</a:t>
            </a:r>
            <a:r>
              <a:t>s at the left end of </a:t>
            </a:r>
            <a:r>
              <a:rPr>
                <a:latin typeface="Courier New"/>
                <a:ea typeface="Courier New"/>
                <a:cs typeface="Courier New"/>
                <a:sym typeface="Courier New"/>
              </a:rPr>
              <a:t>x[]</a:t>
            </a:r>
            <a:r>
              <a:t>. </a:t>
            </a:r>
          </a:p>
          <a:p>
            <a:pPr lvl="2" marL="1138237" indent="-285750">
              <a:spcBef>
                <a:spcPts val="100"/>
              </a:spcBef>
              <a:buChar char="–"/>
              <a:defRPr sz="2700">
                <a:latin typeface="Gill Sans MT"/>
                <a:ea typeface="Gill Sans MT"/>
                <a:cs typeface="Gill Sans MT"/>
                <a:sym typeface="Gill Sans MT"/>
              </a:defRPr>
            </a:pPr>
            <a:r>
              <a:t>On next invocation potential changes by </a:t>
            </a:r>
            <a:r>
              <a:rPr>
                <a:latin typeface="Courier New"/>
                <a:ea typeface="Courier New"/>
                <a:cs typeface="Courier New"/>
                <a:sym typeface="Courier New"/>
              </a:rPr>
              <a:t>1-q,</a:t>
            </a:r>
            <a:r>
              <a:t>since q vectors change from </a:t>
            </a:r>
            <a:r>
              <a:rPr>
                <a:latin typeface="Courier New"/>
                <a:ea typeface="Courier New"/>
                <a:cs typeface="Courier New"/>
                <a:sym typeface="Courier New"/>
              </a:rPr>
              <a:t>1</a:t>
            </a:r>
            <a:r>
              <a:t> to </a:t>
            </a:r>
            <a:r>
              <a:rPr>
                <a:latin typeface="Courier New"/>
                <a:ea typeface="Courier New"/>
                <a:cs typeface="Courier New"/>
                <a:sym typeface="Courier New"/>
              </a:rPr>
              <a:t>0</a:t>
            </a:r>
            <a:r>
              <a:t>, and one </a:t>
            </a:r>
            <a:r>
              <a:rPr>
                <a:latin typeface="Courier New"/>
                <a:ea typeface="Courier New"/>
                <a:cs typeface="Courier New"/>
                <a:sym typeface="Courier New"/>
              </a:rPr>
              <a:t>0</a:t>
            </a:r>
            <a:r>
              <a:t> is replaced by </a:t>
            </a:r>
            <a:r>
              <a:rPr>
                <a:latin typeface="Courier New"/>
                <a:ea typeface="Courier New"/>
                <a:cs typeface="Courier New"/>
                <a:sym typeface="Courier New"/>
              </a:rPr>
              <a:t>1</a:t>
            </a:r>
            <a:r>
              <a:t>. </a:t>
            </a:r>
          </a:p>
          <a:p>
            <a:pPr lvl="2" marL="1138237" indent="-285750">
              <a:spcBef>
                <a:spcPts val="100"/>
              </a:spcBef>
              <a:buChar char="–"/>
              <a:defRPr sz="2700">
                <a:latin typeface="Gill Sans MT"/>
                <a:ea typeface="Gill Sans MT"/>
                <a:cs typeface="Gill Sans MT"/>
                <a:sym typeface="Gill Sans MT"/>
              </a:defRPr>
            </a:pPr>
            <a:r>
              <a:t>Actual cost is </a:t>
            </a:r>
            <a:r>
              <a:rPr>
                <a:latin typeface="Courier New"/>
                <a:ea typeface="Courier New"/>
                <a:cs typeface="Courier New"/>
                <a:sym typeface="Courier New"/>
              </a:rPr>
              <a:t>q+1</a:t>
            </a:r>
            <a:r>
              <a:t>, since </a:t>
            </a:r>
            <a:r>
              <a:rPr>
                <a:latin typeface="Courier New"/>
                <a:ea typeface="Courier New"/>
                <a:cs typeface="Courier New"/>
                <a:sym typeface="Courier New"/>
              </a:rPr>
              <a:t>q+1</a:t>
            </a:r>
            <a:r>
              <a:t> vectors are changed.</a:t>
            </a:r>
          </a:p>
        </p:txBody>
      </p:sp>
      <p:sp>
        <p:nvSpPr>
          <p:cNvPr id="12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2"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23"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2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2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2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2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2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2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2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20">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20">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0"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Subset Generation: Potential Method"/>
          <p:cNvSpPr txBox="1"/>
          <p:nvPr>
            <p:ph type="title"/>
          </p:nvPr>
        </p:nvSpPr>
        <p:spPr>
          <a:prstGeom prst="rect">
            <a:avLst/>
          </a:prstGeom>
        </p:spPr>
        <p:txBody>
          <a:bodyPr/>
          <a:lstStyle>
            <a:lvl1pPr>
              <a:defRPr sz="4000"/>
            </a:lvl1pPr>
          </a:lstStyle>
          <a:p>
            <a:pPr/>
            <a:r>
              <a:t>Subset Generation: Potential Method</a:t>
            </a:r>
          </a:p>
        </p:txBody>
      </p:sp>
      <p:sp>
        <p:nvSpPr>
          <p:cNvPr id="126" name="Thus, the amortized cost is given by (eqn (2))…"/>
          <p:cNvSpPr txBox="1"/>
          <p:nvPr>
            <p:ph type="body" idx="1"/>
          </p:nvPr>
        </p:nvSpPr>
        <p:spPr>
          <a:prstGeom prst="rect">
            <a:avLst/>
          </a:prstGeom>
        </p:spPr>
        <p:txBody>
          <a:bodyPr/>
          <a:lstStyle/>
          <a:p>
            <a:pPr>
              <a:spcBef>
                <a:spcPts val="100"/>
              </a:spcBef>
            </a:pPr>
            <a:r>
              <a:t>Thus, the amortized cost is given by (eqn (2))</a:t>
            </a:r>
          </a:p>
          <a:p>
            <a:pPr lvl="1" marL="0" indent="228600">
              <a:spcBef>
                <a:spcPts val="100"/>
              </a:spcBef>
              <a:buSzTx/>
              <a:buNone/>
              <a:defRPr sz="2800">
                <a:latin typeface="Courier New"/>
                <a:ea typeface="Courier New"/>
                <a:cs typeface="Courier New"/>
                <a:sym typeface="Courier New"/>
              </a:defRPr>
            </a:pPr>
            <a:r>
              <a:t>amortized(i) = actual(i)+P(i)-P(i-1)</a:t>
            </a:r>
          </a:p>
          <a:p>
            <a:pPr lvl="6" marL="0" indent="1371600">
              <a:spcBef>
                <a:spcPts val="100"/>
              </a:spcBef>
              <a:buSzTx/>
              <a:buNone/>
              <a:defRPr sz="2800">
                <a:latin typeface="Courier New"/>
                <a:ea typeface="Courier New"/>
                <a:cs typeface="Courier New"/>
                <a:sym typeface="Courier New"/>
              </a:defRPr>
            </a:pPr>
            <a:r>
              <a:t>= actual(i) + </a:t>
            </a:r>
            <a:r>
              <a:rPr>
                <a:latin typeface="Gill Sans MT"/>
                <a:ea typeface="Gill Sans MT"/>
                <a:cs typeface="Gill Sans MT"/>
                <a:sym typeface="Gill Sans MT"/>
              </a:rPr>
              <a:t>change in potential</a:t>
            </a:r>
            <a:endParaRPr>
              <a:latin typeface="Gill Sans MT"/>
              <a:ea typeface="Gill Sans MT"/>
              <a:cs typeface="Gill Sans MT"/>
              <a:sym typeface="Gill Sans MT"/>
            </a:endParaRPr>
          </a:p>
          <a:p>
            <a:pPr lvl="6" marL="0" indent="1371600">
              <a:spcBef>
                <a:spcPts val="100"/>
              </a:spcBef>
              <a:buSzTx/>
              <a:buNone/>
              <a:defRPr sz="2800">
                <a:latin typeface="Courier New"/>
                <a:ea typeface="Courier New"/>
                <a:cs typeface="Courier New"/>
                <a:sym typeface="Courier New"/>
              </a:defRPr>
            </a:pPr>
            <a:r>
              <a:t>= q+1+1-q</a:t>
            </a:r>
          </a:p>
          <a:p>
            <a:pPr lvl="6" marL="0" indent="1371600">
              <a:spcBef>
                <a:spcPts val="100"/>
              </a:spcBef>
              <a:buSzTx/>
              <a:buNone/>
              <a:defRPr sz="2800">
                <a:latin typeface="Courier New"/>
                <a:ea typeface="Courier New"/>
                <a:cs typeface="Courier New"/>
                <a:sym typeface="Courier New"/>
              </a:defRPr>
            </a:pPr>
            <a:r>
              <a:t>= 2</a:t>
            </a:r>
          </a:p>
        </p:txBody>
      </p:sp>
      <p:sp>
        <p:nvSpPr>
          <p:cNvPr id="12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8"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29"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2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2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2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2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26">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6"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Asymptotic Notation"/>
          <p:cNvSpPr txBox="1"/>
          <p:nvPr>
            <p:ph type="title"/>
          </p:nvPr>
        </p:nvSpPr>
        <p:spPr>
          <a:prstGeom prst="rect">
            <a:avLst/>
          </a:prstGeom>
        </p:spPr>
        <p:txBody>
          <a:bodyPr/>
          <a:lstStyle/>
          <a:p>
            <a:pPr/>
            <a:r>
              <a:t>Asymptotic Notation</a:t>
            </a:r>
          </a:p>
        </p:txBody>
      </p:sp>
      <p:sp>
        <p:nvSpPr>
          <p:cNvPr id="132" name="Focus of analysis framework…"/>
          <p:cNvSpPr txBox="1"/>
          <p:nvPr>
            <p:ph type="body" idx="1"/>
          </p:nvPr>
        </p:nvSpPr>
        <p:spPr>
          <a:prstGeom prst="rect">
            <a:avLst/>
          </a:prstGeom>
        </p:spPr>
        <p:txBody>
          <a:bodyPr/>
          <a:lstStyle/>
          <a:p>
            <a:pPr/>
            <a:r>
              <a:t>Focus of analysis framework</a:t>
            </a:r>
          </a:p>
          <a:p>
            <a:pPr lvl="1"/>
            <a:r>
              <a:t>Order of growth of time complexity function</a:t>
            </a:r>
          </a:p>
          <a:p>
            <a:pPr/>
            <a:r>
              <a:t>Notation</a:t>
            </a:r>
          </a:p>
          <a:p>
            <a:pPr lvl="1"/>
            <a:r>
              <a:t>C(n): Count of basic operations of an algorithm</a:t>
            </a:r>
          </a:p>
          <a:p>
            <a:pPr lvl="1"/>
            <a:r>
              <a:t>g(n): Some simple function for comparison purpose</a:t>
            </a:r>
          </a:p>
          <a:p>
            <a:pPr lvl="2"/>
            <a:r>
              <a:t>A non-negative function</a:t>
            </a:r>
          </a:p>
          <a:p>
            <a:pPr lvl="1"/>
            <a:r>
              <a:t>t(n): running time of algorithm indicated by C(n)</a:t>
            </a:r>
          </a:p>
          <a:p>
            <a:pPr lvl="2"/>
            <a:r>
              <a:t>A non-negative function</a:t>
            </a:r>
          </a:p>
        </p:txBody>
      </p:sp>
      <p:sp>
        <p:nvSpPr>
          <p:cNvPr id="13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4"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35"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3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3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3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3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3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3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3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32">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2"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Asymptotic Notation"/>
          <p:cNvSpPr txBox="1"/>
          <p:nvPr>
            <p:ph type="title"/>
          </p:nvPr>
        </p:nvSpPr>
        <p:spPr>
          <a:prstGeom prst="rect">
            <a:avLst/>
          </a:prstGeom>
        </p:spPr>
        <p:txBody>
          <a:bodyPr/>
          <a:lstStyle/>
          <a:p>
            <a:pPr/>
            <a:r>
              <a:t>Asymptotic Notation</a:t>
            </a:r>
          </a:p>
        </p:txBody>
      </p:sp>
      <p:sp>
        <p:nvSpPr>
          <p:cNvPr id="138" name="Asymptotic order of growth…"/>
          <p:cNvSpPr txBox="1"/>
          <p:nvPr>
            <p:ph type="body" idx="1"/>
          </p:nvPr>
        </p:nvSpPr>
        <p:spPr>
          <a:prstGeom prst="rect">
            <a:avLst/>
          </a:prstGeom>
        </p:spPr>
        <p:txBody>
          <a:bodyPr/>
          <a:lstStyle/>
          <a:p>
            <a:pPr/>
            <a:r>
              <a:t>Asymptotic order of growth</a:t>
            </a:r>
          </a:p>
          <a:p>
            <a:pPr lvl="1"/>
            <a:r>
              <a:t> A way of comparing functions that ignores constant factors and small input sizes</a:t>
            </a:r>
          </a:p>
          <a:p>
            <a:pPr lvl="1"/>
            <a:r>
              <a:t> O(</a:t>
            </a:r>
            <a:r>
              <a:rPr i="1"/>
              <a:t>g</a:t>
            </a:r>
            <a:r>
              <a:t>(</a:t>
            </a:r>
            <a:r>
              <a:rPr i="1"/>
              <a:t>n</a:t>
            </a:r>
            <a:r>
              <a:t>)): class of functions </a:t>
            </a:r>
            <a:r>
              <a:rPr i="1"/>
              <a:t>f</a:t>
            </a:r>
            <a:r>
              <a:t>(</a:t>
            </a:r>
            <a:r>
              <a:rPr i="1"/>
              <a:t>n</a:t>
            </a:r>
            <a:r>
              <a:t>) that grow </a:t>
            </a:r>
            <a:r>
              <a:rPr b="1" u="sng"/>
              <a:t>no faster</a:t>
            </a:r>
            <a:r>
              <a:t> than </a:t>
            </a:r>
            <a:r>
              <a:rPr i="1"/>
              <a:t>g</a:t>
            </a:r>
            <a:r>
              <a:t>(</a:t>
            </a:r>
            <a:r>
              <a:rPr i="1"/>
              <a:t>n</a:t>
            </a:r>
            <a:r>
              <a:t>)</a:t>
            </a:r>
          </a:p>
          <a:p>
            <a:pPr lvl="1"/>
            <a:r>
              <a:t>Θ(</a:t>
            </a:r>
            <a:r>
              <a:rPr i="1"/>
              <a:t>g</a:t>
            </a:r>
            <a:r>
              <a:t>(</a:t>
            </a:r>
            <a:r>
              <a:rPr i="1"/>
              <a:t>n</a:t>
            </a:r>
            <a:r>
              <a:t>)): class of functions </a:t>
            </a:r>
            <a:r>
              <a:rPr i="1"/>
              <a:t>f</a:t>
            </a:r>
            <a:r>
              <a:t>(</a:t>
            </a:r>
            <a:r>
              <a:rPr i="1"/>
              <a:t>n</a:t>
            </a:r>
            <a:r>
              <a:t>) that grow </a:t>
            </a:r>
            <a:r>
              <a:rPr b="1" u="sng"/>
              <a:t>at same rat</a:t>
            </a:r>
            <a:r>
              <a:rPr u="sng"/>
              <a:t>e</a:t>
            </a:r>
            <a:r>
              <a:t> as </a:t>
            </a:r>
            <a:r>
              <a:rPr i="1"/>
              <a:t>g</a:t>
            </a:r>
            <a:r>
              <a:t>(</a:t>
            </a:r>
            <a:r>
              <a:rPr i="1"/>
              <a:t>n</a:t>
            </a:r>
            <a:r>
              <a:t>)</a:t>
            </a:r>
          </a:p>
          <a:p>
            <a:pPr lvl="1"/>
            <a:r>
              <a:t>Ω(</a:t>
            </a:r>
            <a:r>
              <a:rPr i="1"/>
              <a:t>g</a:t>
            </a:r>
            <a:r>
              <a:t>(</a:t>
            </a:r>
            <a:r>
              <a:rPr i="1"/>
              <a:t>n</a:t>
            </a:r>
            <a:r>
              <a:t>)): class of functions </a:t>
            </a:r>
            <a:r>
              <a:rPr i="1"/>
              <a:t>f</a:t>
            </a:r>
            <a:r>
              <a:t>(</a:t>
            </a:r>
            <a:r>
              <a:rPr i="1"/>
              <a:t>n</a:t>
            </a:r>
            <a:r>
              <a:t>) that grow </a:t>
            </a:r>
            <a:r>
              <a:rPr b="1" u="sng"/>
              <a:t>at least as</a:t>
            </a:r>
            <a:r>
              <a:rPr u="sng"/>
              <a:t> </a:t>
            </a:r>
            <a:r>
              <a:rPr b="1" u="sng"/>
              <a:t>fast</a:t>
            </a:r>
            <a:r>
              <a:t> as </a:t>
            </a:r>
            <a:r>
              <a:rPr i="1"/>
              <a:t>g</a:t>
            </a:r>
            <a:r>
              <a:t>(</a:t>
            </a:r>
            <a:r>
              <a:rPr i="1"/>
              <a:t>n</a:t>
            </a:r>
            <a:r>
              <a:t>)</a:t>
            </a:r>
          </a:p>
        </p:txBody>
      </p:sp>
      <p:sp>
        <p:nvSpPr>
          <p:cNvPr id="13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0"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4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3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3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3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3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3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8" grpId="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Asymptotic Notation: Big-Oh"/>
          <p:cNvSpPr txBox="1"/>
          <p:nvPr>
            <p:ph type="title"/>
          </p:nvPr>
        </p:nvSpPr>
        <p:spPr>
          <a:prstGeom prst="rect">
            <a:avLst/>
          </a:prstGeom>
        </p:spPr>
        <p:txBody>
          <a:bodyPr/>
          <a:lstStyle/>
          <a:p>
            <a:pPr/>
            <a:r>
              <a:t>Asymptotic Notation: Big-Oh</a:t>
            </a:r>
          </a:p>
        </p:txBody>
      </p:sp>
      <p:sp>
        <p:nvSpPr>
          <p:cNvPr id="144" name="O(g(n)): set of all functions with a smaller or same order of growth as g(n)…"/>
          <p:cNvSpPr txBox="1"/>
          <p:nvPr>
            <p:ph type="body" idx="1"/>
          </p:nvPr>
        </p:nvSpPr>
        <p:spPr>
          <a:prstGeom prst="rect">
            <a:avLst/>
          </a:prstGeom>
        </p:spPr>
        <p:txBody>
          <a:bodyPr/>
          <a:lstStyle/>
          <a:p>
            <a:pPr>
              <a:spcBef>
                <a:spcPts val="200"/>
              </a:spcBef>
            </a:pPr>
            <a:r>
              <a:rPr>
                <a:latin typeface="Courier New"/>
                <a:ea typeface="Courier New"/>
                <a:cs typeface="Courier New"/>
                <a:sym typeface="Courier New"/>
              </a:rPr>
              <a:t>O(</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r>
              <a:t>: set of all functions with a smaller or same order of growth as </a:t>
            </a:r>
            <a:r>
              <a:rPr>
                <a:latin typeface="Courier New"/>
                <a:ea typeface="Courier New"/>
                <a:cs typeface="Courier New"/>
                <a:sym typeface="Courier New"/>
              </a:rPr>
              <a:t>g(n)</a:t>
            </a:r>
            <a:endParaRPr>
              <a:latin typeface="Courier New"/>
              <a:ea typeface="Courier New"/>
              <a:cs typeface="Courier New"/>
              <a:sym typeface="Courier New"/>
            </a:endParaRPr>
          </a:p>
          <a:p>
            <a:pPr lvl="1">
              <a:spcBef>
                <a:spcPts val="200"/>
              </a:spcBef>
            </a:pPr>
            <a:r>
              <a:rPr>
                <a:latin typeface="Courier New"/>
                <a:ea typeface="Courier New"/>
                <a:cs typeface="Courier New"/>
                <a:sym typeface="Courier New"/>
              </a:rPr>
              <a:t>n ∈ Ο(n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200"/>
              </a:spcBef>
            </a:pPr>
            <a:r>
              <a:rPr>
                <a:latin typeface="Courier New"/>
                <a:ea typeface="Courier New"/>
                <a:cs typeface="Courier New"/>
                <a:sym typeface="Courier New"/>
              </a:rPr>
              <a:t>100n+5 ∈ Ο(n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200"/>
              </a:spcBef>
            </a:pPr>
            <a:r>
              <a:rPr>
                <a:latin typeface="Courier New"/>
                <a:ea typeface="Courier New"/>
                <a:cs typeface="Courier New"/>
                <a:sym typeface="Courier New"/>
              </a:rPr>
              <a:t>n(n+1)/2 ∈ Ο(n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200"/>
              </a:spcBef>
            </a:pPr>
            <a:r>
              <a:rPr>
                <a:latin typeface="Courier New"/>
                <a:ea typeface="Courier New"/>
                <a:cs typeface="Courier New"/>
                <a:sym typeface="Courier New"/>
              </a:rPr>
              <a:t>n</a:t>
            </a:r>
            <a:r>
              <a:rPr baseline="31999">
                <a:latin typeface="Courier New"/>
                <a:ea typeface="Courier New"/>
                <a:cs typeface="Courier New"/>
                <a:sym typeface="Courier New"/>
              </a:rPr>
              <a:t>3</a:t>
            </a:r>
            <a:r>
              <a:rPr>
                <a:latin typeface="Courier New"/>
                <a:ea typeface="Courier New"/>
                <a:cs typeface="Courier New"/>
                <a:sym typeface="Courier New"/>
              </a:rPr>
              <a:t> ∉ Ο(n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200"/>
              </a:spcBef>
            </a:pPr>
            <a:r>
              <a:rPr>
                <a:latin typeface="Courier New"/>
                <a:ea typeface="Courier New"/>
                <a:cs typeface="Courier New"/>
                <a:sym typeface="Courier New"/>
              </a:rPr>
              <a:t>0.000001n</a:t>
            </a:r>
            <a:r>
              <a:rPr baseline="31999">
                <a:latin typeface="Courier New"/>
                <a:ea typeface="Courier New"/>
                <a:cs typeface="Courier New"/>
                <a:sym typeface="Courier New"/>
              </a:rPr>
              <a:t>3</a:t>
            </a:r>
            <a:r>
              <a:rPr>
                <a:latin typeface="Courier New"/>
                <a:ea typeface="Courier New"/>
                <a:cs typeface="Courier New"/>
                <a:sym typeface="Courier New"/>
              </a:rPr>
              <a:t> ∉ Ο(n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200"/>
              </a:spcBef>
            </a:pPr>
            <a:r>
              <a:rPr>
                <a:latin typeface="Courier New"/>
                <a:ea typeface="Courier New"/>
                <a:cs typeface="Courier New"/>
                <a:sym typeface="Courier New"/>
              </a:rPr>
              <a:t>n</a:t>
            </a:r>
            <a:r>
              <a:rPr baseline="31999">
                <a:latin typeface="Courier New"/>
                <a:ea typeface="Courier New"/>
                <a:cs typeface="Courier New"/>
                <a:sym typeface="Courier New"/>
              </a:rPr>
              <a:t>4</a:t>
            </a:r>
            <a:r>
              <a:rPr>
                <a:latin typeface="Courier New"/>
                <a:ea typeface="Courier New"/>
                <a:cs typeface="Courier New"/>
                <a:sym typeface="Courier New"/>
              </a:rPr>
              <a:t>+n</a:t>
            </a:r>
            <a:r>
              <a:rPr baseline="31999">
                <a:latin typeface="Courier New"/>
                <a:ea typeface="Courier New"/>
                <a:cs typeface="Courier New"/>
                <a:sym typeface="Courier New"/>
              </a:rPr>
              <a:t>2</a:t>
            </a:r>
            <a:r>
              <a:rPr>
                <a:latin typeface="Courier New"/>
                <a:ea typeface="Courier New"/>
                <a:cs typeface="Courier New"/>
                <a:sym typeface="Courier New"/>
              </a:rPr>
              <a:t>+c ∉ Ο(n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Gill Sans MT"/>
              <a:ea typeface="Gill Sans MT"/>
              <a:cs typeface="Gill Sans MT"/>
              <a:sym typeface="Gill Sans MT"/>
            </a:endParaRPr>
          </a:p>
          <a:p>
            <a:pPr>
              <a:spcBef>
                <a:spcPts val="200"/>
              </a:spcBef>
              <a:defRPr>
                <a:latin typeface="Gill Sans MT"/>
                <a:ea typeface="Gill Sans MT"/>
                <a:cs typeface="Gill Sans MT"/>
                <a:sym typeface="Gill Sans MT"/>
              </a:defRPr>
            </a:pPr>
            <a:r>
              <a:t>A function </a:t>
            </a:r>
            <a:r>
              <a:rPr>
                <a:latin typeface="Courier New"/>
                <a:ea typeface="Courier New"/>
                <a:cs typeface="Courier New"/>
                <a:sym typeface="Courier New"/>
              </a:rPr>
              <a:t>t(n)</a:t>
            </a:r>
            <a:r>
              <a:t> is said to be in </a:t>
            </a:r>
            <a:r>
              <a:rPr>
                <a:latin typeface="Courier New"/>
                <a:ea typeface="Courier New"/>
                <a:cs typeface="Courier New"/>
                <a:sym typeface="Courier New"/>
              </a:rPr>
              <a:t>O(</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r>
              <a:t>if </a:t>
            </a:r>
            <a:r>
              <a:rPr>
                <a:latin typeface="Courier New"/>
                <a:ea typeface="Courier New"/>
                <a:cs typeface="Courier New"/>
                <a:sym typeface="Courier New"/>
              </a:rPr>
              <a:t>t(n)</a:t>
            </a:r>
            <a:r>
              <a:t> is bounded above by some +ve constant multiple of </a:t>
            </a:r>
            <a:r>
              <a:rPr>
                <a:latin typeface="Courier New"/>
                <a:ea typeface="Courier New"/>
                <a:cs typeface="Courier New"/>
                <a:sym typeface="Courier New"/>
              </a:rPr>
              <a:t>g(n)</a:t>
            </a:r>
            <a:r>
              <a:t> for large n, i.e. </a:t>
            </a:r>
            <a:r>
              <a:rPr>
                <a:latin typeface="Courier New"/>
                <a:ea typeface="Courier New"/>
                <a:cs typeface="Courier New"/>
                <a:sym typeface="Courier New"/>
              </a:rPr>
              <a:t>t(n) ∈ O(</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r>
              <a:t>, if</a:t>
            </a:r>
          </a:p>
          <a:p>
            <a:pPr lvl="3" marL="0" indent="685800">
              <a:spcBef>
                <a:spcPts val="200"/>
              </a:spcBef>
              <a:buSzTx/>
              <a:buNone/>
              <a:defRPr sz="3200">
                <a:latin typeface="Gill Sans MT"/>
                <a:ea typeface="Gill Sans MT"/>
                <a:cs typeface="Gill Sans MT"/>
                <a:sym typeface="Gill Sans MT"/>
              </a:defRPr>
            </a:pPr>
            <a:r>
              <a:rPr>
                <a:latin typeface="Courier New"/>
                <a:ea typeface="Courier New"/>
                <a:cs typeface="Courier New"/>
                <a:sym typeface="Courier New"/>
              </a:rPr>
              <a:t>t(n)</a:t>
            </a:r>
            <a:r>
              <a:rPr baseline="-9375">
                <a:latin typeface="Courier New"/>
                <a:ea typeface="Courier New"/>
                <a:cs typeface="Courier New"/>
                <a:sym typeface="Courier New"/>
              </a:rPr>
              <a:t>≤</a:t>
            </a:r>
            <a:r>
              <a:rPr>
                <a:latin typeface="Courier New"/>
                <a:ea typeface="Courier New"/>
                <a:cs typeface="Courier New"/>
                <a:sym typeface="Courier New"/>
              </a:rPr>
              <a:t>cg(n)</a:t>
            </a:r>
            <a:r>
              <a:t> for all </a:t>
            </a:r>
            <a:r>
              <a:rPr>
                <a:latin typeface="Courier New"/>
                <a:ea typeface="Courier New"/>
                <a:cs typeface="Courier New"/>
                <a:sym typeface="Courier New"/>
              </a:rPr>
              <a:t>n</a:t>
            </a:r>
            <a:r>
              <a:rPr baseline="-12500">
                <a:latin typeface="Courier New"/>
                <a:ea typeface="Courier New"/>
                <a:cs typeface="Courier New"/>
                <a:sym typeface="Courier New"/>
              </a:rPr>
              <a:t>≥</a:t>
            </a:r>
            <a:r>
              <a:rPr>
                <a:latin typeface="Courier New"/>
                <a:ea typeface="Courier New"/>
                <a:cs typeface="Courier New"/>
                <a:sym typeface="Courier New"/>
              </a:rPr>
              <a:t>n</a:t>
            </a:r>
            <a:r>
              <a:rPr baseline="-5999">
                <a:latin typeface="Courier New"/>
                <a:ea typeface="Courier New"/>
                <a:cs typeface="Courier New"/>
                <a:sym typeface="Courier New"/>
              </a:rPr>
              <a:t>0</a:t>
            </a:r>
          </a:p>
        </p:txBody>
      </p:sp>
      <p:sp>
        <p:nvSpPr>
          <p:cNvPr id="14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6"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4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4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4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4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4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4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4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4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44">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44">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4"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Big-Oh"/>
          <p:cNvSpPr txBox="1"/>
          <p:nvPr>
            <p:ph type="title"/>
          </p:nvPr>
        </p:nvSpPr>
        <p:spPr>
          <a:prstGeom prst="rect">
            <a:avLst/>
          </a:prstGeom>
        </p:spPr>
        <p:txBody>
          <a:bodyPr/>
          <a:lstStyle/>
          <a:p>
            <a:pPr/>
            <a:r>
              <a:t>Big-Oh</a:t>
            </a:r>
          </a:p>
        </p:txBody>
      </p:sp>
      <p:sp>
        <p:nvSpPr>
          <p:cNvPr id="15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1"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52"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pic>
        <p:nvPicPr>
          <p:cNvPr id="153" name="Image" descr="Image"/>
          <p:cNvPicPr>
            <a:picLocks noChangeAspect="1"/>
          </p:cNvPicPr>
          <p:nvPr/>
        </p:nvPicPr>
        <p:blipFill>
          <a:blip r:embed="rId2">
            <a:extLst/>
          </a:blip>
          <a:stretch>
            <a:fillRect/>
          </a:stretch>
        </p:blipFill>
        <p:spPr>
          <a:xfrm>
            <a:off x="1223849" y="1062512"/>
            <a:ext cx="7344418" cy="5494976"/>
          </a:xfrm>
          <a:prstGeom prst="rect">
            <a:avLst/>
          </a:prstGeom>
        </p:spPr>
      </p:pic>
      <p:sp>
        <p:nvSpPr>
          <p:cNvPr id="154" name="Big-Oh notation: t(n) ∈ O(g(n))"/>
          <p:cNvSpPr txBox="1"/>
          <p:nvPr/>
        </p:nvSpPr>
        <p:spPr>
          <a:xfrm>
            <a:off x="2003023" y="6376487"/>
            <a:ext cx="5642779" cy="5227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pPr>
            <a:r>
              <a:t>Big-Oh notation: </a:t>
            </a:r>
            <a:r>
              <a:rPr>
                <a:latin typeface="Courier New"/>
                <a:ea typeface="Courier New"/>
                <a:cs typeface="Courier New"/>
                <a:sym typeface="Courier New"/>
              </a:rPr>
              <a:t>t(n) ∈ O(</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 name="Resources"/>
          <p:cNvSpPr txBox="1"/>
          <p:nvPr>
            <p:ph type="title"/>
          </p:nvPr>
        </p:nvSpPr>
        <p:spPr>
          <a:prstGeom prst="rect">
            <a:avLst/>
          </a:prstGeom>
        </p:spPr>
        <p:txBody>
          <a:bodyPr/>
          <a:lstStyle/>
          <a:p>
            <a:pPr/>
            <a:r>
              <a:t>Resources</a:t>
            </a:r>
          </a:p>
        </p:txBody>
      </p:sp>
      <p:sp>
        <p:nvSpPr>
          <p:cNvPr id="39" name="Text Book 1: Levitin…"/>
          <p:cNvSpPr txBox="1"/>
          <p:nvPr>
            <p:ph type="body" idx="1"/>
          </p:nvPr>
        </p:nvSpPr>
        <p:spPr>
          <a:prstGeom prst="rect">
            <a:avLst/>
          </a:prstGeom>
        </p:spPr>
        <p:txBody>
          <a:bodyPr/>
          <a:lstStyle/>
          <a:p>
            <a:pPr/>
            <a:r>
              <a:t>Text Book 1: Levitin</a:t>
            </a:r>
          </a:p>
          <a:p>
            <a:pPr/>
            <a:r>
              <a:t>Text Book: Horowitz</a:t>
            </a:r>
          </a:p>
        </p:txBody>
      </p:sp>
      <p:sp>
        <p:nvSpPr>
          <p:cNvPr id="4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42"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mc:AlternateContent xmlns:mc="http://schemas.openxmlformats.org/markup-compatibility/2006">
    <mc:Choice xmlns:p14="http://schemas.microsoft.com/office/powerpoint/2010/main" Requires="p14">
      <p:transition spd="med" advClick="1" p14:dur="899">
        <p:wipe dir="l"/>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9">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9"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Asymptotic Notation: Ω"/>
          <p:cNvSpPr txBox="1"/>
          <p:nvPr>
            <p:ph type="title"/>
          </p:nvPr>
        </p:nvSpPr>
        <p:spPr>
          <a:prstGeom prst="rect">
            <a:avLst/>
          </a:prstGeom>
        </p:spPr>
        <p:txBody>
          <a:bodyPr/>
          <a:lstStyle/>
          <a:p>
            <a:pPr/>
            <a:r>
              <a:t>Asymptotic Notation: </a:t>
            </a:r>
            <a:r>
              <a:rPr>
                <a:latin typeface="Courier New"/>
                <a:ea typeface="Courier New"/>
                <a:cs typeface="Courier New"/>
                <a:sym typeface="Courier New"/>
              </a:rPr>
              <a:t>Ω</a:t>
            </a:r>
          </a:p>
        </p:txBody>
      </p:sp>
      <p:sp>
        <p:nvSpPr>
          <p:cNvPr id="157" name="Ω(g(n)): set of all functions with a larger or same order of growth as g(n)…"/>
          <p:cNvSpPr txBox="1"/>
          <p:nvPr>
            <p:ph type="body" idx="1"/>
          </p:nvPr>
        </p:nvSpPr>
        <p:spPr>
          <a:prstGeom prst="rect">
            <a:avLst/>
          </a:prstGeom>
        </p:spPr>
        <p:txBody>
          <a:bodyPr/>
          <a:lstStyle/>
          <a:p>
            <a:pPr>
              <a:spcBef>
                <a:spcPts val="100"/>
              </a:spcBef>
            </a:pPr>
            <a:r>
              <a:rPr>
                <a:latin typeface="Courier New"/>
                <a:ea typeface="Courier New"/>
                <a:cs typeface="Courier New"/>
                <a:sym typeface="Courier New"/>
              </a:rPr>
              <a:t>Ω(</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r>
              <a:t>: set of all functions with a larger or same order of growth as </a:t>
            </a:r>
            <a:r>
              <a:rPr>
                <a:latin typeface="Courier New"/>
                <a:ea typeface="Courier New"/>
                <a:cs typeface="Courier New"/>
                <a:sym typeface="Courier New"/>
              </a:rPr>
              <a:t>g(n)</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n ∉ Ω(n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100n+5 ∉ Ω(n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n(n+1)/2 ∈ Ω(n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n</a:t>
            </a:r>
            <a:r>
              <a:rPr baseline="31999">
                <a:latin typeface="Courier New"/>
                <a:ea typeface="Courier New"/>
                <a:cs typeface="Courier New"/>
                <a:sym typeface="Courier New"/>
              </a:rPr>
              <a:t>3</a:t>
            </a:r>
            <a:r>
              <a:rPr>
                <a:latin typeface="Courier New"/>
                <a:ea typeface="Courier New"/>
                <a:cs typeface="Courier New"/>
                <a:sym typeface="Courier New"/>
              </a:rPr>
              <a:t> ∈ Ω(n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0.000001n</a:t>
            </a:r>
            <a:r>
              <a:rPr baseline="31999">
                <a:latin typeface="Courier New"/>
                <a:ea typeface="Courier New"/>
                <a:cs typeface="Courier New"/>
                <a:sym typeface="Courier New"/>
              </a:rPr>
              <a:t>3</a:t>
            </a:r>
            <a:r>
              <a:rPr>
                <a:latin typeface="Courier New"/>
                <a:ea typeface="Courier New"/>
                <a:cs typeface="Courier New"/>
                <a:sym typeface="Courier New"/>
              </a:rPr>
              <a:t> ∈ Ω(n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n</a:t>
            </a:r>
            <a:r>
              <a:rPr baseline="31999">
                <a:latin typeface="Courier New"/>
                <a:ea typeface="Courier New"/>
                <a:cs typeface="Courier New"/>
                <a:sym typeface="Courier New"/>
              </a:rPr>
              <a:t>4</a:t>
            </a:r>
            <a:r>
              <a:rPr>
                <a:latin typeface="Courier New"/>
                <a:ea typeface="Courier New"/>
                <a:cs typeface="Courier New"/>
                <a:sym typeface="Courier New"/>
              </a:rPr>
              <a:t>+n</a:t>
            </a:r>
            <a:r>
              <a:rPr baseline="31999">
                <a:latin typeface="Courier New"/>
                <a:ea typeface="Courier New"/>
                <a:cs typeface="Courier New"/>
                <a:sym typeface="Courier New"/>
              </a:rPr>
              <a:t>2</a:t>
            </a:r>
            <a:r>
              <a:rPr>
                <a:latin typeface="Courier New"/>
                <a:ea typeface="Courier New"/>
                <a:cs typeface="Courier New"/>
                <a:sym typeface="Courier New"/>
              </a:rPr>
              <a:t>+c ∈ Ω(n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a:spcBef>
                <a:spcPts val="200"/>
              </a:spcBef>
              <a:defRPr>
                <a:latin typeface="Gill Sans MT"/>
                <a:ea typeface="Gill Sans MT"/>
                <a:cs typeface="Gill Sans MT"/>
                <a:sym typeface="Gill Sans MT"/>
              </a:defRPr>
            </a:pPr>
            <a:r>
              <a:t>A function </a:t>
            </a:r>
            <a:r>
              <a:rPr>
                <a:latin typeface="Courier New"/>
                <a:ea typeface="Courier New"/>
                <a:cs typeface="Courier New"/>
                <a:sym typeface="Courier New"/>
              </a:rPr>
              <a:t>t(n)</a:t>
            </a:r>
            <a:r>
              <a:t> is said to be in </a:t>
            </a:r>
            <a:r>
              <a:rPr>
                <a:latin typeface="Courier New"/>
                <a:ea typeface="Courier New"/>
                <a:cs typeface="Courier New"/>
                <a:sym typeface="Courier New"/>
              </a:rPr>
              <a:t>Ω(</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r>
              <a:t>if </a:t>
            </a:r>
            <a:r>
              <a:rPr>
                <a:latin typeface="Courier New"/>
                <a:ea typeface="Courier New"/>
                <a:cs typeface="Courier New"/>
                <a:sym typeface="Courier New"/>
              </a:rPr>
              <a:t>t(n)</a:t>
            </a:r>
            <a:r>
              <a:t> is bounded below by some +ve constant multiple of </a:t>
            </a:r>
            <a:r>
              <a:rPr>
                <a:latin typeface="Courier New"/>
                <a:ea typeface="Courier New"/>
                <a:cs typeface="Courier New"/>
                <a:sym typeface="Courier New"/>
              </a:rPr>
              <a:t>g(n)</a:t>
            </a:r>
            <a:r>
              <a:t> for large n, i.e. </a:t>
            </a:r>
            <a:r>
              <a:rPr>
                <a:latin typeface="Courier New"/>
                <a:ea typeface="Courier New"/>
                <a:cs typeface="Courier New"/>
                <a:sym typeface="Courier New"/>
              </a:rPr>
              <a:t>t(n) ∈ Ω(</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r>
              <a:t>, if</a:t>
            </a:r>
          </a:p>
          <a:p>
            <a:pPr lvl="3" marL="0" indent="685800">
              <a:spcBef>
                <a:spcPts val="200"/>
              </a:spcBef>
              <a:buSzTx/>
              <a:buNone/>
              <a:defRPr sz="3200">
                <a:latin typeface="Gill Sans MT"/>
                <a:ea typeface="Gill Sans MT"/>
                <a:cs typeface="Gill Sans MT"/>
                <a:sym typeface="Gill Sans MT"/>
              </a:defRPr>
            </a:pPr>
            <a:r>
              <a:rPr>
                <a:latin typeface="Courier New"/>
                <a:ea typeface="Courier New"/>
                <a:cs typeface="Courier New"/>
                <a:sym typeface="Courier New"/>
              </a:rPr>
              <a:t>t(n)</a:t>
            </a:r>
            <a:r>
              <a:rPr baseline="-12500">
                <a:latin typeface="Courier New"/>
                <a:ea typeface="Courier New"/>
                <a:cs typeface="Courier New"/>
                <a:sym typeface="Courier New"/>
              </a:rPr>
              <a:t>≥</a:t>
            </a:r>
            <a:r>
              <a:rPr>
                <a:latin typeface="Courier New"/>
                <a:ea typeface="Courier New"/>
                <a:cs typeface="Courier New"/>
                <a:sym typeface="Courier New"/>
              </a:rPr>
              <a:t>cg(n)</a:t>
            </a:r>
            <a:r>
              <a:t> for all </a:t>
            </a:r>
            <a:r>
              <a:rPr>
                <a:latin typeface="Courier New"/>
                <a:ea typeface="Courier New"/>
                <a:cs typeface="Courier New"/>
                <a:sym typeface="Courier New"/>
              </a:rPr>
              <a:t>n</a:t>
            </a:r>
            <a:r>
              <a:rPr baseline="-5999">
                <a:latin typeface="Courier New"/>
                <a:ea typeface="Courier New"/>
                <a:cs typeface="Courier New"/>
                <a:sym typeface="Courier New"/>
              </a:rPr>
              <a:t> </a:t>
            </a:r>
            <a:r>
              <a:rPr baseline="-12500">
                <a:latin typeface="Courier New"/>
                <a:ea typeface="Courier New"/>
                <a:cs typeface="Courier New"/>
                <a:sym typeface="Courier New"/>
              </a:rPr>
              <a:t>≥ </a:t>
            </a:r>
            <a:r>
              <a:rPr>
                <a:latin typeface="Courier New"/>
                <a:ea typeface="Courier New"/>
                <a:cs typeface="Courier New"/>
                <a:sym typeface="Courier New"/>
              </a:rPr>
              <a:t>n</a:t>
            </a:r>
            <a:r>
              <a:rPr baseline="-5999">
                <a:latin typeface="Courier New"/>
                <a:ea typeface="Courier New"/>
                <a:cs typeface="Courier New"/>
                <a:sym typeface="Courier New"/>
              </a:rPr>
              <a:t>0</a:t>
            </a:r>
          </a:p>
        </p:txBody>
      </p:sp>
      <p:sp>
        <p:nvSpPr>
          <p:cNvPr id="15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9"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60"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5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5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5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5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5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5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57">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57">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57">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7"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Big Omega Notation"/>
          <p:cNvSpPr txBox="1"/>
          <p:nvPr>
            <p:ph type="title"/>
          </p:nvPr>
        </p:nvSpPr>
        <p:spPr>
          <a:prstGeom prst="rect">
            <a:avLst/>
          </a:prstGeom>
        </p:spPr>
        <p:txBody>
          <a:bodyPr/>
          <a:lstStyle/>
          <a:p>
            <a:pPr/>
            <a:r>
              <a:t>Big Omega Notation</a:t>
            </a:r>
          </a:p>
        </p:txBody>
      </p:sp>
      <p:sp>
        <p:nvSpPr>
          <p:cNvPr id="16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4"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65"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166" name="Big omega notation:  t(n) ∈ Ω(g(n))"/>
          <p:cNvSpPr txBox="1"/>
          <p:nvPr/>
        </p:nvSpPr>
        <p:spPr>
          <a:xfrm>
            <a:off x="2003023" y="6371452"/>
            <a:ext cx="6137806" cy="5328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pPr>
            <a:r>
              <a:rPr>
                <a:latin typeface="Gill Sans MT"/>
                <a:ea typeface="Gill Sans MT"/>
                <a:cs typeface="Gill Sans MT"/>
                <a:sym typeface="Gill Sans MT"/>
              </a:rPr>
              <a:t>Big omega</a:t>
            </a:r>
            <a:r>
              <a:t> notation:  </a:t>
            </a:r>
            <a:r>
              <a:rPr>
                <a:latin typeface="Courier New"/>
                <a:ea typeface="Courier New"/>
                <a:cs typeface="Courier New"/>
                <a:sym typeface="Courier New"/>
              </a:rPr>
              <a:t>t(n) ∈ Ω(</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p>
        </p:txBody>
      </p:sp>
      <p:pic>
        <p:nvPicPr>
          <p:cNvPr id="167" name="Image" descr="Image"/>
          <p:cNvPicPr>
            <a:picLocks noChangeAspect="1"/>
          </p:cNvPicPr>
          <p:nvPr/>
        </p:nvPicPr>
        <p:blipFill>
          <a:blip r:embed="rId2">
            <a:extLst/>
          </a:blip>
          <a:stretch>
            <a:fillRect/>
          </a:stretch>
        </p:blipFill>
        <p:spPr>
          <a:xfrm>
            <a:off x="1447437" y="926565"/>
            <a:ext cx="6971327" cy="5462070"/>
          </a:xfrm>
          <a:prstGeom prst="rect">
            <a:avLst/>
          </a:prstGeom>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Asymptotic Notation: Theta Θ"/>
          <p:cNvSpPr txBox="1"/>
          <p:nvPr>
            <p:ph type="title"/>
          </p:nvPr>
        </p:nvSpPr>
        <p:spPr>
          <a:prstGeom prst="rect">
            <a:avLst/>
          </a:prstGeom>
        </p:spPr>
        <p:txBody>
          <a:bodyPr/>
          <a:lstStyle/>
          <a:p>
            <a:pPr/>
            <a:r>
              <a:t>Asymptotic Notation: </a:t>
            </a:r>
            <a:r>
              <a:rPr>
                <a:latin typeface="Gill Sans MT"/>
                <a:ea typeface="Gill Sans MT"/>
                <a:cs typeface="Gill Sans MT"/>
                <a:sym typeface="Gill Sans MT"/>
              </a:rPr>
              <a:t>Theta </a:t>
            </a:r>
            <a:r>
              <a:rPr>
                <a:latin typeface="Courier New"/>
                <a:ea typeface="Courier New"/>
                <a:cs typeface="Courier New"/>
                <a:sym typeface="Courier New"/>
              </a:rPr>
              <a:t>Θ</a:t>
            </a:r>
          </a:p>
        </p:txBody>
      </p:sp>
      <p:sp>
        <p:nvSpPr>
          <p:cNvPr id="170" name="Θ(g(n)): set of all functions with a similar order of growth as g(n)within a constant multiple…"/>
          <p:cNvSpPr txBox="1"/>
          <p:nvPr>
            <p:ph type="body" idx="1"/>
          </p:nvPr>
        </p:nvSpPr>
        <p:spPr>
          <a:prstGeom prst="rect">
            <a:avLst/>
          </a:prstGeom>
        </p:spPr>
        <p:txBody>
          <a:bodyPr/>
          <a:lstStyle/>
          <a:p>
            <a:pPr>
              <a:spcBef>
                <a:spcPts val="100"/>
              </a:spcBef>
            </a:pPr>
            <a:r>
              <a:rPr>
                <a:latin typeface="Courier New"/>
                <a:ea typeface="Courier New"/>
                <a:cs typeface="Courier New"/>
                <a:sym typeface="Courier New"/>
              </a:rPr>
              <a:t>Θ(</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r>
              <a:t>: set of all functions with a similar order of growth as </a:t>
            </a:r>
            <a:r>
              <a:rPr>
                <a:latin typeface="Courier New"/>
                <a:ea typeface="Courier New"/>
                <a:cs typeface="Courier New"/>
                <a:sym typeface="Courier New"/>
              </a:rPr>
              <a:t>g(n)</a:t>
            </a:r>
            <a:r>
              <a:rPr>
                <a:latin typeface="Gill Sans MT"/>
                <a:ea typeface="Gill Sans MT"/>
                <a:cs typeface="Gill Sans MT"/>
                <a:sym typeface="Gill Sans MT"/>
              </a:rPr>
              <a:t>within a constant multiple</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n ∉ Θ(n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100n+5 ∉ Θ(n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n(n+1)/2 ∈ Θ(n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0.000001n</a:t>
            </a:r>
            <a:r>
              <a:rPr baseline="31999">
                <a:latin typeface="Courier New"/>
                <a:ea typeface="Courier New"/>
                <a:cs typeface="Courier New"/>
                <a:sym typeface="Courier New"/>
              </a:rPr>
              <a:t>3</a:t>
            </a:r>
            <a:r>
              <a:rPr>
                <a:latin typeface="Courier New"/>
                <a:ea typeface="Courier New"/>
                <a:cs typeface="Courier New"/>
                <a:sym typeface="Courier New"/>
              </a:rPr>
              <a:t> ∉ Θ(n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n</a:t>
            </a:r>
            <a:r>
              <a:rPr baseline="31999">
                <a:latin typeface="Courier New"/>
                <a:ea typeface="Courier New"/>
                <a:cs typeface="Courier New"/>
                <a:sym typeface="Courier New"/>
              </a:rPr>
              <a:t>4</a:t>
            </a:r>
            <a:r>
              <a:rPr>
                <a:latin typeface="Courier New"/>
                <a:ea typeface="Courier New"/>
                <a:cs typeface="Courier New"/>
                <a:sym typeface="Courier New"/>
              </a:rPr>
              <a:t>+n</a:t>
            </a:r>
            <a:r>
              <a:rPr baseline="31999">
                <a:latin typeface="Courier New"/>
                <a:ea typeface="Courier New"/>
                <a:cs typeface="Courier New"/>
                <a:sym typeface="Courier New"/>
              </a:rPr>
              <a:t>2</a:t>
            </a:r>
            <a:r>
              <a:rPr>
                <a:latin typeface="Courier New"/>
                <a:ea typeface="Courier New"/>
                <a:cs typeface="Courier New"/>
                <a:sym typeface="Courier New"/>
              </a:rPr>
              <a:t>+c ∉ Θ(n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a:spcBef>
                <a:spcPts val="200"/>
              </a:spcBef>
              <a:defRPr>
                <a:latin typeface="Gill Sans MT"/>
                <a:ea typeface="Gill Sans MT"/>
                <a:cs typeface="Gill Sans MT"/>
                <a:sym typeface="Gill Sans MT"/>
              </a:defRPr>
            </a:pPr>
            <a:r>
              <a:t>A function </a:t>
            </a:r>
            <a:r>
              <a:rPr>
                <a:latin typeface="Courier New"/>
                <a:ea typeface="Courier New"/>
                <a:cs typeface="Courier New"/>
                <a:sym typeface="Courier New"/>
              </a:rPr>
              <a:t>t(n)</a:t>
            </a:r>
            <a:r>
              <a:t> is said to be in </a:t>
            </a:r>
            <a:r>
              <a:rPr>
                <a:latin typeface="Courier New"/>
                <a:ea typeface="Courier New"/>
                <a:cs typeface="Courier New"/>
                <a:sym typeface="Courier New"/>
              </a:rPr>
              <a:t>Θ(</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r>
              <a:t>if </a:t>
            </a:r>
            <a:r>
              <a:rPr>
                <a:latin typeface="Courier New"/>
                <a:ea typeface="Courier New"/>
                <a:cs typeface="Courier New"/>
                <a:sym typeface="Courier New"/>
              </a:rPr>
              <a:t>t(n)</a:t>
            </a:r>
            <a:r>
              <a:t> is bounded both above and below by some +ve constant multiple of </a:t>
            </a:r>
            <a:r>
              <a:rPr>
                <a:latin typeface="Courier New"/>
                <a:ea typeface="Courier New"/>
                <a:cs typeface="Courier New"/>
                <a:sym typeface="Courier New"/>
              </a:rPr>
              <a:t>g(n)</a:t>
            </a:r>
            <a:r>
              <a:t> for all large n, </a:t>
            </a:r>
          </a:p>
          <a:p>
            <a:pPr lvl="1" marL="700087" indent="-304800">
              <a:spcBef>
                <a:spcPts val="200"/>
              </a:spcBef>
              <a:defRPr sz="3200">
                <a:latin typeface="Gill Sans MT"/>
                <a:ea typeface="Gill Sans MT"/>
                <a:cs typeface="Gill Sans MT"/>
                <a:sym typeface="Gill Sans MT"/>
              </a:defRPr>
            </a:pPr>
            <a:r>
              <a:t>i.e. </a:t>
            </a:r>
            <a:r>
              <a:rPr>
                <a:latin typeface="Courier New"/>
                <a:ea typeface="Courier New"/>
                <a:cs typeface="Courier New"/>
                <a:sym typeface="Courier New"/>
              </a:rPr>
              <a:t>t(n) ∈ Θ(</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r>
              <a:t>, if</a:t>
            </a:r>
          </a:p>
          <a:p>
            <a:pPr lvl="3" marL="0" indent="685800">
              <a:spcBef>
                <a:spcPts val="200"/>
              </a:spcBef>
              <a:buSzTx/>
              <a:buNone/>
              <a:defRPr sz="3200">
                <a:latin typeface="Gill Sans MT"/>
                <a:ea typeface="Gill Sans MT"/>
                <a:cs typeface="Gill Sans MT"/>
                <a:sym typeface="Gill Sans MT"/>
              </a:defRPr>
            </a:pPr>
            <a:r>
              <a:rPr>
                <a:latin typeface="Courier New"/>
                <a:ea typeface="Courier New"/>
                <a:cs typeface="Courier New"/>
                <a:sym typeface="Courier New"/>
              </a:rPr>
              <a:t>c</a:t>
            </a:r>
            <a:r>
              <a:rPr baseline="-5999">
                <a:latin typeface="Courier New"/>
                <a:ea typeface="Courier New"/>
                <a:cs typeface="Courier New"/>
                <a:sym typeface="Courier New"/>
              </a:rPr>
              <a:t>2</a:t>
            </a:r>
            <a:r>
              <a:rPr>
                <a:latin typeface="Courier New"/>
                <a:ea typeface="Courier New"/>
                <a:cs typeface="Courier New"/>
                <a:sym typeface="Courier New"/>
              </a:rPr>
              <a:t>g(n)</a:t>
            </a:r>
            <a:r>
              <a:rPr baseline="-12500">
                <a:latin typeface="Courier New"/>
                <a:ea typeface="Courier New"/>
                <a:cs typeface="Courier New"/>
                <a:sym typeface="Courier New"/>
              </a:rPr>
              <a:t>≤</a:t>
            </a:r>
            <a:r>
              <a:rPr>
                <a:latin typeface="Courier New"/>
                <a:ea typeface="Courier New"/>
                <a:cs typeface="Courier New"/>
                <a:sym typeface="Courier New"/>
              </a:rPr>
              <a:t>t(n)</a:t>
            </a:r>
            <a:r>
              <a:rPr baseline="-15625">
                <a:latin typeface="Courier New"/>
                <a:ea typeface="Courier New"/>
                <a:cs typeface="Courier New"/>
                <a:sym typeface="Courier New"/>
              </a:rPr>
              <a:t>≤</a:t>
            </a:r>
            <a:r>
              <a:rPr>
                <a:latin typeface="Courier New"/>
                <a:ea typeface="Courier New"/>
                <a:cs typeface="Courier New"/>
                <a:sym typeface="Courier New"/>
              </a:rPr>
              <a:t>c</a:t>
            </a:r>
            <a:r>
              <a:rPr baseline="-5999">
                <a:latin typeface="Courier New"/>
                <a:ea typeface="Courier New"/>
                <a:cs typeface="Courier New"/>
                <a:sym typeface="Courier New"/>
              </a:rPr>
              <a:t>1</a:t>
            </a:r>
            <a:r>
              <a:rPr>
                <a:latin typeface="Courier New"/>
                <a:ea typeface="Courier New"/>
                <a:cs typeface="Courier New"/>
                <a:sym typeface="Courier New"/>
              </a:rPr>
              <a:t>g(n)</a:t>
            </a:r>
            <a:r>
              <a:t> for all </a:t>
            </a:r>
            <a:r>
              <a:rPr>
                <a:latin typeface="Courier New"/>
                <a:ea typeface="Courier New"/>
                <a:cs typeface="Courier New"/>
                <a:sym typeface="Courier New"/>
              </a:rPr>
              <a:t>n</a:t>
            </a:r>
            <a:r>
              <a:rPr baseline="-5999">
                <a:latin typeface="Courier New"/>
                <a:ea typeface="Courier New"/>
                <a:cs typeface="Courier New"/>
                <a:sym typeface="Courier New"/>
              </a:rPr>
              <a:t> </a:t>
            </a:r>
            <a:r>
              <a:rPr baseline="-12500">
                <a:latin typeface="Courier New"/>
                <a:ea typeface="Courier New"/>
                <a:cs typeface="Courier New"/>
                <a:sym typeface="Courier New"/>
              </a:rPr>
              <a:t>≥ </a:t>
            </a:r>
            <a:r>
              <a:rPr>
                <a:latin typeface="Courier New"/>
                <a:ea typeface="Courier New"/>
                <a:cs typeface="Courier New"/>
                <a:sym typeface="Courier New"/>
              </a:rPr>
              <a:t>n</a:t>
            </a:r>
            <a:r>
              <a:rPr baseline="-5999">
                <a:latin typeface="Courier New"/>
                <a:ea typeface="Courier New"/>
                <a:cs typeface="Courier New"/>
                <a:sym typeface="Courier New"/>
              </a:rPr>
              <a:t>0</a:t>
            </a:r>
          </a:p>
        </p:txBody>
      </p:sp>
      <p:sp>
        <p:nvSpPr>
          <p:cNvPr id="17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2"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73"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7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7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7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7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7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7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70">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70">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0"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Big Theta Notation"/>
          <p:cNvSpPr txBox="1"/>
          <p:nvPr>
            <p:ph type="title"/>
          </p:nvPr>
        </p:nvSpPr>
        <p:spPr>
          <a:prstGeom prst="rect">
            <a:avLst/>
          </a:prstGeom>
        </p:spPr>
        <p:txBody>
          <a:bodyPr/>
          <a:lstStyle/>
          <a:p>
            <a:pPr/>
            <a:r>
              <a:t>Big Theta Notation</a:t>
            </a:r>
          </a:p>
        </p:txBody>
      </p:sp>
      <p:sp>
        <p:nvSpPr>
          <p:cNvPr id="17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7"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78"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179" name="Big theta notation:  t(n) ∈ Θ(g(n))"/>
          <p:cNvSpPr txBox="1"/>
          <p:nvPr/>
        </p:nvSpPr>
        <p:spPr>
          <a:xfrm>
            <a:off x="2003023" y="6371452"/>
            <a:ext cx="5930315" cy="5328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pPr>
            <a:r>
              <a:rPr>
                <a:latin typeface="Gill Sans MT"/>
                <a:ea typeface="Gill Sans MT"/>
                <a:cs typeface="Gill Sans MT"/>
                <a:sym typeface="Gill Sans MT"/>
              </a:rPr>
              <a:t>Big theta</a:t>
            </a:r>
            <a:r>
              <a:t> notation:  </a:t>
            </a:r>
            <a:r>
              <a:rPr>
                <a:latin typeface="Courier New"/>
                <a:ea typeface="Courier New"/>
                <a:cs typeface="Courier New"/>
                <a:sym typeface="Courier New"/>
              </a:rPr>
              <a:t>t(n) ∈ Θ(</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p>
        </p:txBody>
      </p:sp>
      <p:pic>
        <p:nvPicPr>
          <p:cNvPr id="180" name="Image" descr="Image"/>
          <p:cNvPicPr>
            <a:picLocks noChangeAspect="1"/>
          </p:cNvPicPr>
          <p:nvPr/>
        </p:nvPicPr>
        <p:blipFill>
          <a:blip r:embed="rId2">
            <a:extLst/>
          </a:blip>
          <a:stretch>
            <a:fillRect/>
          </a:stretch>
        </p:blipFill>
        <p:spPr>
          <a:xfrm>
            <a:off x="1628943" y="922592"/>
            <a:ext cx="6678475" cy="5364936"/>
          </a:xfrm>
          <a:prstGeom prst="rect">
            <a:avLst/>
          </a:prstGeom>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Asymptotic Notation View"/>
          <p:cNvSpPr txBox="1"/>
          <p:nvPr>
            <p:ph type="title"/>
          </p:nvPr>
        </p:nvSpPr>
        <p:spPr>
          <a:prstGeom prst="rect">
            <a:avLst/>
          </a:prstGeom>
        </p:spPr>
        <p:txBody>
          <a:bodyPr/>
          <a:lstStyle/>
          <a:p>
            <a:pPr/>
            <a:r>
              <a:t>Asymptotic Notation View</a:t>
            </a:r>
          </a:p>
        </p:txBody>
      </p:sp>
      <p:sp>
        <p:nvSpPr>
          <p:cNvPr id="18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4"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85"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186" name="Oval"/>
          <p:cNvSpPr/>
          <p:nvPr/>
        </p:nvSpPr>
        <p:spPr>
          <a:xfrm>
            <a:off x="764579" y="1507066"/>
            <a:ext cx="1769072" cy="2438401"/>
          </a:xfrm>
          <a:prstGeom prst="ellipse">
            <a:avLst/>
          </a:prstGeom>
          <a:ln w="38100">
            <a:solidFill>
              <a:srgbClr val="C67838"/>
            </a:solidFill>
            <a:miter/>
          </a:ln>
        </p:spPr>
        <p:txBody>
          <a:bodyPr lIns="45719" rIns="45719" anchor="ctr"/>
          <a:lstStyle/>
          <a:p>
            <a:pPr marL="0" marR="0" algn="ctr">
              <a:defRPr sz="1900">
                <a:solidFill>
                  <a:srgbClr val="FFFFFF"/>
                </a:solidFill>
                <a:uFillTx/>
              </a:defRPr>
            </a:pPr>
          </a:p>
        </p:txBody>
      </p:sp>
      <p:sp>
        <p:nvSpPr>
          <p:cNvPr id="187" name="Oval"/>
          <p:cNvSpPr/>
          <p:nvPr/>
        </p:nvSpPr>
        <p:spPr>
          <a:xfrm>
            <a:off x="763329" y="3031066"/>
            <a:ext cx="1771572" cy="2438401"/>
          </a:xfrm>
          <a:prstGeom prst="ellipse">
            <a:avLst/>
          </a:prstGeom>
          <a:ln w="38100">
            <a:solidFill>
              <a:srgbClr val="1C6D9A"/>
            </a:solidFill>
            <a:miter/>
          </a:ln>
        </p:spPr>
        <p:txBody>
          <a:bodyPr lIns="45719" rIns="45719" anchor="ctr"/>
          <a:lstStyle/>
          <a:p>
            <a:pPr marL="0" marR="0" algn="ctr">
              <a:defRPr sz="1800">
                <a:solidFill>
                  <a:srgbClr val="FFFFFF"/>
                </a:solidFill>
                <a:uFillTx/>
              </a:defRPr>
            </a:pPr>
          </a:p>
        </p:txBody>
      </p:sp>
      <p:sp>
        <p:nvSpPr>
          <p:cNvPr id="188" name="Ω(g(n)), functions that grow at least as fast as g(n)"/>
          <p:cNvSpPr txBox="1"/>
          <p:nvPr/>
        </p:nvSpPr>
        <p:spPr>
          <a:xfrm>
            <a:off x="2600325" y="2360510"/>
            <a:ext cx="7153385" cy="48786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0" marR="0">
              <a:defRPr sz="2400">
                <a:solidFill>
                  <a:schemeClr val="accent4">
                    <a:satOff val="1488"/>
                    <a:lumOff val="-7242"/>
                  </a:schemeClr>
                </a:solidFill>
                <a:uFillTx/>
                <a:latin typeface="Tahoma"/>
                <a:ea typeface="Tahoma"/>
                <a:cs typeface="Tahoma"/>
                <a:sym typeface="Tahoma"/>
              </a:defRPr>
            </a:pPr>
            <a:r>
              <a:rPr>
                <a:latin typeface="Symbol"/>
                <a:ea typeface="Symbol"/>
                <a:cs typeface="Symbol"/>
                <a:sym typeface="Symbol"/>
              </a:rPr>
              <a:t>W</a:t>
            </a:r>
            <a:r>
              <a:t>(g(n)), functions that grow </a:t>
            </a:r>
            <a:r>
              <a:rPr u="sng"/>
              <a:t>at least as fast as</a:t>
            </a:r>
            <a:r>
              <a:t> g(n) </a:t>
            </a:r>
          </a:p>
        </p:txBody>
      </p:sp>
      <p:sp>
        <p:nvSpPr>
          <p:cNvPr id="189" name="Line"/>
          <p:cNvSpPr/>
          <p:nvPr/>
        </p:nvSpPr>
        <p:spPr>
          <a:xfrm>
            <a:off x="2362200" y="2192866"/>
            <a:ext cx="1066800" cy="1"/>
          </a:xfrm>
          <a:prstGeom prst="line">
            <a:avLst/>
          </a:prstGeom>
          <a:ln w="25400">
            <a:solidFill>
              <a:srgbClr val="C67838"/>
            </a:solidFill>
            <a:miter/>
          </a:ln>
        </p:spPr>
        <p:txBody>
          <a:bodyPr lIns="45719" rIns="45719"/>
          <a:lstStyle/>
          <a:p>
            <a:pPr marL="0" marR="0" algn="ctr">
              <a:defRPr sz="2400">
                <a:solidFill>
                  <a:srgbClr val="FFFFFF"/>
                </a:solidFill>
                <a:uFillTx/>
              </a:defRPr>
            </a:pPr>
          </a:p>
        </p:txBody>
      </p:sp>
      <p:sp>
        <p:nvSpPr>
          <p:cNvPr id="190" name="Θ(g(n)), functions that grow at the same rate as g(n)"/>
          <p:cNvSpPr txBox="1"/>
          <p:nvPr/>
        </p:nvSpPr>
        <p:spPr>
          <a:xfrm>
            <a:off x="2465858" y="3552193"/>
            <a:ext cx="7705693" cy="50174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0" marR="0">
              <a:defRPr sz="2500">
                <a:solidFill>
                  <a:schemeClr val="accent2">
                    <a:hueOff val="-902888"/>
                    <a:satOff val="-15377"/>
                    <a:lumOff val="-12864"/>
                  </a:schemeClr>
                </a:solidFill>
                <a:uFillTx/>
                <a:latin typeface="Tahoma"/>
                <a:ea typeface="Tahoma"/>
                <a:cs typeface="Tahoma"/>
                <a:sym typeface="Tahoma"/>
              </a:defRPr>
            </a:pPr>
            <a:r>
              <a:rPr>
                <a:latin typeface="Symbol"/>
                <a:ea typeface="Symbol"/>
                <a:cs typeface="Symbol"/>
                <a:sym typeface="Symbol"/>
              </a:rPr>
              <a:t>Q</a:t>
            </a:r>
            <a:r>
              <a:t>(g(n)), functions that grow </a:t>
            </a:r>
            <a:r>
              <a:rPr u="sng"/>
              <a:t>at the same rate as</a:t>
            </a:r>
            <a:r>
              <a:t> g(n) </a:t>
            </a:r>
          </a:p>
        </p:txBody>
      </p:sp>
      <p:sp>
        <p:nvSpPr>
          <p:cNvPr id="191" name="Line"/>
          <p:cNvSpPr/>
          <p:nvPr/>
        </p:nvSpPr>
        <p:spPr>
          <a:xfrm>
            <a:off x="2209800" y="3335866"/>
            <a:ext cx="1066800" cy="1"/>
          </a:xfrm>
          <a:prstGeom prst="line">
            <a:avLst/>
          </a:prstGeom>
          <a:ln>
            <a:solidFill>
              <a:srgbClr val="FFFFFF"/>
            </a:solidFill>
            <a:miter/>
          </a:ln>
        </p:spPr>
        <p:txBody>
          <a:bodyPr lIns="45719" rIns="45719"/>
          <a:lstStyle/>
          <a:p>
            <a:pPr marL="0" marR="0" algn="ctr">
              <a:defRPr sz="2400">
                <a:solidFill>
                  <a:srgbClr val="FFFFFF"/>
                </a:solidFill>
                <a:uFillTx/>
              </a:defRPr>
            </a:pPr>
          </a:p>
        </p:txBody>
      </p:sp>
      <p:sp>
        <p:nvSpPr>
          <p:cNvPr id="192" name="O(g(n)), functions that grow no faster than g(n)"/>
          <p:cNvSpPr txBox="1"/>
          <p:nvPr/>
        </p:nvSpPr>
        <p:spPr>
          <a:xfrm>
            <a:off x="2447925" y="4743877"/>
            <a:ext cx="7217145" cy="485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0" marR="0">
              <a:defRPr sz="2600">
                <a:solidFill>
                  <a:schemeClr val="accent1">
                    <a:hueOff val="47394"/>
                    <a:satOff val="-25753"/>
                    <a:lumOff val="-7544"/>
                  </a:schemeClr>
                </a:solidFill>
                <a:uFillTx/>
                <a:latin typeface="Tahoma"/>
                <a:ea typeface="Tahoma"/>
                <a:cs typeface="Tahoma"/>
                <a:sym typeface="Tahoma"/>
              </a:defRPr>
            </a:pPr>
            <a:r>
              <a:t>O(g(n)), functions that grow </a:t>
            </a:r>
            <a:r>
              <a:rPr u="sng"/>
              <a:t>no faster than</a:t>
            </a:r>
            <a:r>
              <a:t> g(n) </a:t>
            </a:r>
          </a:p>
        </p:txBody>
      </p:sp>
      <p:sp>
        <p:nvSpPr>
          <p:cNvPr id="193" name="Line"/>
          <p:cNvSpPr/>
          <p:nvPr/>
        </p:nvSpPr>
        <p:spPr>
          <a:xfrm>
            <a:off x="2362200" y="4631266"/>
            <a:ext cx="1066800" cy="1"/>
          </a:xfrm>
          <a:prstGeom prst="line">
            <a:avLst/>
          </a:prstGeom>
          <a:ln w="25400">
            <a:solidFill>
              <a:schemeClr val="accent1">
                <a:hueOff val="47394"/>
                <a:satOff val="-25753"/>
                <a:lumOff val="-7544"/>
              </a:schemeClr>
            </a:solidFill>
            <a:miter/>
          </a:ln>
        </p:spPr>
        <p:txBody>
          <a:bodyPr lIns="45719" rIns="45719"/>
          <a:lstStyle/>
          <a:p>
            <a:pPr marL="0" marR="0" algn="ctr">
              <a:defRPr sz="2400">
                <a:solidFill>
                  <a:srgbClr val="FFFFFF"/>
                </a:solidFill>
                <a:uFillTx/>
              </a:defRPr>
            </a:pPr>
          </a:p>
        </p:txBody>
      </p:sp>
      <p:sp>
        <p:nvSpPr>
          <p:cNvPr id="194" name="g(n)"/>
          <p:cNvSpPr txBox="1"/>
          <p:nvPr/>
        </p:nvSpPr>
        <p:spPr>
          <a:xfrm>
            <a:off x="1371600" y="3335866"/>
            <a:ext cx="675938"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0" marR="0">
              <a:defRPr sz="2400">
                <a:uFillTx/>
                <a:latin typeface="Tahoma"/>
                <a:ea typeface="Tahoma"/>
                <a:cs typeface="Tahoma"/>
                <a:sym typeface="Tahoma"/>
              </a:defRPr>
            </a:lvl1pPr>
          </a:lstStyle>
          <a:p>
            <a:pPr/>
            <a:r>
              <a:t>g(n)</a:t>
            </a:r>
          </a:p>
        </p:txBody>
      </p:sp>
      <p:sp>
        <p:nvSpPr>
          <p:cNvPr id="195" name="&gt;="/>
          <p:cNvSpPr txBox="1"/>
          <p:nvPr/>
        </p:nvSpPr>
        <p:spPr>
          <a:xfrm>
            <a:off x="2626395" y="1775408"/>
            <a:ext cx="621567"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0" marR="0">
              <a:defRPr sz="2800">
                <a:solidFill>
                  <a:schemeClr val="accent4">
                    <a:satOff val="1488"/>
                    <a:lumOff val="-7242"/>
                  </a:schemeClr>
                </a:solidFill>
                <a:uFillTx/>
                <a:latin typeface="Tahoma"/>
                <a:ea typeface="Tahoma"/>
                <a:cs typeface="Tahoma"/>
                <a:sym typeface="Tahoma"/>
              </a:defRPr>
            </a:lvl1pPr>
          </a:lstStyle>
          <a:p>
            <a:pPr/>
            <a:r>
              <a:t>&gt;=</a:t>
            </a:r>
          </a:p>
        </p:txBody>
      </p:sp>
      <p:sp>
        <p:nvSpPr>
          <p:cNvPr id="196" name="&lt;="/>
          <p:cNvSpPr txBox="1"/>
          <p:nvPr/>
        </p:nvSpPr>
        <p:spPr>
          <a:xfrm>
            <a:off x="2626395" y="4222750"/>
            <a:ext cx="621567" cy="5232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0" marR="0">
              <a:defRPr sz="2800">
                <a:solidFill>
                  <a:schemeClr val="accent1">
                    <a:hueOff val="47394"/>
                    <a:satOff val="-25753"/>
                    <a:lumOff val="-7544"/>
                  </a:schemeClr>
                </a:solidFill>
                <a:uFillTx/>
                <a:latin typeface="Tahoma"/>
                <a:ea typeface="Tahoma"/>
                <a:cs typeface="Tahoma"/>
                <a:sym typeface="Tahoma"/>
              </a:defRPr>
            </a:lvl1pPr>
          </a:lstStyle>
          <a:p>
            <a:pPr/>
            <a:r>
              <a:t>&lt;=</a:t>
            </a:r>
          </a:p>
        </p:txBody>
      </p:sp>
      <p:sp>
        <p:nvSpPr>
          <p:cNvPr id="197" name="="/>
          <p:cNvSpPr txBox="1"/>
          <p:nvPr/>
        </p:nvSpPr>
        <p:spPr>
          <a:xfrm>
            <a:off x="2760372" y="3141715"/>
            <a:ext cx="353614"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0" marR="0">
              <a:defRPr sz="2700">
                <a:solidFill>
                  <a:schemeClr val="accent2">
                    <a:hueOff val="-554920"/>
                    <a:satOff val="-21482"/>
                    <a:lumOff val="-6228"/>
                  </a:schemeClr>
                </a:solidFill>
                <a:uFillTx/>
                <a:latin typeface="Tahoma"/>
                <a:ea typeface="Tahoma"/>
                <a:cs typeface="Tahoma"/>
                <a:sym typeface="Tahoma"/>
              </a:defRPr>
            </a:lvl1pPr>
          </a:lstStyle>
          <a:p>
            <a:pPr/>
            <a:r>
              <a:t>=</a:t>
            </a:r>
          </a:p>
        </p:txBody>
      </p:sp>
      <p:sp>
        <p:nvSpPr>
          <p:cNvPr id="198" name="Line"/>
          <p:cNvSpPr/>
          <p:nvPr/>
        </p:nvSpPr>
        <p:spPr>
          <a:xfrm>
            <a:off x="2362200" y="3565736"/>
            <a:ext cx="1066800" cy="1"/>
          </a:xfrm>
          <a:prstGeom prst="line">
            <a:avLst/>
          </a:prstGeom>
          <a:ln w="50800">
            <a:solidFill>
              <a:srgbClr val="7C9647"/>
            </a:solidFill>
            <a:miter/>
          </a:ln>
        </p:spPr>
        <p:txBody>
          <a:bodyPr lIns="45719" rIns="45719"/>
          <a:lstStyle/>
          <a:p>
            <a:pPr marL="0" marR="0" algn="ctr">
              <a:defRPr sz="2400">
                <a:solidFill>
                  <a:srgbClr val="FFFFFF"/>
                </a:solidFill>
                <a:uFillTx/>
              </a:defRPr>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Theorem"/>
          <p:cNvSpPr txBox="1"/>
          <p:nvPr>
            <p:ph type="title"/>
          </p:nvPr>
        </p:nvSpPr>
        <p:spPr>
          <a:prstGeom prst="rect">
            <a:avLst/>
          </a:prstGeom>
        </p:spPr>
        <p:txBody>
          <a:bodyPr/>
          <a:lstStyle/>
          <a:p>
            <a:pPr/>
            <a:r>
              <a:t>Theorem</a:t>
            </a:r>
          </a:p>
        </p:txBody>
      </p:sp>
      <p:sp>
        <p:nvSpPr>
          <p:cNvPr id="201" name="If t1(n) ∈ O(g1(n)) and t2(n) ∈ O(g2(n)), then…"/>
          <p:cNvSpPr txBox="1"/>
          <p:nvPr>
            <p:ph type="body" idx="1"/>
          </p:nvPr>
        </p:nvSpPr>
        <p:spPr>
          <a:prstGeom prst="rect">
            <a:avLst/>
          </a:prstGeom>
        </p:spPr>
        <p:txBody>
          <a:bodyPr/>
          <a:lstStyle/>
          <a:p>
            <a:pPr>
              <a:spcBef>
                <a:spcPts val="100"/>
              </a:spcBef>
              <a:defRPr sz="3000"/>
            </a:pPr>
            <a:r>
              <a:t> If </a:t>
            </a:r>
            <a:r>
              <a:rPr sz="2800">
                <a:latin typeface="Symbol"/>
                <a:ea typeface="Symbol"/>
                <a:cs typeface="Symbol"/>
                <a:sym typeface="Symbol"/>
              </a:rPr>
              <a:t>t</a:t>
            </a:r>
            <a:r>
              <a:rPr baseline="-22285" sz="2800">
                <a:latin typeface="Symbol"/>
                <a:ea typeface="Symbol"/>
                <a:cs typeface="Symbol"/>
                <a:sym typeface="Symbol"/>
              </a:rPr>
              <a:t>1</a:t>
            </a:r>
            <a:r>
              <a:rPr sz="2800">
                <a:latin typeface="Symbol"/>
                <a:ea typeface="Symbol"/>
                <a:cs typeface="Symbol"/>
                <a:sym typeface="Symbol"/>
              </a:rPr>
              <a:t>(n) </a:t>
            </a:r>
            <a:r>
              <a:rPr sz="2800">
                <a:latin typeface="Symbol"/>
                <a:ea typeface="Symbol"/>
                <a:cs typeface="Symbol"/>
                <a:sym typeface="Symbol"/>
              </a:rPr>
              <a:t>Î </a:t>
            </a:r>
            <a:r>
              <a:rPr sz="2800">
                <a:latin typeface="Symbol"/>
                <a:ea typeface="Symbol"/>
                <a:cs typeface="Symbol"/>
                <a:sym typeface="Symbol"/>
              </a:rPr>
              <a:t>O(g</a:t>
            </a:r>
            <a:r>
              <a:rPr baseline="-22285" sz="2800">
                <a:latin typeface="Symbol"/>
                <a:ea typeface="Symbol"/>
                <a:cs typeface="Symbol"/>
                <a:sym typeface="Symbol"/>
              </a:rPr>
              <a:t>1</a:t>
            </a:r>
            <a:r>
              <a:rPr sz="2800">
                <a:latin typeface="Symbol"/>
                <a:ea typeface="Symbol"/>
                <a:cs typeface="Symbol"/>
                <a:sym typeface="Symbol"/>
              </a:rPr>
              <a:t>(n))</a:t>
            </a:r>
            <a:r>
              <a:t> and </a:t>
            </a:r>
            <a:r>
              <a:rPr sz="2800">
                <a:latin typeface="Symbol"/>
                <a:ea typeface="Symbol"/>
                <a:cs typeface="Symbol"/>
                <a:sym typeface="Symbol"/>
              </a:rPr>
              <a:t>t</a:t>
            </a:r>
            <a:r>
              <a:rPr baseline="-22285" sz="2800">
                <a:latin typeface="Symbol"/>
                <a:ea typeface="Symbol"/>
                <a:cs typeface="Symbol"/>
                <a:sym typeface="Symbol"/>
              </a:rPr>
              <a:t>2</a:t>
            </a:r>
            <a:r>
              <a:rPr sz="2800">
                <a:latin typeface="Symbol"/>
                <a:ea typeface="Symbol"/>
                <a:cs typeface="Symbol"/>
                <a:sym typeface="Symbol"/>
              </a:rPr>
              <a:t>(n) </a:t>
            </a:r>
            <a:r>
              <a:rPr sz="2800">
                <a:latin typeface="Symbol"/>
                <a:ea typeface="Symbol"/>
                <a:cs typeface="Symbol"/>
                <a:sym typeface="Symbol"/>
              </a:rPr>
              <a:t>Î </a:t>
            </a:r>
            <a:r>
              <a:rPr sz="2800">
                <a:latin typeface="Symbol"/>
                <a:ea typeface="Symbol"/>
                <a:cs typeface="Symbol"/>
                <a:sym typeface="Symbol"/>
              </a:rPr>
              <a:t>O(g</a:t>
            </a:r>
            <a:r>
              <a:rPr baseline="-22285" sz="2800">
                <a:latin typeface="Symbol"/>
                <a:ea typeface="Symbol"/>
                <a:cs typeface="Symbol"/>
                <a:sym typeface="Symbol"/>
              </a:rPr>
              <a:t>2</a:t>
            </a:r>
            <a:r>
              <a:rPr sz="2800">
                <a:latin typeface="Symbol"/>
                <a:ea typeface="Symbol"/>
                <a:cs typeface="Symbol"/>
                <a:sym typeface="Symbol"/>
              </a:rPr>
              <a:t>(n))</a:t>
            </a:r>
            <a:r>
              <a:rPr i="1">
                <a:latin typeface="Times New Roman"/>
                <a:ea typeface="Times New Roman"/>
                <a:cs typeface="Times New Roman"/>
                <a:sym typeface="Times New Roman"/>
              </a:rPr>
              <a:t>,</a:t>
            </a:r>
            <a:r>
              <a:t> then</a:t>
            </a:r>
          </a:p>
          <a:p>
            <a:pPr lvl="3" marL="0" indent="685800">
              <a:spcBef>
                <a:spcPts val="100"/>
              </a:spcBef>
              <a:buSzTx/>
              <a:buNone/>
            </a:pPr>
            <a:r>
              <a:rPr>
                <a:latin typeface="Symbol"/>
                <a:ea typeface="Symbol"/>
                <a:cs typeface="Symbol"/>
                <a:sym typeface="Symbol"/>
              </a:rPr>
              <a:t>t</a:t>
            </a:r>
            <a:r>
              <a:rPr baseline="-22285">
                <a:latin typeface="Symbol"/>
                <a:ea typeface="Symbol"/>
                <a:cs typeface="Symbol"/>
                <a:sym typeface="Symbol"/>
              </a:rPr>
              <a:t>1</a:t>
            </a:r>
            <a:r>
              <a:rPr>
                <a:latin typeface="Symbol"/>
                <a:ea typeface="Symbol"/>
                <a:cs typeface="Symbol"/>
                <a:sym typeface="Symbol"/>
              </a:rPr>
              <a:t>(n) + t</a:t>
            </a:r>
            <a:r>
              <a:rPr baseline="-22285">
                <a:latin typeface="Symbol"/>
                <a:ea typeface="Symbol"/>
                <a:cs typeface="Symbol"/>
                <a:sym typeface="Symbol"/>
              </a:rPr>
              <a:t>2</a:t>
            </a:r>
            <a:r>
              <a:rPr>
                <a:latin typeface="Symbol"/>
                <a:ea typeface="Symbol"/>
                <a:cs typeface="Symbol"/>
                <a:sym typeface="Symbol"/>
              </a:rPr>
              <a:t>(n) Î O(max{g</a:t>
            </a:r>
            <a:r>
              <a:rPr baseline="-22285">
                <a:latin typeface="Symbol"/>
                <a:ea typeface="Symbol"/>
                <a:cs typeface="Symbol"/>
                <a:sym typeface="Symbol"/>
              </a:rPr>
              <a:t>1</a:t>
            </a:r>
            <a:r>
              <a:rPr>
                <a:latin typeface="Symbol"/>
                <a:ea typeface="Symbol"/>
                <a:cs typeface="Symbol"/>
                <a:sym typeface="Symbol"/>
              </a:rPr>
              <a:t>(n), g</a:t>
            </a:r>
            <a:r>
              <a:rPr baseline="-22285">
                <a:latin typeface="Symbol"/>
                <a:ea typeface="Symbol"/>
                <a:cs typeface="Symbol"/>
                <a:sym typeface="Symbol"/>
              </a:rPr>
              <a:t>2</a:t>
            </a:r>
            <a:r>
              <a:rPr>
                <a:latin typeface="Symbol"/>
                <a:ea typeface="Symbol"/>
                <a:cs typeface="Symbol"/>
                <a:sym typeface="Symbol"/>
              </a:rPr>
              <a:t>(n)})</a:t>
            </a:r>
            <a:r>
              <a:rPr i="1">
                <a:latin typeface="Times New Roman"/>
                <a:ea typeface="Times New Roman"/>
                <a:cs typeface="Times New Roman"/>
                <a:sym typeface="Times New Roman"/>
              </a:rPr>
              <a:t>.</a:t>
            </a:r>
            <a:endParaRPr i="1">
              <a:latin typeface="Times New Roman"/>
              <a:ea typeface="Times New Roman"/>
              <a:cs typeface="Times New Roman"/>
              <a:sym typeface="Times New Roman"/>
            </a:endParaRPr>
          </a:p>
          <a:p>
            <a:pPr lvl="2" marL="1065847" indent="-213360">
              <a:defRPr>
                <a:latin typeface="Gill Sans MT"/>
                <a:ea typeface="Gill Sans MT"/>
                <a:cs typeface="Gill Sans MT"/>
                <a:sym typeface="Gill Sans MT"/>
              </a:defRPr>
            </a:pPr>
            <a:r>
              <a:t>The analogous assertions are true for the Ω-notation and Θ-notation.</a:t>
            </a:r>
          </a:p>
          <a:p>
            <a:pPr marL="322075" indent="-282388">
              <a:spcBef>
                <a:spcPts val="500"/>
              </a:spcBef>
              <a:defRPr sz="2800">
                <a:latin typeface="Gill Sans MT"/>
                <a:ea typeface="Gill Sans MT"/>
                <a:cs typeface="Gill Sans MT"/>
                <a:sym typeface="Gill Sans MT"/>
              </a:defRPr>
            </a:pPr>
            <a:r>
              <a:t>Implication: The algorithm’s overall efficiency will be determined by the part with a larger order of growth, e.g.</a:t>
            </a:r>
          </a:p>
          <a:p>
            <a:pPr lvl="1" marL="645318" indent="-250031">
              <a:spcBef>
                <a:spcPts val="500"/>
              </a:spcBef>
              <a:buChar char="•"/>
              <a:defRPr sz="2800">
                <a:latin typeface="Gill Sans MT"/>
                <a:ea typeface="Gill Sans MT"/>
                <a:cs typeface="Gill Sans MT"/>
                <a:sym typeface="Gill Sans MT"/>
              </a:defRPr>
            </a:pPr>
            <a:r>
              <a:rPr>
                <a:latin typeface="Symbol"/>
                <a:ea typeface="Symbol"/>
                <a:cs typeface="Symbol"/>
                <a:sym typeface="Symbol"/>
              </a:rPr>
              <a:t>5n</a:t>
            </a:r>
            <a:r>
              <a:rPr baseline="30000">
                <a:latin typeface="Symbol"/>
                <a:ea typeface="Symbol"/>
                <a:cs typeface="Symbol"/>
                <a:sym typeface="Symbol"/>
              </a:rPr>
              <a:t>2</a:t>
            </a:r>
            <a:r>
              <a:rPr>
                <a:latin typeface="Symbol"/>
                <a:ea typeface="Symbol"/>
                <a:cs typeface="Symbol"/>
                <a:sym typeface="Symbol"/>
              </a:rPr>
              <a:t> + 3nlogn </a:t>
            </a:r>
            <a:r>
              <a:rPr>
                <a:latin typeface="Symbol"/>
                <a:ea typeface="Symbol"/>
                <a:cs typeface="Symbol"/>
                <a:sym typeface="Symbol"/>
              </a:rPr>
              <a:t>Î </a:t>
            </a:r>
            <a:r>
              <a:rPr>
                <a:latin typeface="Symbol"/>
                <a:ea typeface="Symbol"/>
                <a:cs typeface="Symbol"/>
                <a:sym typeface="Symbol"/>
              </a:rPr>
              <a:t>O(n</a:t>
            </a:r>
            <a:r>
              <a:rPr baseline="30000">
                <a:latin typeface="Symbol"/>
                <a:ea typeface="Symbol"/>
                <a:cs typeface="Symbol"/>
                <a:sym typeface="Symbol"/>
              </a:rPr>
              <a:t>2</a:t>
            </a:r>
            <a:r>
              <a:rPr>
                <a:latin typeface="Symbol"/>
                <a:ea typeface="Symbol"/>
                <a:cs typeface="Symbol"/>
                <a:sym typeface="Symbol"/>
              </a:rPr>
              <a:t>)</a:t>
            </a:r>
            <a:endParaRPr>
              <a:latin typeface="Symbol"/>
              <a:ea typeface="Symbol"/>
              <a:cs typeface="Symbol"/>
              <a:sym typeface="Symbol"/>
            </a:endParaRPr>
          </a:p>
          <a:p>
            <a:pPr marL="322075" indent="-282388">
              <a:spcBef>
                <a:spcPts val="500"/>
              </a:spcBef>
              <a:defRPr sz="2800">
                <a:latin typeface="Gill Sans MT"/>
                <a:ea typeface="Gill Sans MT"/>
                <a:cs typeface="Gill Sans MT"/>
                <a:sym typeface="Gill Sans MT"/>
              </a:defRPr>
            </a:pPr>
            <a:r>
              <a:rPr>
                <a:latin typeface="Symbol"/>
                <a:ea typeface="Symbol"/>
                <a:cs typeface="Symbol"/>
                <a:sym typeface="Symbol"/>
              </a:rPr>
              <a:t>Some properties</a:t>
            </a:r>
            <a:endParaRPr>
              <a:latin typeface="Symbol"/>
              <a:ea typeface="Symbol"/>
              <a:cs typeface="Symbol"/>
              <a:sym typeface="Symbol"/>
            </a:endParaRPr>
          </a:p>
          <a:p>
            <a:pPr lvl="1" marL="573881" marR="0" indent="-178593">
              <a:lnSpc>
                <a:spcPct val="100000"/>
              </a:lnSpc>
              <a:spcBef>
                <a:spcPts val="400"/>
              </a:spcBef>
              <a:buChar char="•"/>
              <a:defRPr sz="2800">
                <a:uFillTx/>
                <a:latin typeface="Symbol"/>
                <a:ea typeface="Symbol"/>
                <a:cs typeface="Symbol"/>
                <a:sym typeface="Symbol"/>
              </a:defRPr>
            </a:pPr>
            <a:r>
              <a:t>f</a:t>
            </a:r>
            <a:r>
              <a:t>(</a:t>
            </a:r>
            <a:r>
              <a:t>n</a:t>
            </a:r>
            <a:r>
              <a:t>) Î O(</a:t>
            </a:r>
            <a:r>
              <a:t>f</a:t>
            </a:r>
            <a:r>
              <a:t>(</a:t>
            </a:r>
            <a:r>
              <a:t>n</a:t>
            </a:r>
            <a:r>
              <a:t>))</a:t>
            </a:r>
          </a:p>
          <a:p>
            <a:pPr lvl="1" marL="573881" marR="0" indent="-178593">
              <a:lnSpc>
                <a:spcPct val="100000"/>
              </a:lnSpc>
              <a:spcBef>
                <a:spcPts val="400"/>
              </a:spcBef>
              <a:buChar char="•"/>
              <a:defRPr sz="2800">
                <a:uFillTx/>
                <a:latin typeface="Symbol"/>
                <a:ea typeface="Symbol"/>
                <a:cs typeface="Symbol"/>
                <a:sym typeface="Symbol"/>
              </a:defRPr>
            </a:pPr>
            <a:r>
              <a:t>f</a:t>
            </a:r>
            <a:r>
              <a:t>(</a:t>
            </a:r>
            <a:r>
              <a:t>n</a:t>
            </a:r>
            <a:r>
              <a:t>) Î O(</a:t>
            </a:r>
            <a:r>
              <a:t>g</a:t>
            </a:r>
            <a:r>
              <a:t>(</a:t>
            </a:r>
            <a:r>
              <a:t>n</a:t>
            </a:r>
            <a:r>
              <a:t>))</a:t>
            </a:r>
            <a:r>
              <a:rPr>
                <a:latin typeface="Times New Roman"/>
                <a:ea typeface="Times New Roman"/>
                <a:cs typeface="Times New Roman"/>
                <a:sym typeface="Times New Roman"/>
              </a:rPr>
              <a:t> </a:t>
            </a:r>
            <a:r>
              <a:rPr>
                <a:latin typeface="Gill Sans MT"/>
                <a:ea typeface="Gill Sans MT"/>
                <a:cs typeface="Gill Sans MT"/>
                <a:sym typeface="Gill Sans MT"/>
              </a:rPr>
              <a:t>iff</a:t>
            </a:r>
            <a:r>
              <a:rPr>
                <a:latin typeface="Times New Roman"/>
                <a:ea typeface="Times New Roman"/>
                <a:cs typeface="Times New Roman"/>
                <a:sym typeface="Times New Roman"/>
              </a:rPr>
              <a:t> </a:t>
            </a:r>
            <a:r>
              <a:t>g</a:t>
            </a:r>
            <a:r>
              <a:t>(</a:t>
            </a:r>
            <a:r>
              <a:t>n</a:t>
            </a:r>
            <a:r>
              <a:t>) Î W(</a:t>
            </a:r>
            <a:r>
              <a:t>f</a:t>
            </a:r>
            <a:r>
              <a:t>(n))</a:t>
            </a:r>
          </a:p>
          <a:p>
            <a:pPr lvl="1" marL="573881" marR="0" indent="-178593">
              <a:lnSpc>
                <a:spcPct val="100000"/>
              </a:lnSpc>
              <a:spcBef>
                <a:spcPts val="400"/>
              </a:spcBef>
              <a:buChar char="•"/>
              <a:defRPr sz="2600">
                <a:uFillTx/>
                <a:latin typeface="Symbol"/>
                <a:ea typeface="Symbol"/>
                <a:cs typeface="Symbol"/>
                <a:sym typeface="Symbol"/>
              </a:defRPr>
            </a:pPr>
            <a:r>
              <a:t> </a:t>
            </a:r>
            <a:r>
              <a:rPr i="1">
                <a:latin typeface="Gill Sans MT"/>
                <a:ea typeface="Gill Sans MT"/>
                <a:cs typeface="Gill Sans MT"/>
                <a:sym typeface="Gill Sans MT"/>
              </a:rPr>
              <a:t>If</a:t>
            </a:r>
            <a:r>
              <a:t> f</a:t>
            </a:r>
            <a:r>
              <a:rPr baseline="-20615"/>
              <a:t> </a:t>
            </a:r>
            <a:r>
              <a:t>(n) Î O(g</a:t>
            </a:r>
            <a:r>
              <a:rPr baseline="-20615"/>
              <a:t> </a:t>
            </a:r>
            <a:r>
              <a:t>(n)) </a:t>
            </a:r>
            <a:r>
              <a:rPr i="1">
                <a:latin typeface="Gill Sans MT"/>
                <a:ea typeface="Gill Sans MT"/>
                <a:cs typeface="Gill Sans MT"/>
                <a:sym typeface="Gill Sans MT"/>
              </a:rPr>
              <a:t>and</a:t>
            </a:r>
            <a:r>
              <a:t> g(n) Î O(h(n)), </a:t>
            </a:r>
            <a:r>
              <a:rPr i="1">
                <a:latin typeface="Gill Sans MT"/>
                <a:ea typeface="Gill Sans MT"/>
                <a:cs typeface="Gill Sans MT"/>
                <a:sym typeface="Gill Sans MT"/>
              </a:rPr>
              <a:t>then</a:t>
            </a:r>
            <a:r>
              <a:rPr i="1">
                <a:latin typeface="Times New Roman"/>
                <a:ea typeface="Times New Roman"/>
                <a:cs typeface="Times New Roman"/>
                <a:sym typeface="Times New Roman"/>
              </a:rPr>
              <a:t> </a:t>
            </a:r>
            <a:r>
              <a:t>f(n) Î O(h(n)) </a:t>
            </a:r>
          </a:p>
          <a:p>
            <a:pPr lvl="1" marL="573881" marR="0" indent="-178593">
              <a:lnSpc>
                <a:spcPct val="100000"/>
              </a:lnSpc>
              <a:spcBef>
                <a:spcPts val="400"/>
              </a:spcBef>
              <a:buChar char="•"/>
              <a:defRPr>
                <a:uFillTx/>
                <a:latin typeface="Symbol"/>
                <a:ea typeface="Symbol"/>
                <a:cs typeface="Symbol"/>
                <a:sym typeface="Symbol"/>
              </a:defRPr>
            </a:pPr>
            <a:r>
              <a:t> S</a:t>
            </a:r>
            <a:r>
              <a:rPr baseline="-18666"/>
              <a:t>1£i£n </a:t>
            </a:r>
            <a:r>
              <a:t>Q(f(i)) = Q (S</a:t>
            </a:r>
            <a:r>
              <a:rPr baseline="-18666"/>
              <a:t>1£i£n </a:t>
            </a:r>
            <a:r>
              <a:t>f(i))</a:t>
            </a:r>
          </a:p>
        </p:txBody>
      </p:sp>
      <p:sp>
        <p:nvSpPr>
          <p:cNvPr id="20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3"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204"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0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01">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01">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201">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201">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1" grpId="1"/>
    </p:bld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Exercises"/>
          <p:cNvSpPr txBox="1"/>
          <p:nvPr>
            <p:ph type="title"/>
          </p:nvPr>
        </p:nvSpPr>
        <p:spPr>
          <a:prstGeom prst="rect">
            <a:avLst/>
          </a:prstGeom>
        </p:spPr>
        <p:txBody>
          <a:bodyPr/>
          <a:lstStyle/>
          <a:p>
            <a:pPr/>
            <a:r>
              <a:t>Exercises</a:t>
            </a:r>
          </a:p>
        </p:txBody>
      </p:sp>
      <p:sp>
        <p:nvSpPr>
          <p:cNvPr id="207" name="Compare the order of growth of…"/>
          <p:cNvSpPr txBox="1"/>
          <p:nvPr>
            <p:ph type="body" idx="1"/>
          </p:nvPr>
        </p:nvSpPr>
        <p:spPr>
          <a:prstGeom prst="rect">
            <a:avLst/>
          </a:prstGeom>
        </p:spPr>
        <p:txBody>
          <a:bodyPr/>
          <a:lstStyle/>
          <a:p>
            <a:pPr/>
            <a:r>
              <a:t>Compare the order of growth of </a:t>
            </a:r>
          </a:p>
          <a:p>
            <a:pPr lvl="1" marL="1164166" indent="-529166">
              <a:buAutoNum type="arabicPeriod" startAt="1"/>
            </a:pPr>
            <a:r>
              <a:rPr>
                <a:latin typeface="Courier New"/>
                <a:ea typeface="Courier New"/>
                <a:cs typeface="Courier New"/>
                <a:sym typeface="Courier New"/>
              </a:rPr>
              <a:t>n</a:t>
            </a:r>
            <a:r>
              <a:rPr baseline="31999">
                <a:latin typeface="Courier New"/>
                <a:ea typeface="Courier New"/>
                <a:cs typeface="Courier New"/>
                <a:sym typeface="Courier New"/>
              </a:rPr>
              <a:t>2</a:t>
            </a:r>
            <a:r>
              <a:t> and </a:t>
            </a:r>
            <a:r>
              <a:rPr>
                <a:latin typeface="Courier New"/>
                <a:ea typeface="Courier New"/>
                <a:cs typeface="Courier New"/>
                <a:sym typeface="Courier New"/>
              </a:rPr>
              <a:t>n(n-1)/2</a:t>
            </a:r>
            <a:endParaRPr>
              <a:latin typeface="Courier New"/>
              <a:ea typeface="Courier New"/>
              <a:cs typeface="Courier New"/>
              <a:sym typeface="Courier New"/>
            </a:endParaRPr>
          </a:p>
          <a:p>
            <a:pPr lvl="1" marL="1164166" indent="-529166">
              <a:buAutoNum type="arabicPeriod" startAt="1"/>
            </a:pPr>
            <a:r>
              <a:rPr>
                <a:latin typeface="Courier New"/>
                <a:ea typeface="Courier New"/>
                <a:cs typeface="Courier New"/>
                <a:sym typeface="Courier New"/>
              </a:rPr>
              <a:t>log</a:t>
            </a:r>
            <a:r>
              <a:rPr baseline="-5999">
                <a:latin typeface="Courier New"/>
                <a:ea typeface="Courier New"/>
                <a:cs typeface="Courier New"/>
                <a:sym typeface="Courier New"/>
              </a:rPr>
              <a:t>2</a:t>
            </a:r>
            <a:r>
              <a:rPr>
                <a:latin typeface="Courier New"/>
                <a:ea typeface="Courier New"/>
                <a:cs typeface="Courier New"/>
                <a:sym typeface="Courier New"/>
              </a:rPr>
              <a:t>n</a:t>
            </a:r>
            <a:r>
              <a:rPr>
                <a:latin typeface="Gill Sans MT"/>
                <a:ea typeface="Gill Sans MT"/>
                <a:cs typeface="Gill Sans MT"/>
                <a:sym typeface="Gill Sans MT"/>
              </a:rPr>
              <a:t> and </a:t>
            </a:r>
            <a:r>
              <a:rPr>
                <a:latin typeface="Courier New"/>
                <a:ea typeface="Courier New"/>
                <a:cs typeface="Courier New"/>
                <a:sym typeface="Courier New"/>
              </a:rPr>
              <a:t>√n</a:t>
            </a:r>
            <a:endParaRPr>
              <a:latin typeface="Courier New"/>
              <a:ea typeface="Courier New"/>
              <a:cs typeface="Courier New"/>
              <a:sym typeface="Courier New"/>
            </a:endParaRPr>
          </a:p>
          <a:p>
            <a:pPr lvl="1" marL="1164166" indent="-529166">
              <a:buAutoNum type="arabicPeriod" startAt="1"/>
            </a:pPr>
            <a:r>
              <a:rPr>
                <a:latin typeface="Courier New"/>
                <a:ea typeface="Courier New"/>
                <a:cs typeface="Courier New"/>
                <a:sym typeface="Courier New"/>
              </a:rPr>
              <a:t>n!</a:t>
            </a:r>
            <a:r>
              <a:rPr>
                <a:latin typeface="Gill Sans MT"/>
                <a:ea typeface="Gill Sans MT"/>
                <a:cs typeface="Gill Sans MT"/>
                <a:sym typeface="Gill Sans MT"/>
              </a:rPr>
              <a:t> and </a:t>
            </a:r>
            <a:r>
              <a:rPr>
                <a:latin typeface="Courier New"/>
                <a:ea typeface="Courier New"/>
                <a:cs typeface="Courier New"/>
                <a:sym typeface="Courier New"/>
              </a:rPr>
              <a:t>2</a:t>
            </a:r>
            <a:r>
              <a:rPr baseline="31999">
                <a:latin typeface="Courier New"/>
                <a:ea typeface="Courier New"/>
                <a:cs typeface="Courier New"/>
                <a:sym typeface="Courier New"/>
              </a:rPr>
              <a:t>n</a:t>
            </a:r>
          </a:p>
        </p:txBody>
      </p:sp>
      <p:sp>
        <p:nvSpPr>
          <p:cNvPr id="20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9"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210"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7" grpId="1"/>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Basic Asymptotic Efficiency Classes"/>
          <p:cNvSpPr txBox="1"/>
          <p:nvPr>
            <p:ph type="title"/>
          </p:nvPr>
        </p:nvSpPr>
        <p:spPr>
          <a:prstGeom prst="rect">
            <a:avLst/>
          </a:prstGeom>
        </p:spPr>
        <p:txBody>
          <a:bodyPr/>
          <a:lstStyle>
            <a:lvl1pPr>
              <a:defRPr sz="4400"/>
            </a:lvl1pPr>
          </a:lstStyle>
          <a:p>
            <a:pPr/>
            <a:r>
              <a:t>Basic Asymptotic Efficiency Classes</a:t>
            </a:r>
          </a:p>
        </p:txBody>
      </p:sp>
      <p:sp>
        <p:nvSpPr>
          <p:cNvPr id="213" name="1            Constant…"/>
          <p:cNvSpPr txBox="1"/>
          <p:nvPr>
            <p:ph type="body" idx="1"/>
          </p:nvPr>
        </p:nvSpPr>
        <p:spPr>
          <a:prstGeom prst="rect">
            <a:avLst/>
          </a:prstGeom>
        </p:spPr>
        <p:txBody>
          <a:bodyPr/>
          <a:lstStyle/>
          <a:p>
            <a:pPr/>
            <a:r>
              <a:rPr>
                <a:latin typeface="Courier New"/>
                <a:ea typeface="Courier New"/>
                <a:cs typeface="Courier New"/>
                <a:sym typeface="Courier New"/>
              </a:rPr>
              <a:t>1</a:t>
            </a:r>
            <a:r>
              <a:t>            Constant</a:t>
            </a:r>
          </a:p>
          <a:p>
            <a:pPr/>
            <a:r>
              <a:rPr>
                <a:latin typeface="Courier New"/>
                <a:ea typeface="Courier New"/>
                <a:cs typeface="Courier New"/>
                <a:sym typeface="Courier New"/>
              </a:rPr>
              <a:t>log n</a:t>
            </a:r>
            <a:r>
              <a:t>   Logarithmic</a:t>
            </a:r>
          </a:p>
          <a:p>
            <a:pPr/>
            <a:r>
              <a:rPr>
                <a:latin typeface="Courier New"/>
                <a:ea typeface="Courier New"/>
                <a:cs typeface="Courier New"/>
                <a:sym typeface="Courier New"/>
              </a:rPr>
              <a:t>n</a:t>
            </a:r>
            <a:r>
              <a:t>            Linear</a:t>
            </a:r>
          </a:p>
          <a:p>
            <a:pPr/>
            <a:r>
              <a:rPr>
                <a:latin typeface="Courier New"/>
                <a:ea typeface="Courier New"/>
                <a:cs typeface="Courier New"/>
                <a:sym typeface="Courier New"/>
              </a:rPr>
              <a:t>nlog n</a:t>
            </a:r>
            <a:r>
              <a:t> n-log-n </a:t>
            </a:r>
          </a:p>
          <a:p>
            <a:pPr/>
            <a:r>
              <a:rPr>
                <a:latin typeface="Courier New"/>
                <a:ea typeface="Courier New"/>
                <a:cs typeface="Courier New"/>
                <a:sym typeface="Courier New"/>
              </a:rPr>
              <a:t>n</a:t>
            </a:r>
            <a:r>
              <a:rPr baseline="31999">
                <a:latin typeface="Courier New"/>
                <a:ea typeface="Courier New"/>
                <a:cs typeface="Courier New"/>
                <a:sym typeface="Courier New"/>
              </a:rPr>
              <a:t>2</a:t>
            </a:r>
            <a:r>
              <a:t>          Quadratic</a:t>
            </a:r>
          </a:p>
          <a:p>
            <a:pPr/>
            <a:r>
              <a:rPr>
                <a:latin typeface="Courier New"/>
                <a:ea typeface="Courier New"/>
                <a:cs typeface="Courier New"/>
                <a:sym typeface="Courier New"/>
              </a:rPr>
              <a:t>n</a:t>
            </a:r>
            <a:r>
              <a:rPr baseline="31999">
                <a:latin typeface="Courier New"/>
                <a:ea typeface="Courier New"/>
                <a:cs typeface="Courier New"/>
                <a:sym typeface="Courier New"/>
              </a:rPr>
              <a:t>3</a:t>
            </a:r>
            <a:r>
              <a:t>          Cubic</a:t>
            </a:r>
          </a:p>
          <a:p>
            <a:pPr/>
            <a:r>
              <a:rPr>
                <a:latin typeface="Courier New"/>
                <a:ea typeface="Courier New"/>
                <a:cs typeface="Courier New"/>
                <a:sym typeface="Courier New"/>
              </a:rPr>
              <a:t>2</a:t>
            </a:r>
            <a:r>
              <a:rPr baseline="31999">
                <a:latin typeface="Courier New"/>
                <a:ea typeface="Courier New"/>
                <a:cs typeface="Courier New"/>
                <a:sym typeface="Courier New"/>
              </a:rPr>
              <a:t>n</a:t>
            </a:r>
            <a:r>
              <a:t>          Exponential</a:t>
            </a:r>
          </a:p>
          <a:p>
            <a:pPr/>
            <a:r>
              <a:rPr>
                <a:latin typeface="Courier New"/>
                <a:ea typeface="Courier New"/>
                <a:cs typeface="Courier New"/>
                <a:sym typeface="Courier New"/>
              </a:rPr>
              <a:t>n</a:t>
            </a:r>
            <a:r>
              <a:t>!           Factorial</a:t>
            </a:r>
          </a:p>
        </p:txBody>
      </p:sp>
      <p:sp>
        <p:nvSpPr>
          <p:cNvPr id="21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5"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21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1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1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1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13">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3" grpId="1"/>
    </p:bld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Useful Summation Formulas"/>
          <p:cNvSpPr txBox="1"/>
          <p:nvPr>
            <p:ph type="title"/>
          </p:nvPr>
        </p:nvSpPr>
        <p:spPr>
          <a:prstGeom prst="rect">
            <a:avLst/>
          </a:prstGeom>
        </p:spPr>
        <p:txBody>
          <a:bodyPr/>
          <a:lstStyle/>
          <a:p>
            <a:pPr/>
            <a:r>
              <a:t>Useful Summation Formulas</a:t>
            </a:r>
          </a:p>
        </p:txBody>
      </p:sp>
      <p:sp>
        <p:nvSpPr>
          <p:cNvPr id="219" name="Σl≤i≤n1 = 1+1+…+1 = n, ⇒ n ∈ Θ(n)…"/>
          <p:cNvSpPr txBox="1"/>
          <p:nvPr>
            <p:ph type="body" idx="1"/>
          </p:nvPr>
        </p:nvSpPr>
        <p:spPr>
          <a:prstGeom prst="rect">
            <a:avLst/>
          </a:prstGeom>
        </p:spPr>
        <p:txBody>
          <a:bodyPr/>
          <a:lstStyle/>
          <a:p>
            <a:pPr>
              <a:spcBef>
                <a:spcPts val="600"/>
              </a:spcBef>
            </a:pPr>
            <a:r>
              <a:rPr>
                <a:latin typeface="Courier New"/>
                <a:ea typeface="Courier New"/>
                <a:cs typeface="Courier New"/>
                <a:sym typeface="Courier New"/>
              </a:rPr>
              <a:t>Σ</a:t>
            </a:r>
            <a:r>
              <a:rPr baseline="-20250" i="1">
                <a:latin typeface="Courier New"/>
                <a:ea typeface="Courier New"/>
                <a:cs typeface="Courier New"/>
                <a:sym typeface="Courier New"/>
              </a:rPr>
              <a:t>l</a:t>
            </a:r>
            <a:r>
              <a:rPr baseline="-20250">
                <a:latin typeface="Courier New"/>
                <a:ea typeface="Courier New"/>
                <a:cs typeface="Courier New"/>
                <a:sym typeface="Courier New"/>
              </a:rPr>
              <a:t>≤</a:t>
            </a:r>
            <a:r>
              <a:rPr baseline="-20250" i="1">
                <a:latin typeface="Courier New"/>
                <a:ea typeface="Courier New"/>
                <a:cs typeface="Courier New"/>
                <a:sym typeface="Courier New"/>
              </a:rPr>
              <a:t>i</a:t>
            </a:r>
            <a:r>
              <a:rPr baseline="-20250">
                <a:latin typeface="Courier New"/>
                <a:ea typeface="Courier New"/>
                <a:cs typeface="Courier New"/>
                <a:sym typeface="Courier New"/>
              </a:rPr>
              <a:t>≤</a:t>
            </a:r>
            <a:r>
              <a:rPr baseline="-20250" i="1">
                <a:latin typeface="Courier New"/>
                <a:ea typeface="Courier New"/>
                <a:cs typeface="Courier New"/>
                <a:sym typeface="Courier New"/>
              </a:rPr>
              <a:t>n</a:t>
            </a:r>
            <a:r>
              <a:rPr>
                <a:latin typeface="Courier New"/>
                <a:ea typeface="Courier New"/>
                <a:cs typeface="Courier New"/>
                <a:sym typeface="Courier New"/>
              </a:rPr>
              <a:t>1 = 1+1+…+1 = </a:t>
            </a:r>
            <a:r>
              <a:rPr i="1">
                <a:latin typeface="Courier New"/>
                <a:ea typeface="Courier New"/>
                <a:cs typeface="Courier New"/>
                <a:sym typeface="Courier New"/>
              </a:rPr>
              <a:t>n, </a:t>
            </a:r>
            <a:r>
              <a:t>⇒ </a:t>
            </a:r>
            <a:r>
              <a:rPr i="1">
                <a:latin typeface="Times New Roman"/>
                <a:ea typeface="Times New Roman"/>
                <a:cs typeface="Times New Roman"/>
                <a:sym typeface="Times New Roman"/>
              </a:rPr>
              <a:t>n </a:t>
            </a:r>
            <a:r>
              <a:rPr>
                <a:latin typeface="Symbol"/>
                <a:ea typeface="Symbol"/>
                <a:cs typeface="Symbol"/>
                <a:sym typeface="Symbol"/>
              </a:rPr>
              <a:t>Î Q</a:t>
            </a:r>
            <a:r>
              <a:t>(</a:t>
            </a:r>
            <a:r>
              <a:rPr i="1">
                <a:latin typeface="Times New Roman"/>
                <a:ea typeface="Times New Roman"/>
                <a:cs typeface="Times New Roman"/>
                <a:sym typeface="Times New Roman"/>
              </a:rPr>
              <a:t>n</a:t>
            </a:r>
            <a:r>
              <a:t>)</a:t>
            </a:r>
            <a:endParaRPr>
              <a:latin typeface="Courier New"/>
              <a:ea typeface="Courier New"/>
              <a:cs typeface="Courier New"/>
              <a:sym typeface="Courier New"/>
            </a:endParaRPr>
          </a:p>
          <a:p>
            <a:pPr>
              <a:spcBef>
                <a:spcPts val="600"/>
              </a:spcBef>
              <a:defRPr sz="3000">
                <a:latin typeface="Courier New"/>
                <a:ea typeface="Courier New"/>
                <a:cs typeface="Courier New"/>
                <a:sym typeface="Courier New"/>
              </a:defRPr>
            </a:pPr>
            <a:r>
              <a:t>Σ</a:t>
            </a:r>
            <a:r>
              <a:rPr baseline="-21199"/>
              <a:t>1≤</a:t>
            </a:r>
            <a:r>
              <a:rPr baseline="-21199" i="1"/>
              <a:t>i</a:t>
            </a:r>
            <a:r>
              <a:rPr baseline="-21199"/>
              <a:t>≤</a:t>
            </a:r>
            <a:r>
              <a:rPr baseline="-21199" i="1"/>
              <a:t>n</a:t>
            </a:r>
            <a:r>
              <a:rPr baseline="-21199"/>
              <a:t> </a:t>
            </a:r>
            <a:r>
              <a:rPr i="1"/>
              <a:t>i</a:t>
            </a:r>
            <a:r>
              <a:t>=1+2+…+</a:t>
            </a:r>
            <a:r>
              <a:rPr i="1"/>
              <a:t>n</a:t>
            </a:r>
            <a:r>
              <a:t>=</a:t>
            </a:r>
            <a:r>
              <a:rPr i="1"/>
              <a:t>n</a:t>
            </a:r>
            <a:r>
              <a:t>(</a:t>
            </a:r>
            <a:r>
              <a:rPr i="1"/>
              <a:t>n</a:t>
            </a:r>
            <a:r>
              <a:t>+1)/2 ≈</a:t>
            </a:r>
            <a:r>
              <a:rPr i="1"/>
              <a:t>n</a:t>
            </a:r>
            <a:r>
              <a:rPr baseline="30399"/>
              <a:t>2</a:t>
            </a:r>
            <a:r>
              <a:t>/2 ∈ Θ(</a:t>
            </a:r>
            <a:r>
              <a:rPr i="1"/>
              <a:t>n</a:t>
            </a:r>
            <a:r>
              <a:rPr baseline="30399"/>
              <a:t>2</a:t>
            </a:r>
            <a:r>
              <a:t>)</a:t>
            </a:r>
          </a:p>
          <a:p>
            <a:pPr>
              <a:spcBef>
                <a:spcPts val="600"/>
              </a:spcBef>
              <a:defRPr sz="3000">
                <a:latin typeface="Courier New"/>
                <a:ea typeface="Courier New"/>
                <a:cs typeface="Courier New"/>
                <a:sym typeface="Courier New"/>
              </a:defRPr>
            </a:pPr>
            <a:r>
              <a:t>Σ</a:t>
            </a:r>
            <a:r>
              <a:rPr baseline="-21199"/>
              <a:t>1≤</a:t>
            </a:r>
            <a:r>
              <a:rPr baseline="-21199" i="1"/>
              <a:t>i</a:t>
            </a:r>
            <a:r>
              <a:rPr baseline="-21199"/>
              <a:t>≤</a:t>
            </a:r>
            <a:r>
              <a:rPr baseline="-21199" i="1"/>
              <a:t>n</a:t>
            </a:r>
            <a:r>
              <a:rPr baseline="-21199"/>
              <a:t> </a:t>
            </a:r>
            <a:r>
              <a:rPr i="1"/>
              <a:t>i</a:t>
            </a:r>
            <a:r>
              <a:rPr baseline="30399"/>
              <a:t>2</a:t>
            </a:r>
            <a:r>
              <a:t> = 1</a:t>
            </a:r>
            <a:r>
              <a:rPr baseline="30399"/>
              <a:t>2</a:t>
            </a:r>
            <a:r>
              <a:t>+2</a:t>
            </a:r>
            <a:r>
              <a:rPr baseline="30399"/>
              <a:t>2</a:t>
            </a:r>
            <a:r>
              <a:t>+…+</a:t>
            </a:r>
            <a:r>
              <a:rPr i="1"/>
              <a:t>n</a:t>
            </a:r>
            <a:r>
              <a:rPr baseline="30399"/>
              <a:t>2</a:t>
            </a:r>
            <a:r>
              <a:t> = </a:t>
            </a:r>
            <a:r>
              <a:rPr i="1"/>
              <a:t>n</a:t>
            </a:r>
            <a:r>
              <a:t>(</a:t>
            </a:r>
            <a:r>
              <a:rPr i="1"/>
              <a:t>n</a:t>
            </a:r>
            <a:r>
              <a:t>+1)(2</a:t>
            </a:r>
            <a:r>
              <a:rPr i="1"/>
              <a:t>n</a:t>
            </a:r>
            <a:r>
              <a:t>+1)/6 </a:t>
            </a:r>
          </a:p>
          <a:p>
            <a:pPr lvl="2" marL="0" indent="457200">
              <a:spcBef>
                <a:spcPts val="600"/>
              </a:spcBef>
              <a:buSzTx/>
              <a:buNone/>
              <a:defRPr sz="3000">
                <a:latin typeface="Courier New"/>
                <a:ea typeface="Courier New"/>
                <a:cs typeface="Courier New"/>
                <a:sym typeface="Courier New"/>
              </a:defRPr>
            </a:pPr>
            <a:r>
              <a:t>≈ </a:t>
            </a:r>
            <a:r>
              <a:rPr i="1"/>
              <a:t>n</a:t>
            </a:r>
            <a:r>
              <a:rPr baseline="30399"/>
              <a:t>3</a:t>
            </a:r>
            <a:r>
              <a:t>/3 ∈ Θ(</a:t>
            </a:r>
            <a:r>
              <a:rPr i="1"/>
              <a:t>n</a:t>
            </a:r>
            <a:r>
              <a:rPr baseline="30399"/>
              <a:t>3</a:t>
            </a:r>
            <a:r>
              <a:t>)</a:t>
            </a:r>
          </a:p>
          <a:p>
            <a:pPr marL="342246" indent="-302558">
              <a:spcBef>
                <a:spcPts val="600"/>
              </a:spcBef>
              <a:defRPr sz="2900">
                <a:latin typeface="Courier New"/>
                <a:ea typeface="Courier New"/>
                <a:cs typeface="Courier New"/>
                <a:sym typeface="Courier New"/>
              </a:defRPr>
            </a:pPr>
            <a:r>
              <a:t>Σ</a:t>
            </a:r>
            <a:r>
              <a:rPr baseline="-21724"/>
              <a:t>0≤</a:t>
            </a:r>
            <a:r>
              <a:rPr baseline="-21724" i="1"/>
              <a:t>i</a:t>
            </a:r>
            <a:r>
              <a:rPr baseline="-21724"/>
              <a:t>≤</a:t>
            </a:r>
            <a:r>
              <a:rPr baseline="-21724" i="1"/>
              <a:t>n</a:t>
            </a:r>
            <a:r>
              <a:t>2</a:t>
            </a:r>
            <a:r>
              <a:rPr baseline="30344" i="1"/>
              <a:t>i</a:t>
            </a:r>
            <a:r>
              <a:rPr baseline="30344"/>
              <a:t> </a:t>
            </a:r>
            <a:r>
              <a:t>= 2</a:t>
            </a:r>
            <a:r>
              <a:rPr baseline="30344"/>
              <a:t>0 </a:t>
            </a:r>
            <a:r>
              <a:t>+ 2</a:t>
            </a:r>
            <a:r>
              <a:rPr baseline="30344"/>
              <a:t>1 </a:t>
            </a:r>
            <a:r>
              <a:t>+…+ 2</a:t>
            </a:r>
            <a:r>
              <a:rPr baseline="30344" i="1"/>
              <a:t>n</a:t>
            </a:r>
            <a:r>
              <a:rPr baseline="30344"/>
              <a:t> </a:t>
            </a:r>
            <a:r>
              <a:t>= 2</a:t>
            </a:r>
            <a:r>
              <a:rPr baseline="30344" i="1"/>
              <a:t>n</a:t>
            </a:r>
            <a:r>
              <a:rPr baseline="30344"/>
              <a:t>+1</a:t>
            </a:r>
            <a:r>
              <a:t>-1 ∈ Θ(2</a:t>
            </a:r>
            <a:r>
              <a:rPr baseline="30344" i="1"/>
              <a:t>n</a:t>
            </a:r>
            <a:r>
              <a:t>)</a:t>
            </a:r>
          </a:p>
          <a:p>
            <a:pPr marL="342246" indent="-302558">
              <a:spcBef>
                <a:spcPts val="600"/>
              </a:spcBef>
              <a:defRPr sz="2900">
                <a:latin typeface="Courier New"/>
                <a:ea typeface="Courier New"/>
                <a:cs typeface="Courier New"/>
                <a:sym typeface="Courier New"/>
              </a:defRPr>
            </a:pPr>
            <a:r>
              <a:t>Σ</a:t>
            </a:r>
            <a:r>
              <a:rPr baseline="-21724"/>
              <a:t>0≤</a:t>
            </a:r>
            <a:r>
              <a:rPr baseline="-21724" i="1"/>
              <a:t>i</a:t>
            </a:r>
            <a:r>
              <a:rPr baseline="-21724"/>
              <a:t>≤</a:t>
            </a:r>
            <a:r>
              <a:rPr baseline="-21724" i="1"/>
              <a:t>n</a:t>
            </a:r>
            <a:r>
              <a:rPr baseline="-21724"/>
              <a:t> </a:t>
            </a:r>
            <a:r>
              <a:rPr i="1"/>
              <a:t>a</a:t>
            </a:r>
            <a:r>
              <a:rPr baseline="30344" i="1"/>
              <a:t>i</a:t>
            </a:r>
            <a:r>
              <a:rPr baseline="30344"/>
              <a:t> </a:t>
            </a:r>
            <a:r>
              <a:t>=1+</a:t>
            </a:r>
            <a:r>
              <a:rPr i="1"/>
              <a:t>a</a:t>
            </a:r>
            <a:r>
              <a:t>+…+</a:t>
            </a:r>
            <a:r>
              <a:rPr i="1"/>
              <a:t>a</a:t>
            </a:r>
            <a:r>
              <a:rPr baseline="30344" i="1"/>
              <a:t>n</a:t>
            </a:r>
            <a:r>
              <a:rPr baseline="30344"/>
              <a:t> </a:t>
            </a:r>
            <a:r>
              <a:t>=(</a:t>
            </a:r>
            <a:r>
              <a:rPr i="1"/>
              <a:t>a</a:t>
            </a:r>
            <a:r>
              <a:rPr baseline="30344" i="1"/>
              <a:t>n</a:t>
            </a:r>
            <a:r>
              <a:rPr baseline="30344"/>
              <a:t>+1</a:t>
            </a:r>
            <a:r>
              <a:t>-1)/(</a:t>
            </a:r>
            <a:r>
              <a:rPr i="1"/>
              <a:t>a</a:t>
            </a:r>
            <a:r>
              <a:t>-1)</a:t>
            </a:r>
            <a:r>
              <a:rPr>
                <a:latin typeface="Gill Sans MT"/>
                <a:ea typeface="Gill Sans MT"/>
                <a:cs typeface="Gill Sans MT"/>
                <a:sym typeface="Gill Sans MT"/>
              </a:rPr>
              <a:t> for any </a:t>
            </a:r>
            <a:r>
              <a:rPr i="1"/>
              <a:t>a</a:t>
            </a:r>
            <a:r>
              <a:t>≠1</a:t>
            </a:r>
          </a:p>
          <a:p>
            <a:pPr marL="342246" indent="-302558">
              <a:spcBef>
                <a:spcPts val="600"/>
              </a:spcBef>
              <a:defRPr sz="2900">
                <a:latin typeface="Courier New"/>
                <a:ea typeface="Courier New"/>
                <a:cs typeface="Courier New"/>
                <a:sym typeface="Courier New"/>
              </a:defRPr>
            </a:pPr>
            <a:r>
              <a:t>Σ(</a:t>
            </a:r>
            <a:r>
              <a:rPr i="1"/>
              <a:t>a</a:t>
            </a:r>
            <a:r>
              <a:rPr baseline="-21724" i="1"/>
              <a:t>i</a:t>
            </a:r>
            <a:r>
              <a:rPr baseline="-21724"/>
              <a:t> </a:t>
            </a:r>
            <a:r>
              <a:t>± </a:t>
            </a:r>
            <a:r>
              <a:rPr i="1"/>
              <a:t>b</a:t>
            </a:r>
            <a:r>
              <a:rPr baseline="-21724" i="1"/>
              <a:t>i</a:t>
            </a:r>
            <a:r>
              <a:t>)= Σ</a:t>
            </a:r>
            <a:r>
              <a:rPr i="1"/>
              <a:t>a</a:t>
            </a:r>
            <a:r>
              <a:rPr baseline="-21724" i="1"/>
              <a:t>i</a:t>
            </a:r>
            <a:r>
              <a:rPr baseline="-21724"/>
              <a:t> </a:t>
            </a:r>
            <a:r>
              <a:t>± Σ</a:t>
            </a:r>
            <a:r>
              <a:rPr i="1"/>
              <a:t>b</a:t>
            </a:r>
            <a:r>
              <a:rPr baseline="-21724" i="1"/>
              <a:t>i         </a:t>
            </a:r>
            <a:endParaRPr baseline="-21724" i="1"/>
          </a:p>
          <a:p>
            <a:pPr marL="342246" indent="-302558">
              <a:spcBef>
                <a:spcPts val="600"/>
              </a:spcBef>
              <a:defRPr sz="2900">
                <a:latin typeface="Courier New"/>
                <a:ea typeface="Courier New"/>
                <a:cs typeface="Courier New"/>
                <a:sym typeface="Courier New"/>
              </a:defRPr>
            </a:pPr>
            <a:r>
              <a:t>Σ</a:t>
            </a:r>
            <a:r>
              <a:rPr i="1"/>
              <a:t>ca</a:t>
            </a:r>
            <a:r>
              <a:rPr baseline="-21724" i="1"/>
              <a:t>i</a:t>
            </a:r>
            <a:r>
              <a:rPr baseline="-21724"/>
              <a:t> </a:t>
            </a:r>
            <a:r>
              <a:t>= </a:t>
            </a:r>
            <a:r>
              <a:rPr i="1"/>
              <a:t>c</a:t>
            </a:r>
            <a:r>
              <a:t>Σ</a:t>
            </a:r>
            <a:r>
              <a:rPr i="1"/>
              <a:t>a</a:t>
            </a:r>
            <a:r>
              <a:rPr baseline="-21724" i="1"/>
              <a:t>i</a:t>
            </a:r>
            <a:r>
              <a:rPr baseline="-21724"/>
              <a:t>       </a:t>
            </a:r>
            <a:endParaRPr baseline="-21724"/>
          </a:p>
          <a:p>
            <a:pPr marL="342246" indent="-302558">
              <a:spcBef>
                <a:spcPts val="600"/>
              </a:spcBef>
              <a:defRPr sz="2900">
                <a:latin typeface="Courier New"/>
                <a:ea typeface="Courier New"/>
                <a:cs typeface="Courier New"/>
                <a:sym typeface="Courier New"/>
              </a:defRPr>
            </a:pPr>
            <a:r>
              <a:t>Σ</a:t>
            </a:r>
            <a:r>
              <a:rPr baseline="-21724" i="1"/>
              <a:t>l</a:t>
            </a:r>
            <a:r>
              <a:rPr baseline="-21724"/>
              <a:t>≤</a:t>
            </a:r>
            <a:r>
              <a:rPr baseline="-21724" i="1"/>
              <a:t>i</a:t>
            </a:r>
            <a:r>
              <a:rPr baseline="-21724"/>
              <a:t>≤</a:t>
            </a:r>
            <a:r>
              <a:rPr baseline="-21724" i="1"/>
              <a:t>u</a:t>
            </a:r>
            <a:r>
              <a:rPr i="1"/>
              <a:t>a</a:t>
            </a:r>
            <a:r>
              <a:rPr baseline="-21724" i="1"/>
              <a:t>i</a:t>
            </a:r>
            <a:r>
              <a:rPr baseline="-21724"/>
              <a:t> </a:t>
            </a:r>
            <a:r>
              <a:t>= Σ</a:t>
            </a:r>
            <a:r>
              <a:rPr baseline="-21724" i="1"/>
              <a:t>l</a:t>
            </a:r>
            <a:r>
              <a:rPr baseline="-21724"/>
              <a:t>≤</a:t>
            </a:r>
            <a:r>
              <a:rPr baseline="-21724" i="1"/>
              <a:t>i</a:t>
            </a:r>
            <a:r>
              <a:rPr baseline="-21724"/>
              <a:t>≤</a:t>
            </a:r>
            <a:r>
              <a:rPr baseline="-21724" i="1"/>
              <a:t>m</a:t>
            </a:r>
            <a:r>
              <a:rPr i="1"/>
              <a:t>a</a:t>
            </a:r>
            <a:r>
              <a:rPr baseline="-21724" i="1"/>
              <a:t>i</a:t>
            </a:r>
            <a:r>
              <a:rPr baseline="-21724"/>
              <a:t> </a:t>
            </a:r>
            <a:r>
              <a:t>+ Σ</a:t>
            </a:r>
            <a:r>
              <a:rPr baseline="-21724" i="1"/>
              <a:t>m</a:t>
            </a:r>
            <a:r>
              <a:rPr baseline="-21724"/>
              <a:t>+1≤</a:t>
            </a:r>
            <a:r>
              <a:rPr baseline="-21724" i="1"/>
              <a:t>i</a:t>
            </a:r>
            <a:r>
              <a:rPr baseline="-21724"/>
              <a:t>≤</a:t>
            </a:r>
            <a:r>
              <a:rPr baseline="-21724" i="1"/>
              <a:t>u</a:t>
            </a:r>
            <a:r>
              <a:rPr i="1"/>
              <a:t>a</a:t>
            </a:r>
            <a:r>
              <a:rPr baseline="-21724" i="1"/>
              <a:t>i</a:t>
            </a:r>
          </a:p>
        </p:txBody>
      </p:sp>
      <p:sp>
        <p:nvSpPr>
          <p:cNvPr id="22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1"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222"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1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1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19">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19">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219">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9" grpId="1"/>
    </p:bld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ummary"/>
          <p:cNvSpPr txBox="1"/>
          <p:nvPr>
            <p:ph type="title"/>
          </p:nvPr>
        </p:nvSpPr>
        <p:spPr>
          <a:prstGeom prst="rect">
            <a:avLst/>
          </a:prstGeom>
        </p:spPr>
        <p:txBody>
          <a:bodyPr/>
          <a:lstStyle/>
          <a:p>
            <a:pPr/>
            <a:r>
              <a:t>Summary</a:t>
            </a:r>
          </a:p>
        </p:txBody>
      </p:sp>
      <p:sp>
        <p:nvSpPr>
          <p:cNvPr id="225" name="Order of growth…"/>
          <p:cNvSpPr txBox="1"/>
          <p:nvPr>
            <p:ph type="body" idx="1"/>
          </p:nvPr>
        </p:nvSpPr>
        <p:spPr>
          <a:prstGeom prst="rect">
            <a:avLst/>
          </a:prstGeom>
        </p:spPr>
        <p:txBody>
          <a:bodyPr/>
          <a:lstStyle/>
          <a:p>
            <a:pPr/>
            <a:r>
              <a:t>Order of growth</a:t>
            </a:r>
          </a:p>
          <a:p>
            <a:pPr lvl="1"/>
            <a:r>
              <a:t>Big-Oh</a:t>
            </a:r>
          </a:p>
          <a:p>
            <a:pPr lvl="1"/>
            <a:r>
              <a:t>Big-Omega</a:t>
            </a:r>
          </a:p>
          <a:p>
            <a:pPr lvl="1"/>
            <a:r>
              <a:t>Big-Theta</a:t>
            </a:r>
          </a:p>
        </p:txBody>
      </p:sp>
      <p:sp>
        <p:nvSpPr>
          <p:cNvPr id="22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7"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228"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 name="Amortized Cost"/>
          <p:cNvSpPr txBox="1"/>
          <p:nvPr>
            <p:ph type="title"/>
          </p:nvPr>
        </p:nvSpPr>
        <p:spPr>
          <a:prstGeom prst="rect">
            <a:avLst/>
          </a:prstGeom>
        </p:spPr>
        <p:txBody>
          <a:bodyPr/>
          <a:lstStyle/>
          <a:p>
            <a:pPr/>
            <a:r>
              <a:t>Amortized Cost</a:t>
            </a:r>
          </a:p>
        </p:txBody>
      </p:sp>
      <p:sp>
        <p:nvSpPr>
          <p:cNvPr id="45" name="Amortized cost:…"/>
          <p:cNvSpPr txBox="1"/>
          <p:nvPr>
            <p:ph type="body" sz="half" idx="1"/>
          </p:nvPr>
        </p:nvSpPr>
        <p:spPr>
          <a:xfrm>
            <a:off x="598131" y="938113"/>
            <a:ext cx="9178976" cy="3184393"/>
          </a:xfrm>
          <a:prstGeom prst="rect">
            <a:avLst/>
          </a:prstGeom>
        </p:spPr>
        <p:txBody>
          <a:bodyPr/>
          <a:lstStyle/>
          <a:p>
            <a:pPr/>
            <a:r>
              <a:t>Amortized cost:</a:t>
            </a:r>
          </a:p>
          <a:p>
            <a:pPr lvl="1">
              <a:defRPr sz="2800"/>
            </a:pPr>
            <a:r>
              <a:t>An accounting artifact that often may not have any direct relationship to actual complexity of the operation.</a:t>
            </a:r>
          </a:p>
          <a:p>
            <a:pPr marL="322075" indent="-282388">
              <a:spcBef>
                <a:spcPts val="600"/>
              </a:spcBef>
              <a:defRPr sz="3000"/>
            </a:pPr>
            <a:r>
              <a:t>Requirement for amortized cost</a:t>
            </a:r>
          </a:p>
          <a:p>
            <a:pPr lvl="1" marL="677675" indent="-282388">
              <a:buChar char="•"/>
            </a:pPr>
            <a:r>
              <a:rPr i="1"/>
              <a:t>Sum of amortized complexities of all operations in any sequence of operations be greater than or equal to sum of the actual complexities, i.e</a:t>
            </a:r>
          </a:p>
        </p:txBody>
      </p:sp>
      <p:sp>
        <p:nvSpPr>
          <p:cNvPr id="4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48"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49" name="Equation"/>
          <p:cNvSpPr txBox="1"/>
          <p:nvPr/>
        </p:nvSpPr>
        <p:spPr>
          <a:xfrm>
            <a:off x="1798514" y="4144657"/>
            <a:ext cx="7473273" cy="866715"/>
          </a:xfrm>
          <a:prstGeom prst="rect">
            <a:avLst/>
          </a:prstGeom>
          <a:ln w="12700">
            <a:miter lim="400000"/>
          </a:ln>
        </p:spPr>
        <p:txBody>
          <a:bodyPr wrap="none" lIns="0" tIns="0" rIns="0" bIns="0">
            <a:spAutoFit/>
          </a:bodyPr>
          <a:lstStyle/>
          <a:p>
            <a:pPr marL="0" marR="0" latinLnBrk="1">
              <a:defRPr sz="1800">
                <a:uFillTx/>
              </a:defRPr>
            </a:pPr>
            <a14:m>
              <m:oMathPara>
                <m:oMathParaPr>
                  <m:jc m:val="centerGroup"/>
                </m:oMathParaPr>
                <m:oMath>
                  <m:limLow>
                    <m:e>
                      <m:r>
                        <a:rPr xmlns:a="http://schemas.openxmlformats.org/drawingml/2006/main" sz="3000" i="1">
                          <a:solidFill>
                            <a:srgbClr val="000000"/>
                          </a:solidFill>
                          <a:latin typeface="Cambria Math" panose="02040503050406030204" pitchFamily="18" charset="0"/>
                        </a:rPr>
                        <m:t>∑</m:t>
                      </m:r>
                    </m:e>
                    <m:lim>
                      <m:r>
                        <a:rPr xmlns:a="http://schemas.openxmlformats.org/drawingml/2006/main" sz="3000" i="1">
                          <a:solidFill>
                            <a:srgbClr val="000000"/>
                          </a:solidFill>
                          <a:latin typeface="Cambria Math" panose="02040503050406030204" pitchFamily="18" charset="0"/>
                        </a:rPr>
                        <m:t>1</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n</m:t>
                      </m:r>
                    </m:lim>
                  </m:limLow>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m</m:t>
                  </m:r>
                  <m:r>
                    <a:rPr xmlns:a="http://schemas.openxmlformats.org/drawingml/2006/main" sz="3000" i="1">
                      <a:solidFill>
                        <a:srgbClr val="000000"/>
                      </a:solidFill>
                      <a:latin typeface="Cambria Math" panose="02040503050406030204" pitchFamily="18" charset="0"/>
                    </a:rPr>
                    <m:t>o</m:t>
                  </m:r>
                  <m:r>
                    <a:rPr xmlns:a="http://schemas.openxmlformats.org/drawingml/2006/main" sz="3000" i="1">
                      <a:solidFill>
                        <a:srgbClr val="000000"/>
                      </a:solidFill>
                      <a:latin typeface="Cambria Math" panose="02040503050406030204" pitchFamily="18" charset="0"/>
                    </a:rPr>
                    <m:t>r</m:t>
                  </m:r>
                  <m:r>
                    <a:rPr xmlns:a="http://schemas.openxmlformats.org/drawingml/2006/main" sz="3000" i="1">
                      <a:solidFill>
                        <a:srgbClr val="000000"/>
                      </a:solidFill>
                      <a:latin typeface="Cambria Math" panose="02040503050406030204" pitchFamily="18" charset="0"/>
                    </a:rPr>
                    <m:t>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z</m:t>
                  </m:r>
                  <m:r>
                    <a:rPr xmlns:a="http://schemas.openxmlformats.org/drawingml/2006/main" sz="3000" i="1">
                      <a:solidFill>
                        <a:srgbClr val="000000"/>
                      </a:solidFill>
                      <a:latin typeface="Cambria Math" panose="02040503050406030204" pitchFamily="18" charset="0"/>
                    </a:rPr>
                    <m:t>e</m:t>
                  </m:r>
                  <m:r>
                    <a:rPr xmlns:a="http://schemas.openxmlformats.org/drawingml/2006/main" sz="3000" i="1">
                      <a:solidFill>
                        <a:srgbClr val="000000"/>
                      </a:solidFill>
                      <a:latin typeface="Cambria Math" panose="02040503050406030204" pitchFamily="18" charset="0"/>
                    </a:rPr>
                    <m:t>d</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limLow>
                    <m:e>
                      <m:r>
                        <a:rPr xmlns:a="http://schemas.openxmlformats.org/drawingml/2006/main" sz="3000" i="1">
                          <a:solidFill>
                            <a:srgbClr val="000000"/>
                          </a:solidFill>
                          <a:latin typeface="Cambria Math" panose="02040503050406030204" pitchFamily="18" charset="0"/>
                        </a:rPr>
                        <m:t>∑</m:t>
                      </m:r>
                    </m:e>
                    <m:lim>
                      <m:r>
                        <a:rPr xmlns:a="http://schemas.openxmlformats.org/drawingml/2006/main" sz="3000" i="1">
                          <a:solidFill>
                            <a:srgbClr val="000000"/>
                          </a:solidFill>
                          <a:latin typeface="Cambria Math" panose="02040503050406030204" pitchFamily="18" charset="0"/>
                        </a:rPr>
                        <m:t>1</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n</m:t>
                      </m:r>
                    </m:lim>
                  </m:limLow>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c</m:t>
                  </m:r>
                  <m:r>
                    <a:rPr xmlns:a="http://schemas.openxmlformats.org/drawingml/2006/main" sz="3000" i="1">
                      <a:solidFill>
                        <a:srgbClr val="000000"/>
                      </a:solidFill>
                      <a:latin typeface="Cambria Math" panose="02040503050406030204" pitchFamily="18" charset="0"/>
                    </a:rPr>
                    <m:t>t</m:t>
                  </m:r>
                  <m:r>
                    <a:rPr xmlns:a="http://schemas.openxmlformats.org/drawingml/2006/main" sz="3000" i="1">
                      <a:solidFill>
                        <a:srgbClr val="000000"/>
                      </a:solidFill>
                      <a:latin typeface="Cambria Math" panose="02040503050406030204" pitchFamily="18" charset="0"/>
                    </a:rPr>
                    <m:t>u</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l</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phant>
                    <m:phantPr>
                      <m:ctrlPr>
                        <a:rPr xmlns:a="http://schemas.openxmlformats.org/drawingml/2006/main" sz="3000" i="1">
                          <a:solidFill>
                            <a:srgbClr val="000000"/>
                          </a:solidFill>
                          <a:latin typeface="Cambria Math" panose="02040503050406030204" pitchFamily="18" charset="0"/>
                        </a:rPr>
                      </m:ctrlPr>
                      <m:show m:val="off"/>
                    </m:phantPr>
                    <m:e>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e>
                  </m:phant>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1</m:t>
                  </m:r>
                  <m:r>
                    <a:rPr xmlns:a="http://schemas.openxmlformats.org/drawingml/2006/main" sz="3000" i="1">
                      <a:solidFill>
                        <a:srgbClr val="000000"/>
                      </a:solidFill>
                      <a:latin typeface="Cambria Math" panose="02040503050406030204" pitchFamily="18" charset="0"/>
                    </a:rPr>
                    <m:t>)</m:t>
                  </m:r>
                </m:oMath>
              </m:oMathPara>
            </a14:m>
            <a:endParaRPr sz="3000"/>
          </a:p>
        </p:txBody>
      </p:sp>
      <p:sp>
        <p:nvSpPr>
          <p:cNvPr id="50" name="Amortized cost can be viewed as the amount being charged for the operation rather than actual cost of the operation."/>
          <p:cNvSpPr txBox="1"/>
          <p:nvPr/>
        </p:nvSpPr>
        <p:spPr>
          <a:xfrm>
            <a:off x="301798" y="5010579"/>
            <a:ext cx="9178975" cy="19540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marL="382587" indent="-342900">
              <a:lnSpc>
                <a:spcPct val="90000"/>
              </a:lnSpc>
              <a:spcBef>
                <a:spcPts val="700"/>
              </a:spcBef>
              <a:buSzPct val="100000"/>
              <a:buChar char="•"/>
              <a:defRPr sz="3200">
                <a:latin typeface="+mn-lt"/>
                <a:ea typeface="+mn-ea"/>
                <a:cs typeface="+mn-cs"/>
                <a:sym typeface="Gill Sans"/>
              </a:defRPr>
            </a:lvl1pPr>
          </a:lstStyle>
          <a:p>
            <a:pPr/>
            <a:r>
              <a:t>Amortized cost can be viewed as the amount being charged for the operation rather than actual cost of the operation.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4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4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3" fill="hold">
                                  <p:stCondLst>
                                    <p:cond delay="0"/>
                                  </p:stCondLst>
                                  <p:iterate type="el" backwards="0">
                                    <p:tmAbs val="0"/>
                                  </p:iterate>
                                  <p:childTnLst>
                                    <p:set>
                                      <p:cBhvr>
                                        <p:cTn id="28" fill="hold"/>
                                        <p:tgtEl>
                                          <p:spTgt spid="50">
                                            <p:bg/>
                                          </p:spTgt>
                                        </p:tgtEl>
                                        <p:attrNameLst>
                                          <p:attrName>style.visibility</p:attrName>
                                        </p:attrNameLst>
                                      </p:cBhvr>
                                      <p:to>
                                        <p:strVal val="visible"/>
                                      </p:to>
                                    </p:set>
                                  </p:childTnLst>
                                </p:cTn>
                              </p:par>
                              <p:par>
                                <p:cTn id="29" presetClass="entr" nodeType="withEffect" presetSubtype="0" presetID="1" grpId="3" fill="hold">
                                  <p:stCondLst>
                                    <p:cond delay="0"/>
                                  </p:stCondLst>
                                  <p:iterate type="el" backwards="0">
                                    <p:tmAbs val="0"/>
                                  </p:iterate>
                                  <p:childTnLst>
                                    <p:set>
                                      <p:cBhvr>
                                        <p:cTn id="30" fill="hold"/>
                                        <p:tgtEl>
                                          <p:spTgt spid="50">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0" grpId="3"/>
      <p:bldP build="p" bldLvl="5" animBg="1" rev="0" advAuto="0" spid="45" grpId="1"/>
      <p:bldP build="whole" bldLvl="1" animBg="1" rev="0" advAuto="0" spid="49" grpId="2"/>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 name="Examples: Amortized Cost"/>
          <p:cNvSpPr txBox="1"/>
          <p:nvPr>
            <p:ph type="title"/>
          </p:nvPr>
        </p:nvSpPr>
        <p:spPr>
          <a:prstGeom prst="rect">
            <a:avLst/>
          </a:prstGeom>
        </p:spPr>
        <p:txBody>
          <a:bodyPr/>
          <a:lstStyle/>
          <a:p>
            <a:pPr/>
            <a:r>
              <a:t>Examples: Amortized Cost</a:t>
            </a:r>
          </a:p>
        </p:txBody>
      </p:sp>
      <p:sp>
        <p:nvSpPr>
          <p:cNvPr id="53" name="Amortized cost of eating out (per day)…"/>
          <p:cNvSpPr txBox="1"/>
          <p:nvPr>
            <p:ph type="body" idx="1"/>
          </p:nvPr>
        </p:nvSpPr>
        <p:spPr>
          <a:prstGeom prst="rect">
            <a:avLst/>
          </a:prstGeom>
        </p:spPr>
        <p:txBody>
          <a:bodyPr/>
          <a:lstStyle/>
          <a:p>
            <a:pPr>
              <a:spcBef>
                <a:spcPts val="200"/>
              </a:spcBef>
            </a:pPr>
            <a:r>
              <a:t>Amortized cost of eating out (per day)</a:t>
            </a:r>
          </a:p>
          <a:p>
            <a:pPr lvl="1">
              <a:spcBef>
                <a:spcPts val="200"/>
              </a:spcBef>
            </a:pPr>
            <a:r>
              <a:t>Consider that you eat dinner out every day and actuall cost of dinner typically is as follows. </a:t>
            </a:r>
          </a:p>
          <a:p>
            <a:pPr lvl="2">
              <a:spcBef>
                <a:spcPts val="200"/>
              </a:spcBef>
            </a:pPr>
            <a:r>
              <a:t>Mon-Thu: Rs 50</a:t>
            </a:r>
          </a:p>
          <a:p>
            <a:pPr lvl="2">
              <a:spcBef>
                <a:spcPts val="200"/>
              </a:spcBef>
            </a:pPr>
            <a:r>
              <a:t>Fri: Rs Rs 100</a:t>
            </a:r>
          </a:p>
          <a:p>
            <a:pPr lvl="2">
              <a:spcBef>
                <a:spcPts val="200"/>
              </a:spcBef>
            </a:pPr>
            <a:r>
              <a:t>Sat-Sun: Rs 150</a:t>
            </a:r>
          </a:p>
          <a:p>
            <a:pPr lvl="1">
              <a:spcBef>
                <a:spcPts val="200"/>
              </a:spcBef>
            </a:pPr>
            <a:r>
              <a:t>Consider that you need to have required money in the pocket before you proceed for dinner. The restaurant requires full payment in advance. You have fixed source of income per day (e.g. you can get only X amount per day from the source e.g. parents?).</a:t>
            </a:r>
          </a:p>
          <a:p>
            <a:pPr lvl="1">
              <a:spcBef>
                <a:spcPts val="200"/>
              </a:spcBef>
              <a:defRPr>
                <a:solidFill>
                  <a:schemeClr val="accent5"/>
                </a:solidFill>
              </a:defRPr>
            </a:pPr>
            <a:r>
              <a:t>What should be the value of X?</a:t>
            </a:r>
          </a:p>
          <a:p>
            <a:pPr lvl="2" marL="1097416" indent="-244928">
              <a:spcBef>
                <a:spcPts val="200"/>
              </a:spcBef>
              <a:defRPr sz="3000">
                <a:solidFill>
                  <a:schemeClr val="accent5"/>
                </a:solidFill>
              </a:defRPr>
            </a:pPr>
            <a:r>
              <a:t>Rs 80?, Rs 100?</a:t>
            </a:r>
          </a:p>
          <a:p>
            <a:pPr lvl="2" marL="1097416" indent="-244928">
              <a:spcBef>
                <a:spcPts val="200"/>
              </a:spcBef>
              <a:defRPr sz="3000"/>
            </a:pPr>
            <a:r>
              <a:t>X is considered as amortized cost (potential func)</a:t>
            </a:r>
          </a:p>
        </p:txBody>
      </p:sp>
      <p:sp>
        <p:nvSpPr>
          <p:cNvPr id="5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5"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5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5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5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5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5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5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5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53">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3"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 name="Amortized Cost : Potential Function"/>
          <p:cNvSpPr txBox="1"/>
          <p:nvPr>
            <p:ph type="title"/>
          </p:nvPr>
        </p:nvSpPr>
        <p:spPr>
          <a:prstGeom prst="rect">
            <a:avLst/>
          </a:prstGeom>
        </p:spPr>
        <p:txBody>
          <a:bodyPr/>
          <a:lstStyle>
            <a:lvl1pPr>
              <a:defRPr sz="4400"/>
            </a:lvl1pPr>
          </a:lstStyle>
          <a:p>
            <a:pPr/>
            <a:r>
              <a:t>Amortized Cost : Potential Function</a:t>
            </a:r>
          </a:p>
        </p:txBody>
      </p:sp>
      <p:sp>
        <p:nvSpPr>
          <p:cNvPr id="59" name="To arrive at amortized cost relative to actual cost, define a Potential function P(i) for the ith operation…"/>
          <p:cNvSpPr txBox="1"/>
          <p:nvPr>
            <p:ph type="body" sz="half" idx="1"/>
          </p:nvPr>
        </p:nvSpPr>
        <p:spPr>
          <a:xfrm>
            <a:off x="598131" y="938113"/>
            <a:ext cx="9178976" cy="2484769"/>
          </a:xfrm>
          <a:prstGeom prst="rect">
            <a:avLst/>
          </a:prstGeom>
        </p:spPr>
        <p:txBody>
          <a:bodyPr/>
          <a:lstStyle/>
          <a:p>
            <a:pPr>
              <a:defRPr sz="3000"/>
            </a:pPr>
            <a:r>
              <a:t>To arrive at amortized cost relative to actual cost, define a Potential function </a:t>
            </a:r>
            <a:r>
              <a:rPr>
                <a:latin typeface="Courier New"/>
                <a:ea typeface="Courier New"/>
                <a:cs typeface="Courier New"/>
                <a:sym typeface="Courier New"/>
              </a:rPr>
              <a:t>P(i)</a:t>
            </a:r>
            <a:r>
              <a:t> for the </a:t>
            </a:r>
            <a:r>
              <a:rPr>
                <a:latin typeface="Courier New"/>
                <a:ea typeface="Courier New"/>
                <a:cs typeface="Courier New"/>
                <a:sym typeface="Courier New"/>
              </a:rPr>
              <a:t>i</a:t>
            </a:r>
            <a:r>
              <a:rPr baseline="31999">
                <a:latin typeface="Courier New"/>
                <a:ea typeface="Courier New"/>
                <a:cs typeface="Courier New"/>
                <a:sym typeface="Courier New"/>
              </a:rPr>
              <a:t>th</a:t>
            </a:r>
            <a:r>
              <a:t> operation</a:t>
            </a:r>
          </a:p>
          <a:p>
            <a:pPr lvl="2" marL="0" indent="457200">
              <a:spcBef>
                <a:spcPts val="700"/>
              </a:spcBef>
              <a:buSzTx/>
              <a:buNone/>
              <a:defRPr>
                <a:latin typeface="Courier New"/>
                <a:ea typeface="Courier New"/>
                <a:cs typeface="Courier New"/>
                <a:sym typeface="Courier New"/>
              </a:defRPr>
            </a:pPr>
            <a:r>
              <a:t>P(i)=amortized(i)-actual(i)+P(i-1)……(2)</a:t>
            </a:r>
          </a:p>
          <a:p>
            <a:pPr marL="322075" indent="-282388">
              <a:defRPr sz="3000">
                <a:latin typeface="Courier New"/>
                <a:ea typeface="Courier New"/>
                <a:cs typeface="Courier New"/>
                <a:sym typeface="Courier New"/>
              </a:defRPr>
            </a:pPr>
            <a:r>
              <a:t>i</a:t>
            </a:r>
            <a:r>
              <a:rPr baseline="31999"/>
              <a:t>th</a:t>
            </a:r>
            <a:r>
              <a:rPr>
                <a:latin typeface="Gill Sans MT"/>
                <a:ea typeface="Gill Sans MT"/>
                <a:cs typeface="Gill Sans MT"/>
                <a:sym typeface="Gill Sans MT"/>
              </a:rPr>
              <a:t> operation causes the potential function to change by the difference between the amortized and actual cost</a:t>
            </a:r>
          </a:p>
        </p:txBody>
      </p:sp>
      <p:sp>
        <p:nvSpPr>
          <p:cNvPr id="6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1"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62"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63" name="Equation"/>
          <p:cNvSpPr txBox="1"/>
          <p:nvPr/>
        </p:nvSpPr>
        <p:spPr>
          <a:xfrm>
            <a:off x="732997" y="3376643"/>
            <a:ext cx="8208474" cy="866715"/>
          </a:xfrm>
          <a:prstGeom prst="rect">
            <a:avLst/>
          </a:prstGeom>
          <a:ln w="12700">
            <a:miter lim="400000"/>
          </a:ln>
        </p:spPr>
        <p:txBody>
          <a:bodyPr wrap="none" lIns="0" tIns="0" rIns="0" bIns="0">
            <a:spAutoFit/>
          </a:bodyPr>
          <a:lstStyle/>
          <a:p>
            <a:pPr marL="0" marR="0" latinLnBrk="1">
              <a:defRPr sz="1800">
                <a:uFillTx/>
              </a:defRPr>
            </a:pPr>
            <a14:m>
              <m:oMathPara>
                <m:oMathParaPr>
                  <m:jc m:val="centerGroup"/>
                </m:oMathParaPr>
                <m:oMath>
                  <m:limLow>
                    <m:e>
                      <m:r>
                        <a:rPr xmlns:a="http://schemas.openxmlformats.org/drawingml/2006/main" sz="3000" i="1">
                          <a:solidFill>
                            <a:srgbClr val="000000"/>
                          </a:solidFill>
                          <a:latin typeface="Cambria Math" panose="02040503050406030204" pitchFamily="18" charset="0"/>
                        </a:rPr>
                        <m:t>∑</m:t>
                      </m:r>
                    </m:e>
                    <m:lim>
                      <m:r>
                        <a:rPr xmlns:a="http://schemas.openxmlformats.org/drawingml/2006/main" sz="3000" i="1">
                          <a:solidFill>
                            <a:srgbClr val="000000"/>
                          </a:solidFill>
                          <a:latin typeface="Cambria Math" panose="02040503050406030204" pitchFamily="18" charset="0"/>
                        </a:rPr>
                        <m:t>1</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n</m:t>
                      </m:r>
                    </m:lim>
                  </m:limLow>
                  <m:r>
                    <a:rPr xmlns:a="http://schemas.openxmlformats.org/drawingml/2006/main" sz="3000" i="1">
                      <a:solidFill>
                        <a:srgbClr val="000000"/>
                      </a:solidFill>
                      <a:latin typeface="Cambria Math" panose="02040503050406030204" pitchFamily="18" charset="0"/>
                    </a:rPr>
                    <m:t>P</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limLow>
                    <m:e>
                      <m:r>
                        <a:rPr xmlns:a="http://schemas.openxmlformats.org/drawingml/2006/main" sz="3000" i="1">
                          <a:solidFill>
                            <a:srgbClr val="000000"/>
                          </a:solidFill>
                          <a:latin typeface="Cambria Math" panose="02040503050406030204" pitchFamily="18" charset="0"/>
                        </a:rPr>
                        <m:t>∑</m:t>
                      </m:r>
                    </m:e>
                    <m:lim>
                      <m:r>
                        <a:rPr xmlns:a="http://schemas.openxmlformats.org/drawingml/2006/main" sz="3000" i="1">
                          <a:solidFill>
                            <a:srgbClr val="000000"/>
                          </a:solidFill>
                          <a:latin typeface="Cambria Math" panose="02040503050406030204" pitchFamily="18" charset="0"/>
                        </a:rPr>
                        <m:t>1</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n</m:t>
                      </m:r>
                    </m:lim>
                  </m:limLow>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m</m:t>
                  </m:r>
                  <m:r>
                    <a:rPr xmlns:a="http://schemas.openxmlformats.org/drawingml/2006/main" sz="3000" i="1">
                      <a:solidFill>
                        <a:srgbClr val="000000"/>
                      </a:solidFill>
                      <a:latin typeface="Cambria Math" panose="02040503050406030204" pitchFamily="18" charset="0"/>
                    </a:rPr>
                    <m:t>o</m:t>
                  </m:r>
                  <m:r>
                    <a:rPr xmlns:a="http://schemas.openxmlformats.org/drawingml/2006/main" sz="3000" i="1">
                      <a:solidFill>
                        <a:srgbClr val="000000"/>
                      </a:solidFill>
                      <a:latin typeface="Cambria Math" panose="02040503050406030204" pitchFamily="18" charset="0"/>
                    </a:rPr>
                    <m:t>r</m:t>
                  </m:r>
                  <m:r>
                    <a:rPr xmlns:a="http://schemas.openxmlformats.org/drawingml/2006/main" sz="3000" i="1">
                      <a:solidFill>
                        <a:srgbClr val="000000"/>
                      </a:solidFill>
                      <a:latin typeface="Cambria Math" panose="02040503050406030204" pitchFamily="18" charset="0"/>
                    </a:rPr>
                    <m:t>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z</m:t>
                  </m:r>
                  <m:r>
                    <a:rPr xmlns:a="http://schemas.openxmlformats.org/drawingml/2006/main" sz="3000" i="1">
                      <a:solidFill>
                        <a:srgbClr val="000000"/>
                      </a:solidFill>
                      <a:latin typeface="Cambria Math" panose="02040503050406030204" pitchFamily="18" charset="0"/>
                    </a:rPr>
                    <m:t>e</m:t>
                  </m:r>
                  <m:r>
                    <a:rPr xmlns:a="http://schemas.openxmlformats.org/drawingml/2006/main" sz="3000" i="1">
                      <a:solidFill>
                        <a:srgbClr val="000000"/>
                      </a:solidFill>
                      <a:latin typeface="Cambria Math" panose="02040503050406030204" pitchFamily="18" charset="0"/>
                    </a:rPr>
                    <m:t>d</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c</m:t>
                  </m:r>
                  <m:r>
                    <a:rPr xmlns:a="http://schemas.openxmlformats.org/drawingml/2006/main" sz="3000" i="1">
                      <a:solidFill>
                        <a:srgbClr val="000000"/>
                      </a:solidFill>
                      <a:latin typeface="Cambria Math" panose="02040503050406030204" pitchFamily="18" charset="0"/>
                    </a:rPr>
                    <m:t>t</m:t>
                  </m:r>
                  <m:r>
                    <a:rPr xmlns:a="http://schemas.openxmlformats.org/drawingml/2006/main" sz="3000" i="1">
                      <a:solidFill>
                        <a:srgbClr val="000000"/>
                      </a:solidFill>
                      <a:latin typeface="Cambria Math" panose="02040503050406030204" pitchFamily="18" charset="0"/>
                    </a:rPr>
                    <m:t>u</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l</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P</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1</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oMath>
              </m:oMathPara>
            </a14:m>
            <a:endParaRPr sz="3000"/>
          </a:p>
        </p:txBody>
      </p:sp>
      <p:sp>
        <p:nvSpPr>
          <p:cNvPr id="64" name="Equation"/>
          <p:cNvSpPr txBox="1"/>
          <p:nvPr/>
        </p:nvSpPr>
        <p:spPr>
          <a:xfrm>
            <a:off x="388234" y="4468843"/>
            <a:ext cx="8897999" cy="866715"/>
          </a:xfrm>
          <a:prstGeom prst="rect">
            <a:avLst/>
          </a:prstGeom>
          <a:ln w="12700">
            <a:miter lim="400000"/>
          </a:ln>
        </p:spPr>
        <p:txBody>
          <a:bodyPr wrap="none" lIns="0" tIns="0" rIns="0" bIns="0">
            <a:spAutoFit/>
          </a:bodyPr>
          <a:lstStyle/>
          <a:p>
            <a:pPr marL="0" marR="0" latinLnBrk="1">
              <a:defRPr sz="1800">
                <a:uFillTx/>
              </a:defRPr>
            </a:pPr>
            <a14:m>
              <m:oMathPara>
                <m:oMathParaPr>
                  <m:jc m:val="centerGroup"/>
                </m:oMathParaPr>
                <m:oMath>
                  <m:r>
                    <a:rPr xmlns:a="http://schemas.openxmlformats.org/drawingml/2006/main" sz="3000" i="1">
                      <a:solidFill>
                        <a:srgbClr val="000000"/>
                      </a:solidFill>
                      <a:latin typeface="Cambria Math" panose="02040503050406030204" pitchFamily="18" charset="0"/>
                    </a:rPr>
                    <m:t>⇒</m:t>
                  </m:r>
                  <m:limLow>
                    <m:e>
                      <m:r>
                        <a:rPr xmlns:a="http://schemas.openxmlformats.org/drawingml/2006/main" sz="3000" i="1">
                          <a:solidFill>
                            <a:srgbClr val="000000"/>
                          </a:solidFill>
                          <a:latin typeface="Cambria Math" panose="02040503050406030204" pitchFamily="18" charset="0"/>
                        </a:rPr>
                        <m:t>∑</m:t>
                      </m:r>
                    </m:e>
                    <m:lim>
                      <m:r>
                        <a:rPr xmlns:a="http://schemas.openxmlformats.org/drawingml/2006/main" sz="3000" i="1">
                          <a:solidFill>
                            <a:srgbClr val="000000"/>
                          </a:solidFill>
                          <a:latin typeface="Cambria Math" panose="02040503050406030204" pitchFamily="18" charset="0"/>
                        </a:rPr>
                        <m:t>1</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n</m:t>
                      </m:r>
                    </m:lim>
                  </m:limLow>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P</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P</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1</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limLow>
                    <m:e>
                      <m:r>
                        <a:rPr xmlns:a="http://schemas.openxmlformats.org/drawingml/2006/main" sz="3000" i="1">
                          <a:solidFill>
                            <a:srgbClr val="000000"/>
                          </a:solidFill>
                          <a:latin typeface="Cambria Math" panose="02040503050406030204" pitchFamily="18" charset="0"/>
                        </a:rPr>
                        <m:t>∑</m:t>
                      </m:r>
                    </m:e>
                    <m:lim>
                      <m:r>
                        <a:rPr xmlns:a="http://schemas.openxmlformats.org/drawingml/2006/main" sz="3000" i="1">
                          <a:solidFill>
                            <a:srgbClr val="000000"/>
                          </a:solidFill>
                          <a:latin typeface="Cambria Math" panose="02040503050406030204" pitchFamily="18" charset="0"/>
                        </a:rPr>
                        <m:t>1</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n</m:t>
                      </m:r>
                    </m:lim>
                  </m:limLow>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m</m:t>
                  </m:r>
                  <m:r>
                    <a:rPr xmlns:a="http://schemas.openxmlformats.org/drawingml/2006/main" sz="3000" i="1">
                      <a:solidFill>
                        <a:srgbClr val="000000"/>
                      </a:solidFill>
                      <a:latin typeface="Cambria Math" panose="02040503050406030204" pitchFamily="18" charset="0"/>
                    </a:rPr>
                    <m:t>o</m:t>
                  </m:r>
                  <m:r>
                    <a:rPr xmlns:a="http://schemas.openxmlformats.org/drawingml/2006/main" sz="3000" i="1">
                      <a:solidFill>
                        <a:srgbClr val="000000"/>
                      </a:solidFill>
                      <a:latin typeface="Cambria Math" panose="02040503050406030204" pitchFamily="18" charset="0"/>
                    </a:rPr>
                    <m:t>r</m:t>
                  </m:r>
                  <m:r>
                    <a:rPr xmlns:a="http://schemas.openxmlformats.org/drawingml/2006/main" sz="3000" i="1">
                      <a:solidFill>
                        <a:srgbClr val="000000"/>
                      </a:solidFill>
                      <a:latin typeface="Cambria Math" panose="02040503050406030204" pitchFamily="18" charset="0"/>
                    </a:rPr>
                    <m:t>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z</m:t>
                  </m:r>
                  <m:r>
                    <a:rPr xmlns:a="http://schemas.openxmlformats.org/drawingml/2006/main" sz="3000" i="1">
                      <a:solidFill>
                        <a:srgbClr val="000000"/>
                      </a:solidFill>
                      <a:latin typeface="Cambria Math" panose="02040503050406030204" pitchFamily="18" charset="0"/>
                    </a:rPr>
                    <m:t>e</m:t>
                  </m:r>
                  <m:r>
                    <a:rPr xmlns:a="http://schemas.openxmlformats.org/drawingml/2006/main" sz="3000" i="1">
                      <a:solidFill>
                        <a:srgbClr val="000000"/>
                      </a:solidFill>
                      <a:latin typeface="Cambria Math" panose="02040503050406030204" pitchFamily="18" charset="0"/>
                    </a:rPr>
                    <m:t>d</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c</m:t>
                  </m:r>
                  <m:r>
                    <a:rPr xmlns:a="http://schemas.openxmlformats.org/drawingml/2006/main" sz="3000" i="1">
                      <a:solidFill>
                        <a:srgbClr val="000000"/>
                      </a:solidFill>
                      <a:latin typeface="Cambria Math" panose="02040503050406030204" pitchFamily="18" charset="0"/>
                    </a:rPr>
                    <m:t>t</m:t>
                  </m:r>
                  <m:r>
                    <a:rPr xmlns:a="http://schemas.openxmlformats.org/drawingml/2006/main" sz="3000" i="1">
                      <a:solidFill>
                        <a:srgbClr val="000000"/>
                      </a:solidFill>
                      <a:latin typeface="Cambria Math" panose="02040503050406030204" pitchFamily="18" charset="0"/>
                    </a:rPr>
                    <m:t>u</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l</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oMath>
              </m:oMathPara>
            </a14:m>
            <a:endParaRPr sz="3000"/>
          </a:p>
        </p:txBody>
      </p:sp>
      <p:sp>
        <p:nvSpPr>
          <p:cNvPr id="65" name="Equation"/>
          <p:cNvSpPr txBox="1"/>
          <p:nvPr/>
        </p:nvSpPr>
        <p:spPr>
          <a:xfrm>
            <a:off x="540634" y="5428497"/>
            <a:ext cx="6836483" cy="866715"/>
          </a:xfrm>
          <a:prstGeom prst="rect">
            <a:avLst/>
          </a:prstGeom>
          <a:ln w="12700">
            <a:miter lim="400000"/>
          </a:ln>
        </p:spPr>
        <p:txBody>
          <a:bodyPr wrap="none" lIns="0" tIns="0" rIns="0" bIns="0">
            <a:spAutoFit/>
          </a:bodyPr>
          <a:lstStyle/>
          <a:p>
            <a:pPr marL="0" marR="0" latinLnBrk="1">
              <a:defRPr sz="1800">
                <a:uFillTx/>
              </a:defRPr>
            </a:pPr>
            <a14:m>
              <m:oMathPara>
                <m:oMathParaPr>
                  <m:jc m:val="centerGroup"/>
                </m:oMathParaPr>
                <m:oMath>
                  <m:r>
                    <a:rPr xmlns:a="http://schemas.openxmlformats.org/drawingml/2006/main" sz="3000" i="1">
                      <a:solidFill>
                        <a:srgbClr val="000000"/>
                      </a:solidFill>
                      <a:latin typeface="Cambria Math" panose="02040503050406030204" pitchFamily="18" charset="0"/>
                    </a:rPr>
                    <m:t>⇒</m:t>
                  </m:r>
                  <m:sSub>
                    <m:e>
                      <m:r>
                        <a:rPr xmlns:a="http://schemas.openxmlformats.org/drawingml/2006/main" sz="3000" i="1">
                          <a:solidFill>
                            <a:srgbClr val="000000"/>
                          </a:solidFill>
                          <a:latin typeface="Cambria Math" panose="02040503050406030204" pitchFamily="18" charset="0"/>
                        </a:rPr>
                        <m:t>P</m:t>
                      </m:r>
                    </m:e>
                    <m:sub>
                      <m:r>
                        <a:rPr xmlns:a="http://schemas.openxmlformats.org/drawingml/2006/main" sz="3000" i="1">
                          <a:solidFill>
                            <a:srgbClr val="000000"/>
                          </a:solidFill>
                          <a:latin typeface="Cambria Math" panose="02040503050406030204" pitchFamily="18" charset="0"/>
                        </a:rPr>
                        <m:t>n</m:t>
                      </m:r>
                    </m:sub>
                  </m:sSub>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P</m:t>
                  </m:r>
                  <m:r>
                    <a:rPr xmlns:a="http://schemas.openxmlformats.org/drawingml/2006/main" sz="3000" i="1">
                      <a:solidFill>
                        <a:srgbClr val="000000"/>
                      </a:solidFill>
                      <a:latin typeface="Cambria Math" panose="02040503050406030204" pitchFamily="18" charset="0"/>
                    </a:rPr>
                    <m:t>0</m:t>
                  </m:r>
                  <m:r>
                    <a:rPr xmlns:a="http://schemas.openxmlformats.org/drawingml/2006/main" sz="3000" i="1">
                      <a:solidFill>
                        <a:srgbClr val="000000"/>
                      </a:solidFill>
                      <a:latin typeface="Cambria Math" panose="02040503050406030204" pitchFamily="18" charset="0"/>
                    </a:rPr>
                    <m:t>=</m:t>
                  </m:r>
                  <m:limLow>
                    <m:e>
                      <m:r>
                        <a:rPr xmlns:a="http://schemas.openxmlformats.org/drawingml/2006/main" sz="3000" i="1">
                          <a:solidFill>
                            <a:srgbClr val="000000"/>
                          </a:solidFill>
                          <a:latin typeface="Cambria Math" panose="02040503050406030204" pitchFamily="18" charset="0"/>
                        </a:rPr>
                        <m:t>∑</m:t>
                      </m:r>
                    </m:e>
                    <m:lim>
                      <m:r>
                        <a:rPr xmlns:a="http://schemas.openxmlformats.org/drawingml/2006/main" sz="3000" i="1">
                          <a:solidFill>
                            <a:srgbClr val="000000"/>
                          </a:solidFill>
                          <a:latin typeface="Cambria Math" panose="02040503050406030204" pitchFamily="18" charset="0"/>
                        </a:rPr>
                        <m:t>1</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n</m:t>
                      </m:r>
                    </m:lim>
                  </m:limLow>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m</m:t>
                  </m:r>
                  <m:r>
                    <a:rPr xmlns:a="http://schemas.openxmlformats.org/drawingml/2006/main" sz="3000" i="1">
                      <a:solidFill>
                        <a:srgbClr val="000000"/>
                      </a:solidFill>
                      <a:latin typeface="Cambria Math" panose="02040503050406030204" pitchFamily="18" charset="0"/>
                    </a:rPr>
                    <m:t>o</m:t>
                  </m:r>
                  <m:r>
                    <a:rPr xmlns:a="http://schemas.openxmlformats.org/drawingml/2006/main" sz="3000" i="1">
                      <a:solidFill>
                        <a:srgbClr val="000000"/>
                      </a:solidFill>
                      <a:latin typeface="Cambria Math" panose="02040503050406030204" pitchFamily="18" charset="0"/>
                    </a:rPr>
                    <m:t>r</m:t>
                  </m:r>
                  <m:r>
                    <a:rPr xmlns:a="http://schemas.openxmlformats.org/drawingml/2006/main" sz="3000" i="1">
                      <a:solidFill>
                        <a:srgbClr val="000000"/>
                      </a:solidFill>
                      <a:latin typeface="Cambria Math" panose="02040503050406030204" pitchFamily="18" charset="0"/>
                    </a:rPr>
                    <m:t>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z</m:t>
                  </m:r>
                  <m:r>
                    <a:rPr xmlns:a="http://schemas.openxmlformats.org/drawingml/2006/main" sz="3000" i="1">
                      <a:solidFill>
                        <a:srgbClr val="000000"/>
                      </a:solidFill>
                      <a:latin typeface="Cambria Math" panose="02040503050406030204" pitchFamily="18" charset="0"/>
                    </a:rPr>
                    <m:t>e</m:t>
                  </m:r>
                  <m:r>
                    <a:rPr xmlns:a="http://schemas.openxmlformats.org/drawingml/2006/main" sz="3000" i="1">
                      <a:solidFill>
                        <a:srgbClr val="000000"/>
                      </a:solidFill>
                      <a:latin typeface="Cambria Math" panose="02040503050406030204" pitchFamily="18" charset="0"/>
                    </a:rPr>
                    <m:t>d</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c</m:t>
                  </m:r>
                  <m:r>
                    <a:rPr xmlns:a="http://schemas.openxmlformats.org/drawingml/2006/main" sz="3000" i="1">
                      <a:solidFill>
                        <a:srgbClr val="000000"/>
                      </a:solidFill>
                      <a:latin typeface="Cambria Math" panose="02040503050406030204" pitchFamily="18" charset="0"/>
                    </a:rPr>
                    <m:t>t</m:t>
                  </m:r>
                  <m:r>
                    <a:rPr xmlns:a="http://schemas.openxmlformats.org/drawingml/2006/main" sz="3000" i="1">
                      <a:solidFill>
                        <a:srgbClr val="000000"/>
                      </a:solidFill>
                      <a:latin typeface="Cambria Math" panose="02040503050406030204" pitchFamily="18" charset="0"/>
                    </a:rPr>
                    <m:t>u</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l</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oMath>
              </m:oMathPara>
            </a14:m>
            <a:endParaRPr sz="3000"/>
          </a:p>
        </p:txBody>
      </p:sp>
      <p:sp>
        <p:nvSpPr>
          <p:cNvPr id="66" name="Equation"/>
          <p:cNvSpPr txBox="1"/>
          <p:nvPr/>
        </p:nvSpPr>
        <p:spPr>
          <a:xfrm>
            <a:off x="636678" y="6388151"/>
            <a:ext cx="8199695" cy="356865"/>
          </a:xfrm>
          <a:prstGeom prst="rect">
            <a:avLst/>
          </a:prstGeom>
          <a:ln w="12700">
            <a:miter lim="400000"/>
          </a:ln>
        </p:spPr>
        <p:txBody>
          <a:bodyPr wrap="none" lIns="0" tIns="0" rIns="0" bIns="0">
            <a:spAutoFit/>
          </a:bodyPr>
          <a:lstStyle/>
          <a:p>
            <a:pPr marL="0" marR="0" latinLnBrk="1">
              <a:defRPr sz="1800">
                <a:uFillTx/>
              </a:defRPr>
            </a:pPr>
            <a14:m>
              <m:oMathPara>
                <m:oMathParaPr>
                  <m:jc m:val="centerGroup"/>
                </m:oMathParaPr>
                <m:oMath>
                  <m:r>
                    <a:rPr xmlns:a="http://schemas.openxmlformats.org/drawingml/2006/main" sz="3000" i="1">
                      <a:solidFill>
                        <a:srgbClr val="000000"/>
                      </a:solidFill>
                      <a:latin typeface="Cambria Math" panose="02040503050406030204" pitchFamily="18" charset="0"/>
                    </a:rPr>
                    <m:t>⇒</m:t>
                  </m:r>
                  <m:sSub>
                    <m:e>
                      <m:r>
                        <a:rPr xmlns:a="http://schemas.openxmlformats.org/drawingml/2006/main" sz="3000" i="1">
                          <a:solidFill>
                            <a:srgbClr val="000000"/>
                          </a:solidFill>
                          <a:latin typeface="Cambria Math" panose="02040503050406030204" pitchFamily="18" charset="0"/>
                        </a:rPr>
                        <m:t>P</m:t>
                      </m:r>
                    </m:e>
                    <m:sub>
                      <m:r>
                        <a:rPr xmlns:a="http://schemas.openxmlformats.org/drawingml/2006/main" sz="3000" i="1">
                          <a:solidFill>
                            <a:srgbClr val="000000"/>
                          </a:solidFill>
                          <a:latin typeface="Cambria Math" panose="02040503050406030204" pitchFamily="18" charset="0"/>
                        </a:rPr>
                        <m:t>n</m:t>
                      </m:r>
                    </m:sub>
                  </m:sSub>
                  <m:r>
                    <a:rPr xmlns:a="http://schemas.openxmlformats.org/drawingml/2006/main" sz="3000" i="1">
                      <a:solidFill>
                        <a:srgbClr val="000000"/>
                      </a:solidFill>
                      <a:latin typeface="Cambria Math" panose="02040503050406030204" pitchFamily="18" charset="0"/>
                    </a:rPr>
                    <m:t>-</m:t>
                  </m:r>
                  <m:sSub>
                    <m:e>
                      <m:r>
                        <a:rPr xmlns:a="http://schemas.openxmlformats.org/drawingml/2006/main" sz="3000" i="1">
                          <a:solidFill>
                            <a:srgbClr val="000000"/>
                          </a:solidFill>
                          <a:latin typeface="Cambria Math" panose="02040503050406030204" pitchFamily="18" charset="0"/>
                        </a:rPr>
                        <m:t>P</m:t>
                      </m:r>
                    </m:e>
                    <m:sub>
                      <m:r>
                        <a:rPr xmlns:a="http://schemas.openxmlformats.org/drawingml/2006/main" sz="3000" i="1">
                          <a:solidFill>
                            <a:srgbClr val="000000"/>
                          </a:solidFill>
                          <a:latin typeface="Cambria Math" panose="02040503050406030204" pitchFamily="18" charset="0"/>
                        </a:rPr>
                        <m:t>0</m:t>
                      </m:r>
                    </m:sub>
                  </m:sSub>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0</m:t>
                  </m:r>
                  <m:phant>
                    <m:phantPr>
                      <m:ctrlPr>
                        <a:rPr xmlns:a="http://schemas.openxmlformats.org/drawingml/2006/main" sz="3000" i="1">
                          <a:solidFill>
                            <a:srgbClr val="000000"/>
                          </a:solidFill>
                          <a:latin typeface="Cambria Math" panose="02040503050406030204" pitchFamily="18" charset="0"/>
                        </a:rPr>
                      </m:ctrlPr>
                      <m:show m:val="off"/>
                    </m:phantPr>
                    <m:e>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e>
                  </m:phant>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3</m:t>
                  </m:r>
                  <m:r>
                    <a:rPr xmlns:a="http://schemas.openxmlformats.org/drawingml/2006/main" sz="3000" i="1">
                      <a:solidFill>
                        <a:srgbClr val="000000"/>
                      </a:solidFill>
                      <a:latin typeface="Cambria Math" panose="02040503050406030204" pitchFamily="18" charset="0"/>
                    </a:rPr>
                    <m:t>)</m:t>
                  </m:r>
                </m:oMath>
              </m:oMathPara>
            </a14:m>
            <a:endParaRPr sz="3000"/>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5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3" fill="hold">
                                  <p:stCondLst>
                                    <p:cond delay="0"/>
                                  </p:stCondLst>
                                  <p:iterate type="el" backwards="0">
                                    <p:tmAbs val="0"/>
                                  </p:iterate>
                                  <p:childTnLst>
                                    <p:set>
                                      <p:cBhvr>
                                        <p:cTn id="24" fill="hold"/>
                                        <p:tgtEl>
                                          <p:spTgt spid="6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4" fill="hold">
                                  <p:stCondLst>
                                    <p:cond delay="0"/>
                                  </p:stCondLst>
                                  <p:iterate type="el" backwards="0">
                                    <p:tmAbs val="0"/>
                                  </p:iterate>
                                  <p:childTnLst>
                                    <p:set>
                                      <p:cBhvr>
                                        <p:cTn id="28" fill="hold"/>
                                        <p:tgtEl>
                                          <p:spTgt spid="6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5" fill="hold">
                                  <p:stCondLst>
                                    <p:cond delay="0"/>
                                  </p:stCondLst>
                                  <p:iterate type="el" backwards="0">
                                    <p:tmAbs val="0"/>
                                  </p:iterate>
                                  <p:childTnLst>
                                    <p:set>
                                      <p:cBhvr>
                                        <p:cTn id="32" fill="hold"/>
                                        <p:tgtEl>
                                          <p:spTgt spid="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6" grpId="5"/>
      <p:bldP build="p" bldLvl="5" animBg="1" rev="0" advAuto="0" spid="59" grpId="1"/>
      <p:bldP build="whole" bldLvl="1" animBg="1" rev="0" advAuto="0" spid="65" grpId="4"/>
      <p:bldP build="whole" bldLvl="1" animBg="1" rev="0" advAuto="0" spid="63" grpId="2"/>
      <p:bldP build="whole" bldLvl="1" animBg="1" rev="0" advAuto="0" spid="64" grpId="3"/>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 name="Amortized Cost : Potential Function"/>
          <p:cNvSpPr txBox="1"/>
          <p:nvPr>
            <p:ph type="title"/>
          </p:nvPr>
        </p:nvSpPr>
        <p:spPr>
          <a:prstGeom prst="rect">
            <a:avLst/>
          </a:prstGeom>
        </p:spPr>
        <p:txBody>
          <a:bodyPr/>
          <a:lstStyle>
            <a:lvl1pPr>
              <a:defRPr sz="4400"/>
            </a:lvl1pPr>
          </a:lstStyle>
          <a:p>
            <a:pPr/>
            <a:r>
              <a:t>Amortized Cost : Potential Function</a:t>
            </a:r>
          </a:p>
        </p:txBody>
      </p:sp>
      <p:sp>
        <p:nvSpPr>
          <p:cNvPr id="69" name="Potential function:…"/>
          <p:cNvSpPr txBox="1"/>
          <p:nvPr>
            <p:ph type="body" idx="1"/>
          </p:nvPr>
        </p:nvSpPr>
        <p:spPr>
          <a:xfrm>
            <a:off x="490512" y="1683493"/>
            <a:ext cx="9178976" cy="4634045"/>
          </a:xfrm>
          <a:prstGeom prst="rect">
            <a:avLst/>
          </a:prstGeom>
        </p:spPr>
        <p:txBody>
          <a:bodyPr/>
          <a:lstStyle/>
          <a:p>
            <a:pPr/>
            <a:r>
              <a:t>Potential function: </a:t>
            </a:r>
          </a:p>
          <a:p>
            <a:pPr lvl="1"/>
            <a:r>
              <a:t>Assuming </a:t>
            </a:r>
            <a:r>
              <a:rPr>
                <a:latin typeface="Courier New"/>
                <a:ea typeface="Courier New"/>
                <a:cs typeface="Courier New"/>
                <a:sym typeface="Courier New"/>
              </a:rPr>
              <a:t>P</a:t>
            </a:r>
            <a:r>
              <a:rPr baseline="-5999">
                <a:latin typeface="Courier New"/>
                <a:ea typeface="Courier New"/>
                <a:cs typeface="Courier New"/>
                <a:sym typeface="Courier New"/>
              </a:rPr>
              <a:t>0</a:t>
            </a:r>
            <a:r>
              <a:rPr>
                <a:latin typeface="Courier New"/>
                <a:ea typeface="Courier New"/>
                <a:cs typeface="Courier New"/>
                <a:sym typeface="Courier New"/>
              </a:rPr>
              <a:t>≥0</a:t>
            </a:r>
            <a:r>
              <a:t>, the potential</a:t>
            </a:r>
            <a:r>
              <a:rPr>
                <a:latin typeface="Courier New"/>
                <a:ea typeface="Courier New"/>
                <a:cs typeface="Courier New"/>
                <a:sym typeface="Courier New"/>
              </a:rPr>
              <a:t> P(i)</a:t>
            </a:r>
            <a:r>
              <a:t> represents the amount by which the first </a:t>
            </a:r>
            <a:r>
              <a:rPr>
                <a:latin typeface="Courier New"/>
                <a:ea typeface="Courier New"/>
                <a:cs typeface="Courier New"/>
                <a:sym typeface="Courier New"/>
              </a:rPr>
              <a:t>i</a:t>
            </a:r>
            <a:r>
              <a:t> operations have been overcharnged.</a:t>
            </a:r>
          </a:p>
          <a:p>
            <a:pPr/>
            <a:r>
              <a:t>Methods for computing amortized costs</a:t>
            </a:r>
          </a:p>
          <a:p>
            <a:pPr lvl="1"/>
            <a:r>
              <a:t>Aggregate method</a:t>
            </a:r>
          </a:p>
          <a:p>
            <a:pPr lvl="1"/>
            <a:r>
              <a:t>Accounting method</a:t>
            </a:r>
          </a:p>
          <a:p>
            <a:pPr lvl="1"/>
            <a:r>
              <a:t>Potential method</a:t>
            </a:r>
          </a:p>
        </p:txBody>
      </p:sp>
      <p:sp>
        <p:nvSpPr>
          <p:cNvPr id="7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1"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72"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73" name="Equation"/>
          <p:cNvSpPr txBox="1"/>
          <p:nvPr/>
        </p:nvSpPr>
        <p:spPr>
          <a:xfrm>
            <a:off x="980152" y="1240418"/>
            <a:ext cx="8408671" cy="325375"/>
          </a:xfrm>
          <a:prstGeom prst="rect">
            <a:avLst/>
          </a:prstGeom>
          <a:ln w="12700">
            <a:miter lim="400000"/>
          </a:ln>
        </p:spPr>
        <p:txBody>
          <a:bodyPr wrap="none" lIns="0" tIns="0" rIns="0" bIns="0">
            <a:spAutoFit/>
          </a:bodyPr>
          <a:lstStyle/>
          <a:p>
            <a:pPr marL="0" marR="0" latinLnBrk="1">
              <a:defRPr sz="1800">
                <a:uFillTx/>
              </a:defRPr>
            </a:pPr>
            <a14:m>
              <m:oMathPara>
                <m:oMathParaPr>
                  <m:jc m:val="centerGroup"/>
                </m:oMathParaPr>
                <m:oMath>
                  <m:r>
                    <a:rPr xmlns:a="http://schemas.openxmlformats.org/drawingml/2006/main" sz="3000" i="1">
                      <a:solidFill>
                        <a:srgbClr val="000000"/>
                      </a:solidFill>
                      <a:latin typeface="Cambria Math" panose="02040503050406030204" pitchFamily="18" charset="0"/>
                    </a:rPr>
                    <m:t>P</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n</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P</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0</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0</m:t>
                  </m:r>
                  <m:phant>
                    <m:phantPr>
                      <m:ctrlPr>
                        <a:rPr xmlns:a="http://schemas.openxmlformats.org/drawingml/2006/main" sz="3000" i="1">
                          <a:solidFill>
                            <a:srgbClr val="000000"/>
                          </a:solidFill>
                          <a:latin typeface="Cambria Math" panose="02040503050406030204" pitchFamily="18" charset="0"/>
                        </a:rPr>
                      </m:ctrlPr>
                      <m:show m:val="off"/>
                    </m:phantPr>
                    <m:e>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e>
                  </m:phant>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3</m:t>
                  </m:r>
                  <m:r>
                    <a:rPr xmlns:a="http://schemas.openxmlformats.org/drawingml/2006/main" sz="3000" i="1">
                      <a:solidFill>
                        <a:srgbClr val="000000"/>
                      </a:solidFill>
                      <a:latin typeface="Cambria Math" panose="02040503050406030204" pitchFamily="18" charset="0"/>
                    </a:rPr>
                    <m:t>)</m:t>
                  </m:r>
                </m:oMath>
              </m:oMathPara>
            </a14:m>
            <a:endParaRPr sz="3000"/>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6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6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6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6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6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69">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9"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 name="Computing Amortized Costs"/>
          <p:cNvSpPr txBox="1"/>
          <p:nvPr>
            <p:ph type="title"/>
          </p:nvPr>
        </p:nvSpPr>
        <p:spPr>
          <a:prstGeom prst="rect">
            <a:avLst/>
          </a:prstGeom>
        </p:spPr>
        <p:txBody>
          <a:bodyPr/>
          <a:lstStyle/>
          <a:p>
            <a:pPr/>
            <a:r>
              <a:t>Computing Amortized Costs</a:t>
            </a:r>
          </a:p>
        </p:txBody>
      </p:sp>
      <p:sp>
        <p:nvSpPr>
          <p:cNvPr id="76" name="Aggregate method:…"/>
          <p:cNvSpPr txBox="1"/>
          <p:nvPr>
            <p:ph type="body" idx="1"/>
          </p:nvPr>
        </p:nvSpPr>
        <p:spPr>
          <a:xfrm>
            <a:off x="598131" y="938113"/>
            <a:ext cx="9178976" cy="5622992"/>
          </a:xfrm>
          <a:prstGeom prst="rect">
            <a:avLst/>
          </a:prstGeom>
        </p:spPr>
        <p:txBody>
          <a:bodyPr/>
          <a:lstStyle/>
          <a:p>
            <a:pPr>
              <a:spcBef>
                <a:spcPts val="200"/>
              </a:spcBef>
            </a:pPr>
            <a:r>
              <a:t>Aggregate method:</a:t>
            </a:r>
          </a:p>
          <a:p>
            <a:pPr lvl="1">
              <a:spcBef>
                <a:spcPts val="200"/>
              </a:spcBef>
              <a:defRPr sz="2800"/>
            </a:pPr>
            <a:r>
              <a:t>Determine an upper bound for the sum of n operations. </a:t>
            </a:r>
          </a:p>
          <a:p>
            <a:pPr lvl="1">
              <a:spcBef>
                <a:spcPts val="200"/>
              </a:spcBef>
            </a:pPr>
            <a:r>
              <a:t>Divide the amount by n to get amortized cost</a:t>
            </a:r>
          </a:p>
          <a:p>
            <a:pPr lvl="1">
              <a:spcBef>
                <a:spcPts val="200"/>
              </a:spcBef>
              <a:defRPr sz="2800"/>
            </a:pPr>
            <a:r>
              <a:t>Example: eating out dinner weekly limit of Rs </a:t>
            </a:r>
            <a:r>
              <a:rPr>
                <a:latin typeface="Courier New"/>
                <a:ea typeface="Courier New"/>
                <a:cs typeface="Courier New"/>
                <a:sym typeface="Courier New"/>
              </a:rPr>
              <a:t>1000</a:t>
            </a:r>
          </a:p>
          <a:p>
            <a:pPr lvl="3">
              <a:spcBef>
                <a:spcPts val="200"/>
              </a:spcBef>
            </a:pPr>
            <a:r>
              <a:t>Amortized cost per day = </a:t>
            </a:r>
            <a:r>
              <a:rPr>
                <a:latin typeface="Courier New"/>
                <a:ea typeface="Courier New"/>
                <a:cs typeface="Courier New"/>
                <a:sym typeface="Courier New"/>
              </a:rPr>
              <a:t>1000/7</a:t>
            </a:r>
            <a:r>
              <a:t>= Rs. </a:t>
            </a:r>
            <a:r>
              <a:rPr>
                <a:latin typeface="Courier New"/>
                <a:ea typeface="Courier New"/>
                <a:cs typeface="Courier New"/>
                <a:sym typeface="Courier New"/>
              </a:rPr>
              <a:t>142.85…</a:t>
            </a:r>
          </a:p>
          <a:p>
            <a:pPr>
              <a:spcBef>
                <a:spcPts val="200"/>
              </a:spcBef>
            </a:pPr>
            <a:r>
              <a:t>Accouting method:</a:t>
            </a:r>
          </a:p>
          <a:p>
            <a:pPr lvl="1">
              <a:spcBef>
                <a:spcPts val="200"/>
              </a:spcBef>
              <a:defRPr sz="2800"/>
            </a:pPr>
            <a:r>
              <a:t>Guess an amount show that P(i) satisfies eqn (2 &amp; (3) i.e.</a:t>
            </a:r>
          </a:p>
          <a:p>
            <a:pPr lvl="3" marL="0" indent="685800">
              <a:spcBef>
                <a:spcPts val="200"/>
              </a:spcBef>
              <a:buSzTx/>
              <a:buNone/>
              <a:defRPr>
                <a:latin typeface="Courier New"/>
                <a:ea typeface="Courier New"/>
                <a:cs typeface="Courier New"/>
                <a:sym typeface="Courier New"/>
              </a:defRPr>
            </a:pPr>
            <a:r>
              <a:t>P(i)=amortized(i)-actual(i)+P(i-1)</a:t>
            </a:r>
            <a:r>
              <a:rPr>
                <a:latin typeface="Gill Sans MT"/>
                <a:ea typeface="Gill Sans MT"/>
                <a:cs typeface="Gill Sans MT"/>
                <a:sym typeface="Gill Sans MT"/>
              </a:rPr>
              <a:t>, and</a:t>
            </a:r>
            <a:endParaRPr>
              <a:latin typeface="Gill Sans MT"/>
              <a:ea typeface="Gill Sans MT"/>
              <a:cs typeface="Gill Sans MT"/>
              <a:sym typeface="Gill Sans MT"/>
            </a:endParaRPr>
          </a:p>
          <a:p>
            <a:pPr lvl="3" marL="0" indent="685800">
              <a:spcBef>
                <a:spcPts val="200"/>
              </a:spcBef>
              <a:buSzTx/>
              <a:buNone/>
              <a:defRPr>
                <a:latin typeface="Courier New"/>
                <a:ea typeface="Courier New"/>
                <a:cs typeface="Courier New"/>
                <a:sym typeface="Courier New"/>
              </a:defRPr>
            </a:pPr>
            <a:r>
              <a:t>P(n) - P(0) ≥ 0</a:t>
            </a:r>
          </a:p>
          <a:p>
            <a:pPr>
              <a:spcBef>
                <a:spcPts val="200"/>
              </a:spcBef>
            </a:pPr>
            <a:r>
              <a:t>Potential method:</a:t>
            </a:r>
          </a:p>
          <a:p>
            <a:pPr lvl="1" marL="700087" indent="-304800">
              <a:spcBef>
                <a:spcPts val="200"/>
              </a:spcBef>
            </a:pPr>
            <a:r>
              <a:t>Guess a potential function that satisfied eqn (3), and</a:t>
            </a:r>
          </a:p>
          <a:p>
            <a:pPr lvl="1" marL="700087" indent="-304800">
              <a:spcBef>
                <a:spcPts val="200"/>
              </a:spcBef>
            </a:pPr>
            <a:r>
              <a:t>Compute amortized cost using eqn (2)</a:t>
            </a:r>
          </a:p>
        </p:txBody>
      </p:sp>
      <p:sp>
        <p:nvSpPr>
          <p:cNvPr id="7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8"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79"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7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7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7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7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7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7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7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76">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76">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76">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76">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 fill="hold">
                                  <p:stCondLst>
                                    <p:cond delay="0"/>
                                  </p:stCondLst>
                                  <p:iterate type="el" backwards="0">
                                    <p:tmAbs val="0"/>
                                  </p:iterate>
                                  <p:childTnLst>
                                    <p:set>
                                      <p:cBhvr>
                                        <p:cTn id="52" fill="hold"/>
                                        <p:tgtEl>
                                          <p:spTgt spid="76">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6"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 name="Computing Amortized Costs"/>
          <p:cNvSpPr txBox="1"/>
          <p:nvPr>
            <p:ph type="title"/>
          </p:nvPr>
        </p:nvSpPr>
        <p:spPr>
          <a:prstGeom prst="rect">
            <a:avLst/>
          </a:prstGeom>
        </p:spPr>
        <p:txBody>
          <a:bodyPr/>
          <a:lstStyle/>
          <a:p>
            <a:pPr/>
            <a:r>
              <a:t>Computing Amortized Costs</a:t>
            </a:r>
          </a:p>
        </p:txBody>
      </p:sp>
      <p:sp>
        <p:nvSpPr>
          <p:cNvPr id="82" name="Aggregate method appears to be most comfortable…"/>
          <p:cNvSpPr txBox="1"/>
          <p:nvPr>
            <p:ph type="body" idx="1"/>
          </p:nvPr>
        </p:nvSpPr>
        <p:spPr>
          <a:prstGeom prst="rect">
            <a:avLst/>
          </a:prstGeom>
        </p:spPr>
        <p:txBody>
          <a:bodyPr/>
          <a:lstStyle/>
          <a:p>
            <a:pPr/>
            <a:r>
              <a:t>Aggregate method appears to be most comfortable</a:t>
            </a:r>
          </a:p>
          <a:p>
            <a:pPr lvl="1"/>
            <a:r>
              <a:t>Hardest to use because</a:t>
            </a:r>
          </a:p>
          <a:p>
            <a:pPr lvl="1"/>
            <a:r>
              <a:t>How to get upper bound on worst case behaviour</a:t>
            </a:r>
          </a:p>
          <a:p>
            <a:pPr/>
            <a:r>
              <a:t>Accouting  method is intuitive to use</a:t>
            </a:r>
          </a:p>
          <a:p>
            <a:pPr lvl="1"/>
            <a:r>
              <a:t>just need to verify eqn (2) and (3)</a:t>
            </a:r>
          </a:p>
          <a:p>
            <a:pPr lvl="1"/>
            <a:r>
              <a:t>Often provides a tight bound on complexity of sequence of operations</a:t>
            </a:r>
          </a:p>
          <a:p>
            <a:pPr/>
            <a:r>
              <a:t>Potential method is again hardest to use </a:t>
            </a:r>
          </a:p>
          <a:p>
            <a:pPr lvl="1"/>
            <a:r>
              <a:t>Guessing a proper potential function is difficult</a:t>
            </a:r>
          </a:p>
          <a:p>
            <a:pPr lvl="1"/>
            <a:r>
              <a:t>Some applications this is the only way</a:t>
            </a:r>
          </a:p>
        </p:txBody>
      </p:sp>
      <p:sp>
        <p:nvSpPr>
          <p:cNvPr id="8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4"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85"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8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8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8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8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8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8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8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82">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82">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2"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Example: Subset Generation"/>
          <p:cNvSpPr txBox="1"/>
          <p:nvPr>
            <p:ph type="title"/>
          </p:nvPr>
        </p:nvSpPr>
        <p:spPr>
          <a:prstGeom prst="rect">
            <a:avLst/>
          </a:prstGeom>
        </p:spPr>
        <p:txBody>
          <a:bodyPr/>
          <a:lstStyle/>
          <a:p>
            <a:pPr/>
            <a:r>
              <a:t>Example: Subset Generation</a:t>
            </a:r>
          </a:p>
        </p:txBody>
      </p:sp>
      <p:sp>
        <p:nvSpPr>
          <p:cNvPr id="88" name="Problem: Given a set of n elements, generate all of its subsets i.e.…"/>
          <p:cNvSpPr txBox="1"/>
          <p:nvPr>
            <p:ph type="body" idx="1"/>
          </p:nvPr>
        </p:nvSpPr>
        <p:spPr>
          <a:prstGeom prst="rect">
            <a:avLst/>
          </a:prstGeom>
        </p:spPr>
        <p:txBody>
          <a:bodyPr/>
          <a:lstStyle/>
          <a:p>
            <a:pPr>
              <a:spcBef>
                <a:spcPts val="100"/>
              </a:spcBef>
            </a:pPr>
            <a:r>
              <a:t>Problem: Given a set of </a:t>
            </a:r>
            <a:r>
              <a:rPr>
                <a:latin typeface="Courier New"/>
                <a:ea typeface="Courier New"/>
                <a:cs typeface="Courier New"/>
                <a:sym typeface="Courier New"/>
              </a:rPr>
              <a:t>n</a:t>
            </a:r>
            <a:r>
              <a:t> elements, generate all of its subsets i.e. </a:t>
            </a:r>
          </a:p>
          <a:p>
            <a:pPr lvl="1">
              <a:spcBef>
                <a:spcPts val="100"/>
              </a:spcBef>
            </a:pPr>
            <a:r>
              <a:t>subset of set of </a:t>
            </a:r>
            <a:r>
              <a:rPr>
                <a:latin typeface="Courier New"/>
                <a:ea typeface="Courier New"/>
                <a:cs typeface="Courier New"/>
                <a:sym typeface="Courier New"/>
              </a:rPr>
              <a:t>n</a:t>
            </a:r>
            <a:r>
              <a:t> elements is defined by </a:t>
            </a:r>
            <a:r>
              <a:rPr>
                <a:latin typeface="Courier New"/>
                <a:ea typeface="Courier New"/>
                <a:cs typeface="Courier New"/>
                <a:sym typeface="Courier New"/>
              </a:rPr>
              <a:t>2</a:t>
            </a:r>
            <a:r>
              <a:rPr baseline="31999">
                <a:latin typeface="Courier New"/>
                <a:ea typeface="Courier New"/>
                <a:cs typeface="Courier New"/>
                <a:sym typeface="Courier New"/>
              </a:rPr>
              <a:t>n</a:t>
            </a:r>
            <a:r>
              <a:t> vectors </a:t>
            </a:r>
            <a:r>
              <a:rPr>
                <a:latin typeface="Courier New"/>
                <a:ea typeface="Courier New"/>
                <a:cs typeface="Courier New"/>
                <a:sym typeface="Courier New"/>
              </a:rPr>
              <a:t>x[1:n]</a:t>
            </a:r>
            <a:r>
              <a:t>, where each </a:t>
            </a:r>
            <a:r>
              <a:rPr>
                <a:latin typeface="Courier New"/>
                <a:ea typeface="Courier New"/>
                <a:cs typeface="Courier New"/>
                <a:sym typeface="Courier New"/>
              </a:rPr>
              <a:t>x[i] </a:t>
            </a:r>
            <a:r>
              <a:t>is either </a:t>
            </a:r>
            <a:r>
              <a:rPr>
                <a:latin typeface="Courier New"/>
                <a:ea typeface="Courier New"/>
                <a:cs typeface="Courier New"/>
                <a:sym typeface="Courier New"/>
              </a:rPr>
              <a:t>0</a:t>
            </a:r>
            <a:r>
              <a:t> or </a:t>
            </a:r>
            <a:r>
              <a:rPr>
                <a:latin typeface="Courier New"/>
                <a:ea typeface="Courier New"/>
                <a:cs typeface="Courier New"/>
                <a:sym typeface="Courier New"/>
              </a:rPr>
              <a:t>1</a:t>
            </a:r>
            <a:r>
              <a:t>.</a:t>
            </a:r>
          </a:p>
          <a:p>
            <a:pPr lvl="1">
              <a:spcBef>
                <a:spcPts val="100"/>
              </a:spcBef>
            </a:pPr>
            <a:r>
              <a:rPr>
                <a:latin typeface="Courier New"/>
                <a:ea typeface="Courier New"/>
                <a:cs typeface="Courier New"/>
                <a:sym typeface="Courier New"/>
              </a:rPr>
              <a:t>x[i]</a:t>
            </a:r>
            <a:r>
              <a:t> is </a:t>
            </a:r>
            <a:r>
              <a:rPr>
                <a:latin typeface="Courier New"/>
                <a:ea typeface="Courier New"/>
                <a:cs typeface="Courier New"/>
                <a:sym typeface="Courier New"/>
              </a:rPr>
              <a:t>1</a:t>
            </a:r>
            <a:r>
              <a:t> </a:t>
            </a:r>
            <a:r>
              <a:rPr>
                <a:latin typeface="Courier New"/>
                <a:ea typeface="Courier New"/>
                <a:cs typeface="Courier New"/>
                <a:sym typeface="Courier New"/>
              </a:rPr>
              <a:t>iff</a:t>
            </a:r>
            <a:r>
              <a:t> </a:t>
            </a:r>
            <a:r>
              <a:rPr>
                <a:latin typeface="Courier New"/>
                <a:ea typeface="Courier New"/>
                <a:cs typeface="Courier New"/>
                <a:sym typeface="Courier New"/>
              </a:rPr>
              <a:t>i</a:t>
            </a:r>
            <a:r>
              <a:rPr baseline="31999">
                <a:latin typeface="Courier New"/>
                <a:ea typeface="Courier New"/>
                <a:cs typeface="Courier New"/>
                <a:sym typeface="Courier New"/>
              </a:rPr>
              <a:t>th</a:t>
            </a:r>
            <a:r>
              <a:t> element of the set is member of the subset.</a:t>
            </a:r>
          </a:p>
          <a:p>
            <a:pPr lvl="1">
              <a:spcBef>
                <a:spcPts val="100"/>
              </a:spcBef>
            </a:pPr>
            <a:r>
              <a:t>Subsets of a set of 3 elements given by 8 vectors</a:t>
            </a:r>
          </a:p>
          <a:p>
            <a:pPr lvl="2">
              <a:spcBef>
                <a:spcPts val="100"/>
              </a:spcBef>
              <a:defRPr>
                <a:latin typeface="Courier New"/>
                <a:ea typeface="Courier New"/>
                <a:cs typeface="Courier New"/>
                <a:sym typeface="Courier New"/>
              </a:defRPr>
            </a:pPr>
            <a:r>
              <a:t>000,100,010,110,001,101,011,111</a:t>
            </a:r>
          </a:p>
          <a:p>
            <a:pPr marL="339725" indent="-300037">
              <a:spcBef>
                <a:spcPts val="100"/>
              </a:spcBef>
              <a:defRPr sz="3000">
                <a:latin typeface="Gill Sans MT"/>
                <a:ea typeface="Gill Sans MT"/>
                <a:cs typeface="Gill Sans MT"/>
                <a:sym typeface="Gill Sans MT"/>
              </a:defRPr>
            </a:pPr>
            <a:r>
              <a:t>Enumeration strategy:</a:t>
            </a:r>
          </a:p>
          <a:p>
            <a:pPr lvl="1" marL="695325" indent="-300037">
              <a:spcBef>
                <a:spcPts val="100"/>
              </a:spcBef>
              <a:buChar char="•"/>
              <a:defRPr sz="2800">
                <a:latin typeface="Gill Sans MT"/>
                <a:ea typeface="Gill Sans MT"/>
                <a:cs typeface="Gill Sans MT"/>
                <a:sym typeface="Gill Sans MT"/>
              </a:defRPr>
            </a:pPr>
            <a:r>
              <a:t>Start with subset </a:t>
            </a:r>
            <a:r>
              <a:rPr>
                <a:latin typeface="Courier New"/>
                <a:ea typeface="Courier New"/>
                <a:cs typeface="Courier New"/>
                <a:sym typeface="Courier New"/>
              </a:rPr>
              <a:t>00…0</a:t>
            </a:r>
            <a:r>
              <a:t>, and generate remaining subsets one at a time by invoking a fn </a:t>
            </a:r>
            <a:r>
              <a:rPr i="1"/>
              <a:t>NextSubset</a:t>
            </a:r>
            <a:r>
              <a:t>. </a:t>
            </a:r>
          </a:p>
          <a:p>
            <a:pPr lvl="1" marL="675322" indent="-280035">
              <a:spcBef>
                <a:spcPts val="100"/>
              </a:spcBef>
              <a:buChar char="•"/>
              <a:defRPr>
                <a:latin typeface="Gill Sans MT"/>
                <a:ea typeface="Gill Sans MT"/>
                <a:cs typeface="Gill Sans MT"/>
                <a:sym typeface="Gill Sans MT"/>
              </a:defRPr>
            </a:pPr>
            <a:r>
              <a:rPr sz="2800"/>
              <a:t>scans current subset from left to right, change every </a:t>
            </a:r>
            <a:r>
              <a:rPr sz="2800">
                <a:latin typeface="Courier New"/>
                <a:ea typeface="Courier New"/>
                <a:cs typeface="Courier New"/>
                <a:sym typeface="Courier New"/>
              </a:rPr>
              <a:t>1</a:t>
            </a:r>
            <a:r>
              <a:rPr sz="2800"/>
              <a:t> to </a:t>
            </a:r>
            <a:r>
              <a:rPr sz="2800">
                <a:latin typeface="Courier New"/>
                <a:ea typeface="Courier New"/>
                <a:cs typeface="Courier New"/>
                <a:sym typeface="Courier New"/>
              </a:rPr>
              <a:t>0</a:t>
            </a:r>
            <a:r>
              <a:rPr sz="2800"/>
              <a:t> till it encounters </a:t>
            </a:r>
            <a:r>
              <a:rPr sz="2800">
                <a:latin typeface="Courier New"/>
                <a:ea typeface="Courier New"/>
                <a:cs typeface="Courier New"/>
                <a:sym typeface="Courier New"/>
              </a:rPr>
              <a:t>0</a:t>
            </a:r>
            <a:r>
              <a:rPr sz="2800"/>
              <a:t> which is changed to </a:t>
            </a:r>
            <a:r>
              <a:rPr sz="2800">
                <a:latin typeface="Courier New"/>
                <a:ea typeface="Courier New"/>
                <a:cs typeface="Courier New"/>
                <a:sym typeface="Courier New"/>
              </a:rPr>
              <a:t>1</a:t>
            </a:r>
            <a:r>
              <a:rPr sz="2800"/>
              <a:t>, and </a:t>
            </a:r>
            <a:r>
              <a:t>return.</a:t>
            </a:r>
          </a:p>
          <a:p>
            <a:pPr lvl="1" marL="695325" indent="-300037">
              <a:spcBef>
                <a:spcPts val="100"/>
              </a:spcBef>
              <a:buChar char="•"/>
              <a:defRPr>
                <a:latin typeface="Gill Sans MT"/>
                <a:ea typeface="Gill Sans MT"/>
                <a:cs typeface="Gill Sans MT"/>
                <a:sym typeface="Gill Sans MT"/>
              </a:defRPr>
            </a:pPr>
            <a:r>
              <a:t>Stops when no </a:t>
            </a:r>
            <a:r>
              <a:rPr>
                <a:latin typeface="Courier New"/>
                <a:ea typeface="Courier New"/>
                <a:cs typeface="Courier New"/>
                <a:sym typeface="Courier New"/>
              </a:rPr>
              <a:t>0</a:t>
            </a:r>
            <a:r>
              <a:t> is encounted.</a:t>
            </a:r>
          </a:p>
        </p:txBody>
      </p:sp>
      <p:sp>
        <p:nvSpPr>
          <p:cNvPr id="8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0"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9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8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8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8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8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8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8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88">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88">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88">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8" grpId="1"/>
    </p:bldLst>
  </p:timing>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D2A9"/>
        </a:solidFill>
        <a:ln w="9525"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9525"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D2A9"/>
        </a:solidFill>
        <a:ln w="9525"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9525"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