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L07: </a:t>
            </a:r>
          </a:p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Recursive and Non-Recursive Algo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Ex 06: 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06: Tower of Hanoi</a:t>
            </a:r>
          </a:p>
        </p:txBody>
      </p:sp>
      <p:sp>
        <p:nvSpPr>
          <p:cNvPr id="87" name="Task: Tranfer n discs from tower A to tower B using tower C while following the rule of discs placement"/>
          <p:cNvSpPr txBox="1"/>
          <p:nvPr>
            <p:ph type="body" sz="quarter" idx="1"/>
          </p:nvPr>
        </p:nvSpPr>
        <p:spPr>
          <a:xfrm>
            <a:off x="887784" y="938113"/>
            <a:ext cx="9032330" cy="1124083"/>
          </a:xfrm>
          <a:prstGeom prst="rect">
            <a:avLst/>
          </a:prstGeom>
        </p:spPr>
        <p:txBody>
          <a:bodyPr/>
          <a:lstStyle>
            <a:lvl1pPr marL="382587" indent="-342899">
              <a:defRPr sz="2800"/>
            </a:lvl1pPr>
          </a:lstStyle>
          <a:p>
            <a:pPr/>
            <a:r>
              <a:t>Task: Tranfer n discs from tower A to tower B using tower C while following the rule of discs placement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3" name="Group"/>
          <p:cNvGrpSpPr/>
          <p:nvPr/>
        </p:nvGrpSpPr>
        <p:grpSpPr>
          <a:xfrm>
            <a:off x="823700" y="1882811"/>
            <a:ext cx="2281133" cy="1979925"/>
            <a:chOff x="0" y="0"/>
            <a:chExt cx="2281132" cy="1979924"/>
          </a:xfrm>
        </p:grpSpPr>
        <p:sp>
          <p:nvSpPr>
            <p:cNvPr id="91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" name="Group"/>
          <p:cNvGrpSpPr/>
          <p:nvPr/>
        </p:nvGrpSpPr>
        <p:grpSpPr>
          <a:xfrm>
            <a:off x="3939433" y="1882811"/>
            <a:ext cx="2281133" cy="1979925"/>
            <a:chOff x="0" y="0"/>
            <a:chExt cx="2281132" cy="1979924"/>
          </a:xfrm>
        </p:grpSpPr>
        <p:sp>
          <p:nvSpPr>
            <p:cNvPr id="9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7055167" y="1882811"/>
            <a:ext cx="2281133" cy="1979925"/>
            <a:chOff x="0" y="0"/>
            <a:chExt cx="2281132" cy="1979924"/>
          </a:xfrm>
        </p:grpSpPr>
        <p:sp>
          <p:nvSpPr>
            <p:cNvPr id="9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0" name="Tower A"/>
          <p:cNvSpPr txBox="1"/>
          <p:nvPr/>
        </p:nvSpPr>
        <p:spPr>
          <a:xfrm>
            <a:off x="1236231" y="3835218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101" name="Tower B"/>
          <p:cNvSpPr txBox="1"/>
          <p:nvPr/>
        </p:nvSpPr>
        <p:spPr>
          <a:xfrm>
            <a:off x="4351964" y="3835218"/>
            <a:ext cx="14545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102" name="Tower C"/>
          <p:cNvSpPr txBox="1"/>
          <p:nvPr/>
        </p:nvSpPr>
        <p:spPr>
          <a:xfrm>
            <a:off x="7463465" y="3784418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1253097" y="2040969"/>
            <a:ext cx="1422339" cy="1414786"/>
            <a:chOff x="0" y="0"/>
            <a:chExt cx="1422337" cy="1414784"/>
          </a:xfrm>
        </p:grpSpPr>
        <p:sp>
          <p:nvSpPr>
            <p:cNvPr id="103" name="Rectangle"/>
            <p:cNvSpPr/>
            <p:nvPr/>
          </p:nvSpPr>
          <p:spPr>
            <a:xfrm>
              <a:off x="0" y="1041400"/>
              <a:ext cx="1422338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4" name="Rectangle"/>
            <p:cNvSpPr/>
            <p:nvPr/>
          </p:nvSpPr>
          <p:spPr>
            <a:xfrm>
              <a:off x="516202" y="0"/>
              <a:ext cx="391190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Rectangle"/>
            <p:cNvSpPr/>
            <p:nvPr/>
          </p:nvSpPr>
          <p:spPr>
            <a:xfrm>
              <a:off x="112977" y="714885"/>
              <a:ext cx="1196384" cy="37338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06" name="Rectangle"/>
            <p:cNvSpPr/>
            <p:nvPr/>
          </p:nvSpPr>
          <p:spPr>
            <a:xfrm>
              <a:off x="309777" y="376152"/>
              <a:ext cx="802783" cy="373386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/>
                  </a:solidFill>
                </a:defRPr>
              </a:pPr>
            </a:p>
          </p:txBody>
        </p:sp>
      </p:grpSp>
      <p:sp>
        <p:nvSpPr>
          <p:cNvPr id="108" name="Rectangle"/>
          <p:cNvSpPr/>
          <p:nvPr/>
        </p:nvSpPr>
        <p:spPr>
          <a:xfrm>
            <a:off x="1094084" y="3470739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" name="Connection Line"/>
          <p:cNvSpPr/>
          <p:nvPr/>
        </p:nvSpPr>
        <p:spPr>
          <a:xfrm>
            <a:off x="3410710" y="2256501"/>
            <a:ext cx="3876610" cy="55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0" y="16202"/>
                </a:moveTo>
                <a:cubicBezTo>
                  <a:pt x="7173" y="-5141"/>
                  <a:pt x="14373" y="-5398"/>
                  <a:pt x="21600" y="1543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4" name="Connection Line"/>
          <p:cNvSpPr/>
          <p:nvPr/>
        </p:nvSpPr>
        <p:spPr>
          <a:xfrm>
            <a:off x="3130217" y="3191696"/>
            <a:ext cx="1783623" cy="585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8" fill="norm" stroke="1" extrusionOk="0">
                <a:moveTo>
                  <a:pt x="0" y="13656"/>
                </a:moveTo>
                <a:cubicBezTo>
                  <a:pt x="7652" y="-5372"/>
                  <a:pt x="14852" y="-4515"/>
                  <a:pt x="21600" y="16228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5" name="Connection Line"/>
          <p:cNvSpPr/>
          <p:nvPr/>
        </p:nvSpPr>
        <p:spPr>
          <a:xfrm>
            <a:off x="5763350" y="2963096"/>
            <a:ext cx="1783623" cy="585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8" fill="norm" stroke="1" extrusionOk="0">
                <a:moveTo>
                  <a:pt x="0" y="13656"/>
                </a:moveTo>
                <a:cubicBezTo>
                  <a:pt x="7652" y="-5372"/>
                  <a:pt x="14852" y="-4515"/>
                  <a:pt x="21600" y="16228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12" name="Efficiency: Basic operations: Move (n-1),1,(n-1)…"/>
          <p:cNvSpPr txBox="1"/>
          <p:nvPr/>
        </p:nvSpPr>
        <p:spPr>
          <a:xfrm>
            <a:off x="482666" y="4560175"/>
            <a:ext cx="9194668" cy="222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2416" indent="-32272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Efficiency: Basic operations: Move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(n-1),1,(n-1)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T(n)=T(n-1)+1+T(n-1)= 1+2*T(n-1)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=1+2(1+2*T(n-2))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0</a:t>
            </a:r>
            <a:r>
              <a:t>+2</a:t>
            </a:r>
            <a:r>
              <a:rPr baseline="31999"/>
              <a:t>1</a:t>
            </a:r>
            <a:r>
              <a:t>+2</a:t>
            </a:r>
            <a:r>
              <a:rPr baseline="31999"/>
              <a:t>2</a:t>
            </a:r>
            <a:r>
              <a:t>+…+2</a:t>
            </a:r>
            <a:r>
              <a:rPr baseline="31999"/>
              <a:t>n-1</a:t>
            </a:r>
            <a:r>
              <a:t> = 2</a:t>
            </a:r>
            <a:r>
              <a:rPr baseline="31999"/>
              <a:t>n </a:t>
            </a:r>
            <a:r>
              <a:t>- 1</a:t>
            </a:r>
          </a:p>
          <a:p>
            <a:pPr lvl="5" marL="0" indent="1143000">
              <a:lnSpc>
                <a:spcPct val="90000"/>
              </a:lnSpc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Θ(2</a:t>
            </a:r>
            <a:r>
              <a:rPr baseline="31999"/>
              <a:t>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11820 0.051951" origin="layout" pathEditMode="relative">
                                      <p:cBhvr>
                                        <p:cTn id="1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9167 0.001007" origin="layout" pathEditMode="relative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611820 0.051951 L 0.305510 0.002994" origin="layout" pathEditMode="relative">
                                      <p:cBhvr>
                                        <p:cTn id="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3"/>
      <p:bldP build="whole" bldLvl="1" animBg="1" rev="0" advAuto="0" spid="113" grpId="1"/>
      <p:bldP build="whole" bldLvl="1" animBg="1" rev="0" advAuto="0" spid="115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x07: Binary Digits in a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Ex07: Binary Digits in a Number</a:t>
            </a:r>
          </a:p>
        </p:txBody>
      </p:sp>
      <p:sp>
        <p:nvSpPr>
          <p:cNvPr id="118" name="Find the number of binary digits in a +ve decimal integer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Find the number of binary digits in a +ve decimal integer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a positive decimal integer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number of binary digits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BinDigits(n)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equals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4" marL="0" indent="9144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1</a:t>
            </a:r>
          </a:p>
          <a:p>
            <a:pPr lvl="3" marL="0" indent="685800">
              <a:spcBef>
                <a:spcPts val="4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1 + BinDigits(</a:t>
            </a:r>
            <a:r>
              <a:rPr baseline="14285"/>
              <a:t>⌊</a:t>
            </a:r>
            <a:r>
              <a:rPr i="1"/>
              <a:t>n/2</a:t>
            </a:r>
            <a:r>
              <a:rPr baseline="17857"/>
              <a:t>⌋</a:t>
            </a:r>
            <a:r>
              <a:t>)</a:t>
            </a:r>
          </a:p>
          <a:p>
            <a:pPr marL="362416" indent="-322729">
              <a:spcBef>
                <a:spcPts val="200"/>
              </a:spcBef>
              <a:defRPr sz="3000"/>
            </a:pPr>
            <a:r>
              <a:t>Efficiency: Basic operations: Halving the value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T(n)=1+T(</a:t>
            </a:r>
            <a:r>
              <a:rPr baseline="13333"/>
              <a:t>⌊</a:t>
            </a:r>
            <a:r>
              <a:rPr i="1"/>
              <a:t>n/2</a:t>
            </a:r>
            <a:r>
              <a:rPr baseline="16666"/>
              <a:t>⌋</a:t>
            </a:r>
            <a:r>
              <a:t>)= 1+1+T(</a:t>
            </a:r>
            <a:r>
              <a:rPr baseline="13333"/>
              <a:t>⌊</a:t>
            </a:r>
            <a:r>
              <a:rPr i="1"/>
              <a:t>n/2</a:t>
            </a:r>
            <a:r>
              <a:rPr baseline="31999" i="1"/>
              <a:t>2</a:t>
            </a:r>
            <a:r>
              <a:rPr baseline="16666"/>
              <a:t>⌋</a:t>
            </a:r>
            <a:r>
              <a:t>)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=1+1+…+1  (log</a:t>
            </a:r>
            <a:r>
              <a:rPr baseline="-5999"/>
              <a:t>2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times</a:t>
            </a:r>
            <a:r>
              <a:t>)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=log</a:t>
            </a:r>
            <a:r>
              <a:rPr baseline="-5999"/>
              <a:t>2</a:t>
            </a:r>
            <a:r>
              <a:t>n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Θ(log</a:t>
            </a:r>
            <a:r>
              <a:rPr baseline="-5999"/>
              <a:t>2</a:t>
            </a:r>
            <a:r>
              <a:t>n)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olving Recursion 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Recursion Relations</a:t>
            </a:r>
          </a:p>
        </p:txBody>
      </p:sp>
      <p:sp>
        <p:nvSpPr>
          <p:cNvPr id="124" name="Method of forward substit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forward substitution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aT(n-1) + 1</a:t>
            </a:r>
          </a:p>
          <a:p>
            <a:pPr/>
            <a:r>
              <a:t>Method of backward substitution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 + n</a:t>
            </a:r>
          </a:p>
          <a:p>
            <a:pPr/>
            <a:r>
              <a:t>Decrease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 + f(n)</a:t>
            </a:r>
          </a:p>
          <a:p>
            <a:pPr/>
            <a:r>
              <a:t>Decrease by a constant factor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T(n/b) + f(n)</a:t>
            </a:r>
          </a:p>
          <a:p>
            <a:pPr/>
            <a:r>
              <a:t>Divide and conquer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aT(n/b) + f(n)</a:t>
            </a:r>
          </a:p>
          <a:p>
            <a:pPr/>
            <a:r>
              <a:t>…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ethod of Forward Substit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Forward Substitution</a:t>
            </a:r>
          </a:p>
        </p:txBody>
      </p:sp>
      <p:sp>
        <p:nvSpPr>
          <p:cNvPr id="130" name="T(n)=aT(n-1) +1, and T(0) 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T(n)=aT(n-1) 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=a(aT(n-2) +1) +1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</a:t>
            </a:r>
            <a:r>
              <a:rPr baseline="31999"/>
              <a:t>2</a:t>
            </a:r>
            <a:r>
              <a:t>T(n-2) +1+1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</a:t>
            </a:r>
            <a:r>
              <a:rPr baseline="31999"/>
              <a:t>2</a:t>
            </a:r>
            <a:r>
              <a:t>(aT(n-3) +1) +1+1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</a:t>
            </a:r>
            <a:r>
              <a:rPr baseline="31999"/>
              <a:t>3</a:t>
            </a:r>
            <a:r>
              <a:t>T(n-3) +1+1+1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</a:t>
            </a:r>
            <a:r>
              <a:rPr baseline="31999"/>
              <a:t>n</a:t>
            </a:r>
            <a:r>
              <a:t>T(0) +1+1+…+1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n times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=a</a:t>
            </a:r>
            <a:r>
              <a:rPr baseline="31999"/>
              <a:t>n</a:t>
            </a:r>
            <a:r>
              <a:t> + 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=Θ(a</a:t>
            </a:r>
            <a:r>
              <a:rPr baseline="31999"/>
              <a:t>n)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thod of Backward Substit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Backward Substitution</a:t>
            </a:r>
          </a:p>
        </p:txBody>
      </p:sp>
      <p:sp>
        <p:nvSpPr>
          <p:cNvPr id="136" name="T(n)=T(n-1) +n,  and T(0) 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 +n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=T(n-2) +(n-1) +n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=T(n-3) +(n-2) +(n-1) +n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=T(0) + 1 + 2 + … + 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n(n+1)/2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</a:t>
            </a:r>
            <a:r>
              <a:rPr baseline="31999"/>
              <a:t>2)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ecrease by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42" name="T(n)=T(n-1) +f(n),  and T(0) 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T(n)=T(n-1) 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=T(n-2) +f(n-1) +f(n)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=T(n-3) +f(n-2) +f(n-1) +f(n)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T(0)+Σ</a:t>
            </a:r>
            <a:r>
              <a:rPr baseline="-5999"/>
              <a:t>1≤i≤n </a:t>
            </a:r>
            <a:r>
              <a:t>f(i)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Growth dependes upon how </a:t>
            </a:r>
            <a:r>
              <a:t>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behaves.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f(n)=1, T(n)=n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f(n)=log</a:t>
            </a:r>
            <a:r>
              <a:rPr baseline="-5999"/>
              <a:t>2</a:t>
            </a:r>
            <a:r>
              <a:t>n, T(n)=nlog</a:t>
            </a:r>
            <a:r>
              <a:rPr baseline="-5999"/>
              <a:t>2</a:t>
            </a:r>
            <a:r>
              <a:t>n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f(n)=n, T(n)=n(n+1)2 = Θ(n</a:t>
            </a:r>
            <a:r>
              <a:rPr baseline="31999"/>
              <a:t>2)</a:t>
            </a:r>
            <a:endParaRPr baseline="31999"/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</a:t>
            </a:r>
            <a:r>
              <a:rPr baseline="31999"/>
              <a:t>k</a:t>
            </a:r>
            <a:r>
              <a:t>, T(n)= Θ(n</a:t>
            </a:r>
            <a:r>
              <a:rPr baseline="31999"/>
              <a:t>k+1)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crease by Constant F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by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Constant Factor</a:t>
            </a:r>
          </a:p>
        </p:txBody>
      </p:sp>
      <p:sp>
        <p:nvSpPr>
          <p:cNvPr id="148" name="T(n)=T(n/b) +f(n),  and T(0) = 1…"/>
          <p:cNvSpPr txBox="1"/>
          <p:nvPr>
            <p:ph type="body" idx="1"/>
          </p:nvPr>
        </p:nvSpPr>
        <p:spPr>
          <a:xfrm>
            <a:off x="887784" y="938113"/>
            <a:ext cx="9046221" cy="5891610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T(n)=T(n/b) 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 </a:t>
            </a:r>
            <a:r>
              <a:t>T(0) = 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=T(n/b</a:t>
            </a:r>
            <a:r>
              <a:rPr baseline="31999"/>
              <a:t>2</a:t>
            </a:r>
            <a:r>
              <a:t>) +f(n-1) +f(n)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=T(n/b</a:t>
            </a:r>
            <a:r>
              <a:rPr baseline="31999"/>
              <a:t>3</a:t>
            </a:r>
            <a:r>
              <a:t>) +f(n-2) +f(n-1) +f(n) 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: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T(1)+Σ</a:t>
            </a:r>
            <a:r>
              <a:rPr baseline="-5999"/>
              <a:t>1≤i≤k </a:t>
            </a:r>
            <a:r>
              <a:t>f(i)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n=b</a:t>
            </a:r>
            <a:r>
              <a:rPr baseline="31999"/>
              <a:t>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Growth dependes upon how </a:t>
            </a:r>
            <a:r>
              <a:t>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behaves.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f(n)=1, k=log</a:t>
            </a:r>
            <a:r>
              <a:rPr baseline="-5999"/>
              <a:t>b</a:t>
            </a:r>
            <a:r>
              <a:t>n, T(n)=log</a:t>
            </a:r>
            <a:r>
              <a:rPr baseline="-5999"/>
              <a:t>b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f(n)=n,k=log</a:t>
            </a:r>
            <a:r>
              <a:rPr baseline="-5999"/>
              <a:t>b</a:t>
            </a:r>
            <a:r>
              <a:t>n; T(n)=Σ</a:t>
            </a:r>
            <a:r>
              <a:rPr baseline="-5999"/>
              <a:t>1≤i≤k </a:t>
            </a:r>
            <a:r>
              <a:t>f(b</a:t>
            </a:r>
            <a:r>
              <a:rPr baseline="31999"/>
              <a:t>i</a:t>
            </a:r>
            <a:r>
              <a:t>)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T(n)=Σ</a:t>
            </a:r>
            <a:r>
              <a:rPr baseline="-5999"/>
              <a:t>1≤i≤k </a:t>
            </a:r>
            <a:r>
              <a:t>b</a:t>
            </a:r>
            <a:r>
              <a:rPr baseline="31999"/>
              <a:t>i </a:t>
            </a:r>
            <a:r>
              <a:t>=(b</a:t>
            </a:r>
            <a:r>
              <a:rPr baseline="31999"/>
              <a:t>k</a:t>
            </a:r>
            <a:r>
              <a:t>-1)/(b-1)=Θ(b</a:t>
            </a:r>
            <a:r>
              <a:rPr baseline="31999"/>
              <a:t>k</a:t>
            </a:r>
            <a:r>
              <a:t>)</a:t>
            </a:r>
          </a:p>
          <a:p>
            <a:pPr lvl="6" marL="0" indent="13716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=Θ(n)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54" name="Analysis of Non Recursive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Non Recursive algorithms</a:t>
            </a:r>
          </a:p>
          <a:p>
            <a:pPr/>
            <a:r>
              <a:t>Analysis of recursive algorithms</a:t>
            </a:r>
          </a:p>
          <a:p>
            <a:pPr/>
            <a:r>
              <a:t>Recurrence relation examples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1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?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??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fficiency of Non-Recursive Alg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Non-Recursive Algos</a:t>
            </a:r>
          </a:p>
        </p:txBody>
      </p:sp>
      <p:sp>
        <p:nvSpPr>
          <p:cNvPr id="45" name="Generic plan for non-recursive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 plan for non-recursive algorithms</a:t>
            </a:r>
          </a:p>
          <a:p>
            <a:pPr lvl="1"/>
            <a:r>
              <a:t>Decide on parameter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indicating </a:t>
            </a:r>
            <a:r>
              <a:rPr i="1" u="sng"/>
              <a:t>input size</a:t>
            </a:r>
            <a:endParaRPr i="1" u="sng"/>
          </a:p>
          <a:p>
            <a:pPr lvl="1"/>
            <a:r>
              <a:t>Identify algorithm’s </a:t>
            </a:r>
            <a:r>
              <a:rPr i="1" u="sng"/>
              <a:t>basic operation</a:t>
            </a:r>
            <a:endParaRPr i="1" u="sng"/>
          </a:p>
          <a:p>
            <a:pPr lvl="2"/>
            <a:r>
              <a:t>The operation that is most executed</a:t>
            </a:r>
            <a:endParaRPr i="1" u="sng"/>
          </a:p>
          <a:p>
            <a:pPr lvl="1"/>
            <a:r>
              <a:t>Determine </a:t>
            </a:r>
            <a:r>
              <a:rPr i="1" u="sng"/>
              <a:t>worst</a:t>
            </a:r>
            <a:r>
              <a:t>, </a:t>
            </a:r>
            <a:r>
              <a:rPr i="1" u="sng"/>
              <a:t>average</a:t>
            </a:r>
            <a:r>
              <a:t>, and </a:t>
            </a:r>
            <a:r>
              <a:rPr i="1" u="sng"/>
              <a:t>best</a:t>
            </a:r>
            <a:r>
              <a:t> cases for input of size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input data affects the performance of algo</a:t>
            </a:r>
            <a:endParaRPr i="1"/>
          </a:p>
          <a:p>
            <a:pPr lvl="1"/>
            <a:r>
              <a:t>Set up a sum for the number of times the basic operation is executed</a:t>
            </a:r>
          </a:p>
          <a:p>
            <a:pPr lvl="1"/>
            <a:r>
              <a:t>Simplify the sum using standard formulas and rules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x 01: Finding Maximum 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01: Finding Maximum Element</a:t>
            </a:r>
          </a:p>
        </p:txBody>
      </p:sp>
      <p:sp>
        <p:nvSpPr>
          <p:cNvPr id="51" name="Prog: FindMax(A[1..n])…"/>
          <p:cNvSpPr txBox="1"/>
          <p:nvPr>
            <p:ph type="body" idx="1"/>
          </p:nvPr>
        </p:nvSpPr>
        <p:spPr>
          <a:xfrm>
            <a:off x="887784" y="938113"/>
            <a:ext cx="895335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Prog: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FindMax(A[1..n])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Input: array A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Output: The value of largest element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← A[1]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2 to n, do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← A[i]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 // for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max</a:t>
            </a:r>
          </a:p>
          <a:p>
            <a:pPr>
              <a:spcBef>
                <a:spcPts val="100"/>
              </a:spcBef>
              <a:defRPr sz="3000"/>
            </a:pPr>
            <a:r>
              <a:t>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Θ(n), 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operation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A[i]&gt;max</a:t>
            </a:r>
            <a:r>
              <a:t> is executed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2" marL="1195387" indent="-342900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Σ</a:t>
            </a:r>
            <a:r>
              <a:rPr baseline="-5999" i="1"/>
              <a:t>2</a:t>
            </a:r>
            <a:r>
              <a:rPr baseline="-5999"/>
              <a:t>≤</a:t>
            </a:r>
            <a:r>
              <a:rPr baseline="-5999" i="1"/>
              <a:t>i</a:t>
            </a:r>
            <a:r>
              <a:rPr baseline="-5999"/>
              <a:t>≤</a:t>
            </a:r>
            <a:r>
              <a:rPr baseline="-5999" i="1"/>
              <a:t>n</a:t>
            </a:r>
            <a:r>
              <a:rPr i="1"/>
              <a:t> 1 = n-1 = </a:t>
            </a:r>
            <a:r>
              <a:t>Θ(</a:t>
            </a:r>
            <a:r>
              <a:rPr i="1"/>
              <a:t>n</a:t>
            </a:r>
            <a:r>
              <a:t>) 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x02: Unique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Ex02: Uniqueness problem</a:t>
            </a:r>
          </a:p>
        </p:txBody>
      </p:sp>
      <p:sp>
        <p:nvSpPr>
          <p:cNvPr id="57" name="Verify if input array A[1..n] has all unique elements…"/>
          <p:cNvSpPr txBox="1"/>
          <p:nvPr>
            <p:ph type="body" idx="1"/>
          </p:nvPr>
        </p:nvSpPr>
        <p:spPr>
          <a:xfrm>
            <a:off x="887784" y="938113"/>
            <a:ext cx="8941182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Verify if input array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A[1..n]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has all unique elements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if all elements in array are unique,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t> otherwise.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, do</a:t>
            </a:r>
          </a:p>
          <a:p>
            <a:pPr lvl="4" marL="0" indent="9144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 = i+1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== A[j</a:t>
            </a:r>
            <a:r>
              <a:t>], then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Efficiency: basic operation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== A[j]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</a:t>
            </a:r>
            <a:r>
              <a:rPr sz="3000"/>
              <a:t>Σ</a:t>
            </a:r>
            <a:r>
              <a:rPr baseline="-5999" sz="3000"/>
              <a:t>1≤i≤n-1</a:t>
            </a:r>
            <a:r>
              <a:rPr sz="3000"/>
              <a:t> Σ</a:t>
            </a:r>
            <a:r>
              <a:rPr baseline="-5999" sz="3000"/>
              <a:t>i+1≤j≤n</a:t>
            </a:r>
            <a:r>
              <a:rPr sz="3000"/>
              <a:t> 1)</a:t>
            </a:r>
            <a:r>
              <a:t> 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t>=(n-1)+(n-2)+…+2+1 = (n-1)n/2 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=Θ(n</a:t>
            </a:r>
            <a:r>
              <a:rPr baseline="31999"/>
              <a:t>2</a:t>
            </a:r>
            <a:r>
              <a:t>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comparisons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03: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Ex03: Matrix Multiplication</a:t>
            </a:r>
          </a:p>
        </p:txBody>
      </p:sp>
      <p:sp>
        <p:nvSpPr>
          <p:cNvPr id="63" name="Multiply two nxn matrices A and B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Multiply two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 </a:t>
            </a:r>
            <a:r>
              <a:t>matrices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C=AB</a:t>
            </a:r>
            <a:r>
              <a:t>.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4" marL="0" indent="914400">
              <a:spcBef>
                <a:spcPts val="100"/>
              </a:spcBef>
              <a:buSzTx/>
              <a:buNone/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j=i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C[i,j]=0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t>for 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=i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do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C[i,j] = C[i,j] + A[i,k] * B[k,j]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Efficiency: basic operation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C[i,j]+A[i,k]*B[k,j]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</a:t>
            </a:r>
            <a:r>
              <a:rPr sz="3000"/>
              <a:t>Σ</a:t>
            </a:r>
            <a:r>
              <a:rPr baseline="-5999" sz="3000"/>
              <a:t>1≤i≤n</a:t>
            </a:r>
            <a:r>
              <a:rPr sz="3000"/>
              <a:t> Σ</a:t>
            </a:r>
            <a:r>
              <a:rPr baseline="-5999" sz="3000"/>
              <a:t>1≤j≤n</a:t>
            </a:r>
            <a:r>
              <a:rPr sz="3000"/>
              <a:t> Σ</a:t>
            </a:r>
            <a:r>
              <a:rPr baseline="-5999" sz="3000"/>
              <a:t>1≤k≤n 2</a:t>
            </a:r>
            <a:r>
              <a:rPr sz="3000"/>
              <a:t>)</a:t>
            </a:r>
            <a:r>
              <a:t> 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t>= 2n</a:t>
            </a:r>
            <a:r>
              <a:rPr baseline="31999"/>
              <a:t>3</a:t>
            </a: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 Θ(n</a:t>
            </a:r>
            <a:r>
              <a:rPr baseline="31999"/>
              <a:t>3</a:t>
            </a:r>
            <a:r>
              <a:t>)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x04: Binary Digits in a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Ex04: Binary Digits in a Number</a:t>
            </a:r>
          </a:p>
        </p:txBody>
      </p:sp>
      <p:sp>
        <p:nvSpPr>
          <p:cNvPr id="69" name="Find the number of binary digits in a +ve decimal integer…"/>
          <p:cNvSpPr txBox="1"/>
          <p:nvPr>
            <p:ph type="body" idx="1"/>
          </p:nvPr>
        </p:nvSpPr>
        <p:spPr>
          <a:xfrm>
            <a:off x="609409" y="864195"/>
            <a:ext cx="9140479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Find the number of binary digits in a +ve decimal integer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a positive decimal integer 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number of binary digits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Algo : //we can’t use for loop anymore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← 0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r>
              <a:t>, do</a:t>
            </a:r>
          </a:p>
          <a:p>
            <a:pPr lvl="4" marL="0" indent="9144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count++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← </a:t>
            </a:r>
            <a:r>
              <a:rPr baseline="14285"/>
              <a:t>⌊</a:t>
            </a:r>
            <a:r>
              <a:rPr i="1"/>
              <a:t>n/2</a:t>
            </a:r>
            <a:r>
              <a:rPr baseline="17857"/>
              <a:t>⌋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(basic operations): comparison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division: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 ← </a:t>
            </a:r>
            <a:r>
              <a:rPr baseline="13333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aseline="16666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iteration, number is halved. total iterations </a:t>
            </a:r>
            <a:r>
              <a:t>log</a:t>
            </a:r>
            <a:r>
              <a:rPr baseline="31999"/>
              <a:t>2</a:t>
            </a:r>
            <a:r>
              <a:t>n</a:t>
            </a:r>
          </a:p>
          <a:p>
            <a:pPr lvl="2" marL="0" marR="0" indent="914400">
              <a:lnSpc>
                <a:spcPct val="100000"/>
              </a:lnSpc>
              <a:spcBef>
                <a:spcPts val="1000"/>
              </a:spcBef>
              <a:buSzTx/>
              <a:buNone/>
              <a:defRPr sz="2600">
                <a:solidFill>
                  <a:srgbClr val="00193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T</a:t>
            </a:r>
            <a:r>
              <a:rPr baseline="-5999"/>
              <a:t>n</a:t>
            </a:r>
            <a:r>
              <a:t>=Θ(log n)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fficiency of Recursive Alg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Recursive Algos</a:t>
            </a:r>
          </a:p>
        </p:txBody>
      </p:sp>
      <p:sp>
        <p:nvSpPr>
          <p:cNvPr id="75" name="Generic plan for recursive algorithms…"/>
          <p:cNvSpPr txBox="1"/>
          <p:nvPr>
            <p:ph type="body" idx="1"/>
          </p:nvPr>
        </p:nvSpPr>
        <p:spPr>
          <a:xfrm>
            <a:off x="691198" y="938113"/>
            <a:ext cx="9172824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Generic plan for recursive algorithms</a:t>
            </a:r>
          </a:p>
          <a:p>
            <a:pPr lvl="1">
              <a:spcBef>
                <a:spcPts val="200"/>
              </a:spcBef>
            </a:pPr>
            <a:r>
              <a:t>Decide on parameter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indicating </a:t>
            </a:r>
            <a:r>
              <a:rPr i="1" u="sng"/>
              <a:t>input size</a:t>
            </a:r>
            <a:endParaRPr i="1" u="sng"/>
          </a:p>
          <a:p>
            <a:pPr lvl="1">
              <a:spcBef>
                <a:spcPts val="200"/>
              </a:spcBef>
            </a:pPr>
            <a:r>
              <a:t>Identify algorithm’s </a:t>
            </a:r>
            <a:r>
              <a:rPr i="1" u="sng"/>
              <a:t>basic operation</a:t>
            </a:r>
            <a:endParaRPr i="1" u="sng"/>
          </a:p>
          <a:p>
            <a:pPr lvl="2">
              <a:spcBef>
                <a:spcPts val="200"/>
              </a:spcBef>
              <a:defRPr sz="3000"/>
            </a:pPr>
            <a:r>
              <a:t>The operation that is most executed</a:t>
            </a:r>
            <a:endParaRPr i="1" u="sng"/>
          </a:p>
          <a:p>
            <a:pPr lvl="1">
              <a:spcBef>
                <a:spcPts val="200"/>
              </a:spcBef>
            </a:pPr>
            <a:r>
              <a:t>Determine </a:t>
            </a:r>
            <a:r>
              <a:rPr i="1" u="sng"/>
              <a:t>worst</a:t>
            </a:r>
            <a:r>
              <a:t>, </a:t>
            </a:r>
            <a:r>
              <a:rPr i="1" u="sng"/>
              <a:t>average</a:t>
            </a:r>
            <a:r>
              <a:t>, and </a:t>
            </a:r>
            <a:r>
              <a:rPr i="1" u="sng"/>
              <a:t>best</a:t>
            </a:r>
            <a:r>
              <a:t> cases for input of size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input data affects the performance of algo</a:t>
            </a:r>
          </a:p>
          <a:p>
            <a:pPr lvl="2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Investigate the three cases separately</a:t>
            </a:r>
            <a:endParaRPr i="1"/>
          </a:p>
          <a:p>
            <a:pPr lvl="1">
              <a:spcBef>
                <a:spcPts val="200"/>
              </a:spcBef>
            </a:pPr>
            <a:r>
              <a:t>et up a recurrence relation 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How many times the number basic op. is executed.</a:t>
            </a:r>
          </a:p>
          <a:p>
            <a:pPr lvl="1">
              <a:spcBef>
                <a:spcPts val="200"/>
              </a:spcBef>
            </a:pPr>
            <a:r>
              <a:t>Solve the recurrence (or, at the very least, establish its solution’s order of growth) by backward substitutions or another method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x05: Computation of Factorial 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Ex05: Computation of Factorial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81" name="General Defintion n! = n*(n-1)*…*2*1…"/>
          <p:cNvSpPr txBox="1"/>
          <p:nvPr>
            <p:ph type="body" idx="1"/>
          </p:nvPr>
        </p:nvSpPr>
        <p:spPr>
          <a:xfrm>
            <a:off x="887784" y="938113"/>
            <a:ext cx="8848511" cy="58916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General Defintion </a:t>
            </a:r>
            <a:r>
              <a:t>n! = n*(n-1)*…*2*1</a:t>
            </a:r>
          </a:p>
          <a:p>
            <a:pPr/>
            <a:r>
              <a:t>Recursive definition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 = n * F(n-1)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Recursion exit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n=1</a:t>
            </a:r>
          </a:p>
          <a:p>
            <a:pPr/>
            <a:r>
              <a:t>Algorithm F(n)</a:t>
            </a:r>
          </a:p>
          <a:p>
            <a:pPr lvl="2" marL="0" indent="457200">
              <a:buSzTx/>
              <a:buNone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equal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then</a:t>
            </a:r>
          </a:p>
          <a:p>
            <a:pPr lvl="3" marL="0" indent="685800"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buSzTx/>
              <a:buNone/>
            </a:pPr>
            <a:r>
              <a:t>else </a:t>
            </a:r>
          </a:p>
          <a:p>
            <a:pPr lvl="3" marL="0" indent="685800">
              <a:buSzTx/>
              <a:buNone/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n*F(n-1)</a:t>
            </a:r>
          </a:p>
          <a:p>
            <a:pPr marL="362416" indent="-322729"/>
            <a:r>
              <a:t>Efficiency: Basic operation : multiplication</a:t>
            </a:r>
          </a:p>
          <a:p>
            <a:pPr lvl="1" marL="663178" indent="-267890">
              <a:buChar char="•"/>
            </a:pPr>
            <a:r>
              <a:t>Number of recursion invocations n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T(n)=1+T(n-1)= 1+1+T(n-2) = n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 Θ(n)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Recursive and Non-Recursive Algo"/>
          <p:cNvSpPr txBox="1"/>
          <p:nvPr/>
        </p:nvSpPr>
        <p:spPr>
          <a:xfrm>
            <a:off x="423212" y="6963885"/>
            <a:ext cx="5225367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DAA/Recursive and Non-Recursive Algo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