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interactivepython.org/courselib/static/pythonds/SortSearch/TheMergeSort.html" TargetMode="External"/><Relationship Id="rId3" Type="http://schemas.openxmlformats.org/officeDocument/2006/relationships/hyperlink" Target="http://interactivepython.org/courselib/static/pythonds/SortSearch/TheInsertionSort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L08: </a:t>
            </a:r>
            <a:r>
              <a:rPr>
                <a:latin typeface="Arial"/>
                <a:ea typeface="Arial"/>
                <a:cs typeface="Arial"/>
                <a:sym typeface="Arial"/>
              </a:rPr>
              <a:t>Important Problem Types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ar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Searching</a:t>
            </a:r>
          </a:p>
        </p:txBody>
      </p:sp>
      <p:sp>
        <p:nvSpPr>
          <p:cNvPr id="87" name="Find a given value, called a search key, in a given set.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246" marR="0" indent="-302558">
              <a:spcBef>
                <a:spcPts val="3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given value, called a search key, in a given set.</a:t>
            </a:r>
          </a:p>
          <a:p>
            <a:pPr marL="342246" marR="0" indent="-302558">
              <a:spcBef>
                <a:spcPts val="3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 of searching algorithms</a:t>
            </a:r>
          </a:p>
          <a:p>
            <a:pPr lvl="1" marL="663178" marR="0" indent="-267890">
              <a:spcBef>
                <a:spcPts val="3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Sequential search</a:t>
            </a:r>
          </a:p>
          <a:p>
            <a:pPr lvl="1" marL="663178" marR="0" indent="-267890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Binary search …</a:t>
            </a:r>
            <a:endParaRPr sz="3000"/>
          </a:p>
          <a:p>
            <a:pPr lvl="1" marL="663178" marR="0" indent="-267890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Hash search</a:t>
            </a:r>
            <a:b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tring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Processing</a:t>
            </a:r>
          </a:p>
        </p:txBody>
      </p:sp>
      <p:sp>
        <p:nvSpPr>
          <p:cNvPr id="93" name="A string is a sequence of characters from an alphabet.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string is a sequence of characters from an alphabet. </a:t>
            </a:r>
          </a:p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Text strings: letters, numbers, and special characters.</a:t>
            </a:r>
          </a:p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String matching: </a:t>
            </a:r>
          </a:p>
          <a:p>
            <a:pPr lvl="1" marL="663178" marR="0" indent="-267890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Searching for a given word/pattern in a text.</a:t>
            </a:r>
          </a:p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it in daily applications</a:t>
            </a:r>
          </a:p>
          <a:p>
            <a:pPr lvl="1" marL="663178" marR="0" indent="-267890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key words in text files, programs etc.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raph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Problems</a:t>
            </a:r>
          </a:p>
        </p:txBody>
      </p:sp>
      <p:sp>
        <p:nvSpPr>
          <p:cNvPr id="99" name="Informal definition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2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Informal definition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graph is a collection of nodes called vertices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are connected by edges.</a:t>
            </a:r>
          </a:p>
          <a:p>
            <a:pPr marL="322075" marR="0" indent="-282388">
              <a:spcBef>
                <a:spcPts val="2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Modeling real-life problems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Modeling world wide web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Communication networks</a:t>
            </a:r>
          </a:p>
          <a:p>
            <a:pPr marL="322075" marR="0" indent="-282388">
              <a:spcBef>
                <a:spcPts val="2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 of graph algorithms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 traversal algorithms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Shortest-path algorithms</a:t>
            </a:r>
          </a:p>
          <a:p>
            <a:pPr lvl="1" marL="645318" marR="0" indent="-250031">
              <a:spcBef>
                <a:spcPts val="2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Topological sorting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mbinatorial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Combinatorial Problems</a:t>
            </a:r>
          </a:p>
        </p:txBody>
      </p:sp>
      <p:sp>
        <p:nvSpPr>
          <p:cNvPr id="105" name="Find a combinatorial object (e.g. permutation, combination)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Find a combinatorial object (e.g. permutation, combination) </a:t>
            </a:r>
          </a:p>
          <a:p>
            <a:pPr lvl="1"/>
            <a:r>
              <a:t>Satisfying some constraints and </a:t>
            </a:r>
          </a:p>
          <a:p>
            <a:pPr lvl="1"/>
            <a:r>
              <a:t>Satisfies a desired property (max value or min cost)</a:t>
            </a:r>
          </a:p>
          <a:p>
            <a:pPr/>
            <a:r>
              <a:t>Generally, the most difficult problem in CS</a:t>
            </a:r>
          </a:p>
          <a:p>
            <a:pPr lvl="1"/>
            <a:r>
              <a:t>Num of combinatorial objects grows exponentially</a:t>
            </a:r>
          </a:p>
          <a:p>
            <a:pPr lvl="1"/>
            <a:r>
              <a:t>No known algo exist to solve in acceptable time.</a:t>
            </a:r>
          </a:p>
          <a:p>
            <a:pPr/>
            <a:r>
              <a:t>Examples</a:t>
            </a:r>
          </a:p>
          <a:p>
            <a:pPr lvl="1"/>
            <a:r>
              <a:t>Travelling Salesman problem</a:t>
            </a:r>
          </a:p>
          <a:p>
            <a:pPr lvl="1"/>
            <a:r>
              <a:t>Graph coloring problem</a:t>
            </a:r>
          </a:p>
          <a:p>
            <a:pPr lvl="1"/>
            <a:r>
              <a:t>Time table generation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eometric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Geometric Problems</a:t>
            </a:r>
          </a:p>
        </p:txBody>
      </p:sp>
      <p:sp>
        <p:nvSpPr>
          <p:cNvPr id="111" name="Deals with geometric object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Deals with geometric objects</a:t>
            </a:r>
          </a:p>
          <a:p>
            <a:pPr lvl="1"/>
            <a:r>
              <a:t>Points, lines, polygons…</a:t>
            </a:r>
          </a:p>
          <a:p>
            <a:pPr/>
            <a:r>
              <a:t>Example problmes</a:t>
            </a:r>
          </a:p>
          <a:p>
            <a:pPr/>
            <a:r>
              <a:t>Closest pair problem</a:t>
            </a:r>
          </a:p>
          <a:p>
            <a:pPr lvl="1"/>
            <a:r>
              <a:t>Given n points in a plane, find the closest pair among them.</a:t>
            </a:r>
          </a:p>
          <a:p>
            <a:pPr/>
            <a:r>
              <a:t>Convext Hull problem</a:t>
            </a:r>
          </a:p>
          <a:p>
            <a:pPr lvl="1"/>
            <a:r>
              <a:t>Find the smallest convex polygon that would include all points of a given set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Numerical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Numerical Problems</a:t>
            </a:r>
          </a:p>
        </p:txBody>
      </p:sp>
      <p:sp>
        <p:nvSpPr>
          <p:cNvPr id="117" name="Problems involving mathematecal object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Problems involving mathematecal objects</a:t>
            </a:r>
          </a:p>
          <a:p>
            <a:pPr/>
            <a:r>
              <a:t>Solving equations, function evalutations, ..</a:t>
            </a:r>
          </a:p>
          <a:p>
            <a:pPr lvl="1"/>
            <a:r>
              <a:t>Problems can be solved approximately</a:t>
            </a:r>
          </a:p>
          <a:p>
            <a:pPr lvl="1"/>
            <a:r>
              <a:t>These problems requires real number representation</a:t>
            </a:r>
          </a:p>
          <a:p>
            <a:pPr lvl="2"/>
            <a:r>
              <a:t>Can be represented only approximately</a:t>
            </a:r>
          </a:p>
          <a:p>
            <a:pPr lvl="1"/>
            <a:r>
              <a:t>Accumulation of round off errors can lead to errors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23" name="Problems important type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Problems important types</a:t>
            </a:r>
          </a:p>
          <a:p>
            <a:pPr lvl="1"/>
            <a:r>
              <a:t>Sorting</a:t>
            </a:r>
          </a:p>
          <a:p>
            <a:pPr lvl="1"/>
            <a:r>
              <a:t>Searching</a:t>
            </a:r>
          </a:p>
          <a:p>
            <a:pPr lvl="1"/>
            <a:r>
              <a:t>String processing</a:t>
            </a:r>
          </a:p>
          <a:p>
            <a:pPr lvl="1"/>
            <a:r>
              <a:t>Graph problems</a:t>
            </a:r>
          </a:p>
          <a:p>
            <a:pPr lvl="1"/>
            <a:r>
              <a:t>Gombinatorial problems</a:t>
            </a:r>
          </a:p>
          <a:p>
            <a:pPr lvl="1"/>
            <a:r>
              <a:t>Geometric problems</a:t>
            </a:r>
          </a:p>
          <a:p>
            <a:pPr lvl="1"/>
            <a:r>
              <a:t>Numerical problems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http://interactivepython.org/courselib/static/pythonds/SortSearch/TheMergeSort.html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http://interactivepython.org/courselib/static/pythonds/SortSearch/TheInsertionSort.html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portant Problem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Problem Types</a:t>
            </a:r>
          </a:p>
        </p:txBody>
      </p:sp>
      <p:sp>
        <p:nvSpPr>
          <p:cNvPr id="45" name="Sorting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  <a:p>
            <a:pPr/>
            <a:r>
              <a:t>Searching</a:t>
            </a:r>
          </a:p>
          <a:p>
            <a:pPr/>
            <a:r>
              <a:t>String processing</a:t>
            </a:r>
          </a:p>
          <a:p>
            <a:pPr/>
            <a:r>
              <a:t>Graph problems</a:t>
            </a:r>
          </a:p>
          <a:p>
            <a:pPr/>
            <a:r>
              <a:t>Gombinatorial problems</a:t>
            </a:r>
          </a:p>
          <a:p>
            <a:pPr/>
            <a:r>
              <a:t>Geometric problems</a:t>
            </a:r>
          </a:p>
          <a:p>
            <a:pPr/>
            <a:r>
              <a:t>Numerical problems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</p:txBody>
      </p:sp>
      <p:sp>
        <p:nvSpPr>
          <p:cNvPr id="51" name="Rearrange the items of a given list in ascending (or descending) order.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Rearrange the items of a given list in ascending (or descending) order.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Input:  A sequence of n numbers &lt;a</a:t>
            </a:r>
            <a:r>
              <a:rPr baseline="-17399"/>
              <a:t>1</a:t>
            </a:r>
            <a:r>
              <a:t>, </a:t>
            </a:r>
            <a:r>
              <a:rPr baseline="-17399"/>
              <a:t>  </a:t>
            </a:r>
            <a:r>
              <a:t>a</a:t>
            </a:r>
            <a:r>
              <a:rPr baseline="-17399"/>
              <a:t>2</a:t>
            </a:r>
            <a:r>
              <a:t>, …, a</a:t>
            </a:r>
            <a:r>
              <a:rPr baseline="-17399" i="1"/>
              <a:t>n</a:t>
            </a:r>
            <a:r>
              <a:t>&gt;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Output: A reordering &lt;a</a:t>
            </a:r>
            <a:r>
              <a:rPr baseline="30799"/>
              <a:t>´</a:t>
            </a:r>
            <a:r>
              <a:rPr baseline="-17399"/>
              <a:t>1</a:t>
            </a:r>
            <a:r>
              <a:t>, </a:t>
            </a:r>
            <a:r>
              <a:rPr baseline="-17399"/>
              <a:t>  </a:t>
            </a:r>
            <a:r>
              <a:t>a</a:t>
            </a:r>
            <a:r>
              <a:rPr baseline="30799"/>
              <a:t>´</a:t>
            </a:r>
            <a:r>
              <a:rPr baseline="-17399"/>
              <a:t>2</a:t>
            </a:r>
            <a:r>
              <a:t>, …, a</a:t>
            </a:r>
            <a:r>
              <a:rPr baseline="30799"/>
              <a:t>´</a:t>
            </a:r>
            <a:r>
              <a:rPr baseline="-17399" i="1"/>
              <a:t>n</a:t>
            </a:r>
            <a:r>
              <a:t>&gt; of the input sequence such that a</a:t>
            </a:r>
            <a:r>
              <a:rPr baseline="30799"/>
              <a:t>´</a:t>
            </a:r>
            <a:r>
              <a:rPr baseline="-17399" i="1"/>
              <a:t>1</a:t>
            </a:r>
            <a:r>
              <a:t>≤ a</a:t>
            </a:r>
            <a:r>
              <a:rPr baseline="30799"/>
              <a:t>´</a:t>
            </a:r>
            <a:r>
              <a:rPr baseline="-17399" i="1"/>
              <a:t>2 </a:t>
            </a:r>
            <a:r>
              <a:t>≤</a:t>
            </a:r>
            <a:r>
              <a:rPr baseline="-17399" i="1"/>
              <a:t> … </a:t>
            </a:r>
            <a:r>
              <a:t>≤</a:t>
            </a:r>
            <a:r>
              <a:rPr baseline="-17399" i="1"/>
              <a:t> </a:t>
            </a:r>
            <a:r>
              <a:t>a</a:t>
            </a:r>
            <a:r>
              <a:rPr baseline="30799"/>
              <a:t>´</a:t>
            </a:r>
            <a:r>
              <a:rPr baseline="-17399" i="1"/>
              <a:t>n.</a:t>
            </a:r>
          </a:p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Why sorting?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Helps searching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Algorithms often use sorting as a key subroutine.</a:t>
            </a:r>
          </a:p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Sorting key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specially chosen piece of information used to guide sorting. E.g., sort student records by names.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Key should support comparison operation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</p:txBody>
      </p:sp>
      <p:sp>
        <p:nvSpPr>
          <p:cNvPr id="57" name="Examples of sorting algorithm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11990" marR="0" indent="-272302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 of sorting algorithms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u="sng">
                <a:uFill>
                  <a:solidFill>
                    <a:srgbClr val="FFFF99"/>
                  </a:solidFill>
                </a:uFill>
                <a:hlinkClick r:id="rId2" invalidUrl="" action="ppaction://hlinksldjump" tgtFrame="" tooltip="" history="1" highlightClick="0" endSnd="0"/>
              </a:rPr>
              <a:t>Selection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Bubble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Insertion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Merge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Heap sort …</a:t>
            </a:r>
          </a:p>
          <a:p>
            <a:pPr marL="311990" marR="0" indent="-272302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Algorithm complexity: the number of key comparisons.</a:t>
            </a:r>
          </a:p>
          <a:p>
            <a:pPr lvl="1" marL="667590" marR="0" indent="-272302">
              <a:spcBef>
                <a:spcPts val="4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algos take more memory, but less time</a:t>
            </a:r>
          </a:p>
          <a:p>
            <a:pPr lvl="1" marL="667590" marR="0" indent="-272302">
              <a:spcBef>
                <a:spcPts val="4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Others take more time, but less memory </a:t>
            </a:r>
          </a:p>
          <a:p>
            <a:pPr marL="311990" marR="0" indent="-272302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Properties of sorting algorithms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Stability: When algorithm preserves the relative order of any two equal elements in its input.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 place : When algorithm does not require extra memory, except, possibly for a few memory units.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elec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63" name="Algorithm SelectionSort(A[0..n-1])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SelectionSort(A[0..n-1])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//The algorithm sorts a given array by selection sort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0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n–2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t>i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i+1 </a:t>
            </a:r>
            <a:r>
              <a:t>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 &lt; A[min]</a:t>
            </a:r>
            <a:r>
              <a:t> 	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swap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A[min]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Demo: Selection Sort program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ubbl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</p:txBody>
      </p:sp>
      <p:sp>
        <p:nvSpPr>
          <p:cNvPr id="69" name="Algorithm SelectionSort(A[0..n-1])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SelectionSort(A[0..n-1])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//The algorithm sorts a given array by bubble sort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n–2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i+1 </a:t>
            </a:r>
            <a:r>
              <a:t>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 &lt; A[i]</a:t>
            </a:r>
            <a:r>
              <a:t>	</a:t>
            </a:r>
          </a:p>
          <a:p>
            <a:pPr lvl="2" marL="342900" marR="0" indent="9271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swap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Demo: Bubble Sort program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ser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75" name="Starts with a sorted sublist (initially 1 element)…"/>
          <p:cNvSpPr txBox="1"/>
          <p:nvPr>
            <p:ph type="body" idx="1"/>
          </p:nvPr>
        </p:nvSpPr>
        <p:spPr>
          <a:xfrm>
            <a:off x="667187" y="938113"/>
            <a:ext cx="9082866" cy="6226176"/>
          </a:xfrm>
          <a:prstGeom prst="rect">
            <a:avLst/>
          </a:prstGeom>
        </p:spPr>
        <p:txBody>
          <a:bodyPr/>
          <a:lstStyle/>
          <a:p>
            <a:pPr/>
            <a:r>
              <a:t>Starts with a sorted sublist (initially 1 element)</a:t>
            </a:r>
          </a:p>
          <a:p>
            <a:pPr/>
            <a:r>
              <a:t>Increase this sorted sublist, one item at a time.</a:t>
            </a:r>
          </a:p>
          <a:p>
            <a:pPr/>
            <a:r>
              <a:t>Time complexity: O(n</a:t>
            </a:r>
            <a:r>
              <a:rPr baseline="31999"/>
              <a:t>2</a:t>
            </a:r>
            <a:r>
              <a:t>)</a:t>
            </a:r>
          </a:p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InsertionSort(A[0..n-1])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pos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pos&gt;0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A[pos-1]&gt;curr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A[pos]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A[pos-1]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342900" marR="0" indent="51435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pos-1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A[pos]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curr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</p:txBody>
      </p:sp>
      <p:sp>
        <p:nvSpPr>
          <p:cNvPr id="81" name="A recursive algorithm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A recursive algorithm</a:t>
            </a:r>
          </a:p>
          <a:p>
            <a:pPr/>
            <a:r>
              <a:t>Continuously splits the list in half</a:t>
            </a:r>
          </a:p>
          <a:p>
            <a:pPr/>
            <a:r>
              <a:t>When the list is empty or size 1, it is sorted.</a:t>
            </a:r>
          </a:p>
          <a:p>
            <a:pPr/>
            <a:r>
              <a:t>Combine the two sorted list to create a single list</a:t>
            </a:r>
          </a:p>
          <a:p>
            <a:pPr lvl="1"/>
            <a:r>
              <a:t>Called Merge operation.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