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L09: </a:t>
            </a:r>
            <a:r>
              <a:rPr>
                <a:latin typeface="Arial"/>
                <a:ea typeface="Arial"/>
                <a:cs typeface="Arial"/>
                <a:sym typeface="Arial"/>
              </a:rPr>
              <a:t>Fundamental Data Structures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2481618" y="4325797"/>
            <a:ext cx="5466937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Graphs</a:t>
            </a:r>
          </a:p>
        </p:txBody>
      </p:sp>
      <p:sp>
        <p:nvSpPr>
          <p:cNvPr id="87" name="A graph G = &lt;V, E&gt; is defined by a pair of two sets:…"/>
          <p:cNvSpPr txBox="1"/>
          <p:nvPr>
            <p:ph type="body" idx="1"/>
          </p:nvPr>
        </p:nvSpPr>
        <p:spPr>
          <a:xfrm>
            <a:off x="563405" y="1054710"/>
            <a:ext cx="9182944" cy="5891611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graph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G = &lt;V, E&gt;</a:t>
            </a:r>
            <a:r>
              <a:t> is defined by a pair of two sets: 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finite set V of items called vertices, and 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set E of vertex pairs called edges.</a:t>
            </a:r>
          </a:p>
          <a:p>
            <a:pPr marL="322075" marR="0" indent="-282388">
              <a:spcBef>
                <a:spcPts val="5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Graphs are of two types</a:t>
            </a:r>
          </a:p>
          <a:p>
            <a:pPr lvl="1" marL="645318" marR="0" indent="-250031"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Undirected Graphs</a:t>
            </a:r>
          </a:p>
          <a:p>
            <a:pPr lvl="2" marL="1065847" marR="0" indent="-213360"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 a graph of n nodes, max edges ?</a:t>
            </a:r>
          </a:p>
          <a:p>
            <a:pPr lvl="1" marL="645318" marR="0" indent="-250031"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Directed graphs</a:t>
            </a:r>
          </a:p>
          <a:p>
            <a:pPr marL="322075" marR="0" indent="-282388">
              <a:spcBef>
                <a:spcPts val="5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 graph categorization</a:t>
            </a:r>
          </a:p>
          <a:p>
            <a:pPr lvl="1" marL="645318" marR="0" indent="-250031"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Complete Graph</a:t>
            </a:r>
          </a:p>
          <a:p>
            <a:pPr lvl="1" marL="645318" marR="0" indent="-250031"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Dense Graph</a:t>
            </a:r>
          </a:p>
          <a:p>
            <a:pPr lvl="1" marL="645318" marR="0" indent="-250031"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Sparse graphs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raph Re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Representation</a:t>
            </a:r>
          </a:p>
        </p:txBody>
      </p:sp>
      <p:sp>
        <p:nvSpPr>
          <p:cNvPr id="93" name="Adjacency matrix…"/>
          <p:cNvSpPr txBox="1"/>
          <p:nvPr>
            <p:ph type="body" idx="1"/>
          </p:nvPr>
        </p:nvSpPr>
        <p:spPr>
          <a:xfrm>
            <a:off x="748878" y="1054710"/>
            <a:ext cx="8997471" cy="5891611"/>
          </a:xfrm>
          <a:prstGeom prst="rect">
            <a:avLst/>
          </a:prstGeom>
        </p:spPr>
        <p:txBody>
          <a:bodyPr/>
          <a:lstStyle/>
          <a:p>
            <a:pPr marL="362416" indent="-322729"/>
            <a:r>
              <a:t>Adjacency matrix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 x n boolean matrix if |V| is n.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element on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row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</a:t>
            </a:r>
          </a:p>
          <a:p>
            <a:pPr lvl="2" marL="1065847" marR="0" indent="-213360">
              <a:lnSpc>
                <a:spcPct val="100000"/>
              </a:lnSpc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there’s an edge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vertex to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vertex</a:t>
            </a:r>
          </a:p>
          <a:p>
            <a:pPr lvl="2" marL="1065847" marR="0" indent="-213360">
              <a:lnSpc>
                <a:spcPct val="100000"/>
              </a:lnSpc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Otherwise 0.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adjacency matrix of an undirected graph is symmetric.</a:t>
            </a:r>
          </a:p>
          <a:p>
            <a:pPr marL="291819" marR="0" indent="-252132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Adjacency linked lists</a:t>
            </a:r>
          </a:p>
          <a:p>
            <a:pPr lvl="1" marL="618529" marR="0" indent="-223242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collection of linked lists, one for each vertex;</a:t>
            </a:r>
          </a:p>
          <a:p>
            <a:pPr lvl="2" marL="1042987" marR="0" indent="-19050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contain all the vertices adjacent to the list’s vertex.</a:t>
            </a:r>
          </a:p>
          <a:p>
            <a:pPr marL="230187" marR="0" indent="-19050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Weighted graphs: edges with weights</a:t>
            </a:r>
          </a:p>
          <a:p>
            <a:pPr marL="291819" marR="0" indent="-252132">
              <a:lnSpc>
                <a:spcPct val="100000"/>
              </a:lnSpc>
              <a:spcBef>
                <a:spcPts val="400"/>
              </a:spcBef>
              <a:defRPr sz="2500">
                <a:solidFill>
                  <a:schemeClr val="accent5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which data structure would you use if the graph is a 100-node star shape?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raph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Properties</a:t>
            </a:r>
          </a:p>
        </p:txBody>
      </p:sp>
      <p:sp>
        <p:nvSpPr>
          <p:cNvPr id="99" name="Path from node u to v…"/>
          <p:cNvSpPr txBox="1"/>
          <p:nvPr>
            <p:ph type="body" idx="1"/>
          </p:nvPr>
        </p:nvSpPr>
        <p:spPr>
          <a:xfrm>
            <a:off x="413651" y="1054710"/>
            <a:ext cx="9332698" cy="5891611"/>
          </a:xfrm>
          <a:prstGeom prst="rect">
            <a:avLst/>
          </a:prstGeom>
        </p:spPr>
        <p:txBody>
          <a:bodyPr/>
          <a:lstStyle/>
          <a:p>
            <a:pPr/>
            <a:r>
              <a:t>Path from node u to v</a:t>
            </a:r>
          </a:p>
          <a:p>
            <a:pPr lvl="1" marL="742950" marR="0">
              <a:spcBef>
                <a:spcPts val="0"/>
              </a:spcBef>
              <a:buClr>
                <a:srgbClr val="A50021"/>
              </a:buClr>
              <a:buChar char="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</a:t>
            </a:r>
            <a:r>
              <a:rPr sz="3000"/>
              <a:t> sequence of adjacent (connected by an edge) vertices that starts with u and ends with v.</a:t>
            </a:r>
          </a:p>
          <a:p>
            <a:pPr lvl="1" marL="642937" marR="0" indent="-247650">
              <a:spcBef>
                <a:spcPts val="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Simple path: all edges of a path are distinct.</a:t>
            </a:r>
          </a:p>
          <a:p>
            <a:pPr lvl="1" marL="642937" marR="0" indent="-247650">
              <a:spcBef>
                <a:spcPts val="0"/>
              </a:spcBef>
              <a:defRPr>
                <a:solidFill>
                  <a:schemeClr val="accent5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what happens when edges are not distinct?</a:t>
            </a:r>
          </a:p>
          <a:p>
            <a:pPr marL="287337" marR="0" indent="-247650">
              <a:spcBef>
                <a:spcPts val="0"/>
              </a:spcBef>
              <a:buChar char="–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Conencted graphs</a:t>
            </a:r>
          </a:p>
          <a:p>
            <a:pPr lvl="1" marL="742950" marR="0">
              <a:spcBef>
                <a:spcPts val="0"/>
              </a:spcBef>
              <a:buClr>
                <a:srgbClr val="A50021"/>
              </a:buClr>
              <a:buChar char="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every pair of its vertices u and v</a:t>
            </a:r>
          </a:p>
          <a:p>
            <a:pPr lvl="2" marL="1200150" marR="0" indent="-285750">
              <a:spcBef>
                <a:spcPts val="0"/>
              </a:spcBef>
              <a:buClr>
                <a:srgbClr val="A50021"/>
              </a:buClr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There exists a path from u to v.</a:t>
            </a:r>
          </a:p>
          <a:p>
            <a:pPr marL="342900" marR="0" indent="-342900">
              <a:spcBef>
                <a:spcPts val="400"/>
              </a:spcBef>
              <a:buClr>
                <a:srgbClr val="A50021"/>
              </a:buClr>
              <a:buSzPct val="75000"/>
              <a:buChar char="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subgraph</a:t>
            </a:r>
          </a:p>
          <a:p>
            <a:pPr lvl="1" marL="800100" marR="0" indent="-342900">
              <a:spcBef>
                <a:spcPts val="400"/>
              </a:spcBef>
              <a:buClr>
                <a:srgbClr val="A50021"/>
              </a:buClr>
              <a:buSzPct val="75000"/>
              <a:buChar char="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subset V’ of V, with all of its edge corresponding to V’</a:t>
            </a:r>
          </a:p>
          <a:p>
            <a:pPr lvl="2" marL="1257300" marR="0" indent="-342900">
              <a:spcBef>
                <a:spcPts val="400"/>
              </a:spcBef>
              <a:buClr>
                <a:srgbClr val="A50021"/>
              </a:buClr>
              <a:buSzPct val="75000"/>
              <a:buChar char="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u ∈ V’, v ∈ V’, and (u,v) ∈ E, then (u, v) ∈ E’</a:t>
            </a:r>
          </a:p>
          <a:p>
            <a:pPr marL="342900" marR="0" indent="-342900">
              <a:spcBef>
                <a:spcPts val="400"/>
              </a:spcBef>
              <a:buClr>
                <a:srgbClr val="A50021"/>
              </a:buClr>
              <a:buSzPct val="75000"/>
              <a:buChar char="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Connected component</a:t>
            </a:r>
          </a:p>
          <a:p>
            <a:pPr lvl="1" marL="742950" marR="0">
              <a:spcBef>
                <a:spcPts val="0"/>
              </a:spcBef>
              <a:buClr>
                <a:srgbClr val="A50021"/>
              </a:buClr>
              <a:buChar char="•"/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maximum connected subgraph of a given graph.</a:t>
            </a:r>
          </a:p>
          <a:p>
            <a:pPr marL="285750" marR="0" indent="-285750">
              <a:spcBef>
                <a:spcPts val="0"/>
              </a:spcBef>
              <a:buClr>
                <a:srgbClr val="A50021"/>
              </a:buClr>
              <a:defRPr sz="26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Strongly connected components (for directed graphs)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raphs: Acycli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Graphs: Acyclicity</a:t>
            </a:r>
          </a:p>
        </p:txBody>
      </p:sp>
      <p:sp>
        <p:nvSpPr>
          <p:cNvPr id="105" name="Cycles in a graph G=(V,E)…"/>
          <p:cNvSpPr txBox="1"/>
          <p:nvPr>
            <p:ph type="body" idx="1"/>
          </p:nvPr>
        </p:nvSpPr>
        <p:spPr>
          <a:xfrm>
            <a:off x="652768" y="1054710"/>
            <a:ext cx="9093581" cy="5891611"/>
          </a:xfrm>
          <a:prstGeom prst="rect">
            <a:avLst/>
          </a:prstGeom>
        </p:spPr>
        <p:txBody>
          <a:bodyPr/>
          <a:lstStyle/>
          <a:p>
            <a:pPr/>
            <a:r>
              <a:t>Cycles in a graph G=(V,E)</a:t>
            </a:r>
          </a:p>
          <a:p>
            <a:pPr lvl="1"/>
            <a:r>
              <a:t>A simple path of positive length that starts from a vertex and ends at same vertex</a:t>
            </a:r>
          </a:p>
          <a:p>
            <a:pPr/>
            <a:r>
              <a:t>Cyclic graphs</a:t>
            </a:r>
          </a:p>
          <a:p>
            <a:pPr lvl="1"/>
            <a:r>
              <a:t>A graph having cycles</a:t>
            </a:r>
          </a:p>
          <a:p>
            <a:pPr/>
            <a:r>
              <a:t>Acyclic graphs </a:t>
            </a:r>
          </a:p>
          <a:p>
            <a:pPr lvl="1"/>
            <a:r>
              <a:t>A graphh without cycles</a:t>
            </a:r>
          </a:p>
          <a:p>
            <a:pPr lvl="1"/>
            <a:r>
              <a:t>Direced acyclic graphs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rees &amp;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Trees &amp; Forest</a:t>
            </a:r>
          </a:p>
        </p:txBody>
      </p:sp>
      <p:sp>
        <p:nvSpPr>
          <p:cNvPr id="111" name="Tree is a connected acyclic graph…"/>
          <p:cNvSpPr txBox="1"/>
          <p:nvPr>
            <p:ph type="body" idx="1"/>
          </p:nvPr>
        </p:nvSpPr>
        <p:spPr>
          <a:xfrm>
            <a:off x="846112" y="1054710"/>
            <a:ext cx="8900237" cy="5891611"/>
          </a:xfrm>
          <a:prstGeom prst="rect">
            <a:avLst/>
          </a:prstGeom>
        </p:spPr>
        <p:txBody>
          <a:bodyPr/>
          <a:lstStyle/>
          <a:p>
            <a:pPr/>
            <a:r>
              <a:t>Tree is a connected acyclic graph</a:t>
            </a:r>
          </a:p>
          <a:p>
            <a:pPr/>
            <a:r>
              <a:t>Forest: A graph that has no cycles but necessarily not connected</a:t>
            </a:r>
          </a:p>
          <a:p>
            <a:pPr lvl="1"/>
            <a:r>
              <a:t>There may exist 2 nodes u and v for which no path exist between them</a:t>
            </a:r>
          </a:p>
          <a:p>
            <a:pPr/>
            <a:r>
              <a:t>Every two vertices of tree</a:t>
            </a:r>
          </a:p>
          <a:p>
            <a:pPr lvl="1"/>
            <a:r>
              <a:t>There exists exactly one path between these nodes</a:t>
            </a:r>
          </a:p>
          <a:p>
            <a:pPr/>
            <a:r>
              <a:t>Rooted tree:</a:t>
            </a:r>
          </a:p>
          <a:p>
            <a:pPr lvl="1"/>
            <a:r>
              <a:t>Identify a vertex of tree and deginate is as root</a:t>
            </a:r>
          </a:p>
          <a:p>
            <a:pPr lvl="1"/>
            <a:r>
              <a:t>Levels in a rooted tree</a:t>
            </a:r>
          </a:p>
          <a:p>
            <a:pPr lvl="2"/>
            <a:r>
              <a:t>Root is level 0,</a:t>
            </a:r>
          </a:p>
          <a:p>
            <a:pPr lvl="2"/>
            <a:r>
              <a:t>Directly connected nodes from root are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ot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Rooted Trees</a:t>
            </a:r>
          </a:p>
        </p:txBody>
      </p:sp>
      <p:sp>
        <p:nvSpPr>
          <p:cNvPr id="117" name="Ancestors…"/>
          <p:cNvSpPr txBox="1"/>
          <p:nvPr>
            <p:ph type="body" idx="1"/>
          </p:nvPr>
        </p:nvSpPr>
        <p:spPr>
          <a:xfrm>
            <a:off x="562446" y="1050461"/>
            <a:ext cx="9035108" cy="6202033"/>
          </a:xfrm>
          <a:prstGeom prst="rect">
            <a:avLst/>
          </a:prstGeom>
        </p:spPr>
        <p:txBody>
          <a:bodyPr/>
          <a:lstStyle/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Ancestors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any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in a tree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, all the vertices on the simple path from root to that vertex are called ancestors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</a:p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Descendants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the vertices for which a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is an ancestor are said to be descendants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.</a:t>
            </a:r>
          </a:p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Parent, child and siblings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(u, v)</a:t>
            </a:r>
            <a:r>
              <a:t> is the last edge of the simple path from the root to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,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t> is said to be the parent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is called a child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t>.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Vertices that have the same parent are called siblings.</a:t>
            </a:r>
          </a:p>
          <a:p>
            <a:pPr marL="291819" marR="0" indent="-252132">
              <a:spcBef>
                <a:spcPts val="3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Leaves</a:t>
            </a:r>
          </a:p>
          <a:p>
            <a:pPr lvl="1" marL="618529" marR="0" indent="-223242">
              <a:spcBef>
                <a:spcPts val="3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vertex without children is called a leaf.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ot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Rooted Trees</a:t>
            </a:r>
          </a:p>
        </p:txBody>
      </p:sp>
      <p:sp>
        <p:nvSpPr>
          <p:cNvPr id="123" name="Subtree…"/>
          <p:cNvSpPr txBox="1"/>
          <p:nvPr>
            <p:ph type="body" idx="1"/>
          </p:nvPr>
        </p:nvSpPr>
        <p:spPr>
          <a:xfrm>
            <a:off x="666923" y="1054710"/>
            <a:ext cx="9079426" cy="5891611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1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Subtree</a:t>
            </a:r>
          </a:p>
          <a:p>
            <a:pPr lvl="1" marL="645318" marR="0" indent="-250031">
              <a:spcBef>
                <a:spcPts val="1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vertex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 with all its descendants is called the subtree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 rooted at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t>.</a:t>
            </a:r>
          </a:p>
          <a:p>
            <a:pPr marL="322075" marR="0" indent="-282388">
              <a:lnSpc>
                <a:spcPct val="100000"/>
              </a:lnSpc>
              <a:spcBef>
                <a:spcPts val="5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Depth of a vertex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length of the simple path from the root to the vertex.</a:t>
            </a:r>
          </a:p>
          <a:p>
            <a:pPr marL="322075" marR="0" indent="-282388">
              <a:lnSpc>
                <a:spcPct val="100000"/>
              </a:lnSpc>
              <a:spcBef>
                <a:spcPts val="5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Height of a tree</a:t>
            </a:r>
          </a:p>
          <a:p>
            <a:pPr lvl="1" marL="645318" marR="0" indent="-250031">
              <a:lnSpc>
                <a:spcPct val="100000"/>
              </a:lnSpc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length of the longest simple path from the root to a leaf.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rder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Ordered Trees</a:t>
            </a:r>
          </a:p>
        </p:txBody>
      </p:sp>
      <p:sp>
        <p:nvSpPr>
          <p:cNvPr id="129" name="Ordered trees…"/>
          <p:cNvSpPr txBox="1"/>
          <p:nvPr>
            <p:ph type="body" idx="1"/>
          </p:nvPr>
        </p:nvSpPr>
        <p:spPr>
          <a:xfrm>
            <a:off x="660242" y="1054710"/>
            <a:ext cx="9086107" cy="5891611"/>
          </a:xfrm>
          <a:prstGeom prst="rect">
            <a:avLst/>
          </a:prstGeom>
        </p:spPr>
        <p:txBody>
          <a:bodyPr/>
          <a:lstStyle/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Ordered trees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ordered tree is a rooted tree in which all the children of each vertex are ordered.</a:t>
            </a:r>
          </a:p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Binary trees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binary tree is an ordered tree in which every vertex has no more than two children and each children is designated s either a left child or a right child of its parent.</a:t>
            </a:r>
          </a:p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Binary search trees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vertex is assigned a number.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number assigned to each parental vertex is larger than all the numbers in its left subtree and smaller than all the numbers in its right subtree.</a:t>
            </a:r>
          </a:p>
          <a:p>
            <a:pPr marL="322075" marR="0" indent="-282388">
              <a:spcBef>
                <a:spcPts val="4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ë</a:t>
            </a:r>
            <a:r>
              <a:t>log</a:t>
            </a:r>
            <a:r>
              <a:rPr baseline="-19571"/>
              <a:t>2</a:t>
            </a:r>
            <a:r>
              <a:t>n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û £ </a:t>
            </a:r>
            <a:r>
              <a:t>h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t>n – 1, where h is the height of a binary tree and n the size.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rdered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Ordered Trees</a:t>
            </a:r>
          </a:p>
        </p:txBody>
      </p:sp>
      <p:sp>
        <p:nvSpPr>
          <p:cNvPr id="135" name="Q: Which of the following tree is ordered tree and which one is binary search tree?"/>
          <p:cNvSpPr txBox="1"/>
          <p:nvPr>
            <p:ph type="body" sz="quarter" idx="1"/>
          </p:nvPr>
        </p:nvSpPr>
        <p:spPr>
          <a:xfrm>
            <a:off x="887784" y="938113"/>
            <a:ext cx="8384432" cy="1076458"/>
          </a:xfrm>
          <a:prstGeom prst="rect">
            <a:avLst/>
          </a:prstGeom>
        </p:spPr>
        <p:txBody>
          <a:bodyPr/>
          <a:lstStyle/>
          <a:p>
            <a:pPr/>
            <a:r>
              <a:t>Q: Which of the following tree is ordered tree and which one is binary search tree?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9" name="Circle"/>
          <p:cNvSpPr/>
          <p:nvPr/>
        </p:nvSpPr>
        <p:spPr>
          <a:xfrm>
            <a:off x="2150533" y="29548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0" name="9"/>
          <p:cNvSpPr txBox="1"/>
          <p:nvPr/>
        </p:nvSpPr>
        <p:spPr>
          <a:xfrm>
            <a:off x="2193713" y="29330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41" name="Circle"/>
          <p:cNvSpPr/>
          <p:nvPr/>
        </p:nvSpPr>
        <p:spPr>
          <a:xfrm>
            <a:off x="1617133" y="3259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2" name="6"/>
          <p:cNvSpPr txBox="1"/>
          <p:nvPr/>
        </p:nvSpPr>
        <p:spPr>
          <a:xfrm>
            <a:off x="1660313" y="3237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3" name="Circle"/>
          <p:cNvSpPr/>
          <p:nvPr/>
        </p:nvSpPr>
        <p:spPr>
          <a:xfrm>
            <a:off x="2683933" y="3259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4" name="8"/>
          <p:cNvSpPr txBox="1"/>
          <p:nvPr/>
        </p:nvSpPr>
        <p:spPr>
          <a:xfrm>
            <a:off x="2727113" y="3237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5" name="Circle"/>
          <p:cNvSpPr/>
          <p:nvPr/>
        </p:nvSpPr>
        <p:spPr>
          <a:xfrm>
            <a:off x="1388533" y="3640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6" name="5"/>
          <p:cNvSpPr txBox="1"/>
          <p:nvPr/>
        </p:nvSpPr>
        <p:spPr>
          <a:xfrm>
            <a:off x="1431713" y="3618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7" name="Circle"/>
          <p:cNvSpPr/>
          <p:nvPr/>
        </p:nvSpPr>
        <p:spPr>
          <a:xfrm>
            <a:off x="1845733" y="3640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48" name="2"/>
          <p:cNvSpPr txBox="1"/>
          <p:nvPr/>
        </p:nvSpPr>
        <p:spPr>
          <a:xfrm>
            <a:off x="1888913" y="3618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9" name="Circle"/>
          <p:cNvSpPr/>
          <p:nvPr/>
        </p:nvSpPr>
        <p:spPr>
          <a:xfrm>
            <a:off x="2455333" y="36406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0" name="3"/>
          <p:cNvSpPr txBox="1"/>
          <p:nvPr/>
        </p:nvSpPr>
        <p:spPr>
          <a:xfrm>
            <a:off x="2498513" y="36188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1" name="Line"/>
          <p:cNvSpPr/>
          <p:nvPr/>
        </p:nvSpPr>
        <p:spPr>
          <a:xfrm flipH="1">
            <a:off x="1877483" y="31072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2" name="Line"/>
          <p:cNvSpPr/>
          <p:nvPr/>
        </p:nvSpPr>
        <p:spPr>
          <a:xfrm>
            <a:off x="2455333" y="31072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3" name="Line"/>
          <p:cNvSpPr/>
          <p:nvPr/>
        </p:nvSpPr>
        <p:spPr>
          <a:xfrm flipH="1">
            <a:off x="1540933" y="35200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1877483" y="35200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5" name="Line"/>
          <p:cNvSpPr/>
          <p:nvPr/>
        </p:nvSpPr>
        <p:spPr>
          <a:xfrm flipH="1">
            <a:off x="2607733" y="35200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6028266" y="29167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7" name="6"/>
          <p:cNvSpPr txBox="1"/>
          <p:nvPr/>
        </p:nvSpPr>
        <p:spPr>
          <a:xfrm>
            <a:off x="6071446" y="28949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8" name="Circle"/>
          <p:cNvSpPr/>
          <p:nvPr/>
        </p:nvSpPr>
        <p:spPr>
          <a:xfrm>
            <a:off x="5494866" y="3221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9" name="3"/>
          <p:cNvSpPr txBox="1"/>
          <p:nvPr/>
        </p:nvSpPr>
        <p:spPr>
          <a:xfrm>
            <a:off x="5538046" y="3199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" name="Circle"/>
          <p:cNvSpPr/>
          <p:nvPr/>
        </p:nvSpPr>
        <p:spPr>
          <a:xfrm>
            <a:off x="6561666" y="3221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1" name="9"/>
          <p:cNvSpPr txBox="1"/>
          <p:nvPr/>
        </p:nvSpPr>
        <p:spPr>
          <a:xfrm>
            <a:off x="6604846" y="3199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2" name="Circle"/>
          <p:cNvSpPr/>
          <p:nvPr/>
        </p:nvSpPr>
        <p:spPr>
          <a:xfrm>
            <a:off x="5266266" y="3602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3" name="2"/>
          <p:cNvSpPr txBox="1"/>
          <p:nvPr/>
        </p:nvSpPr>
        <p:spPr>
          <a:xfrm>
            <a:off x="5309446" y="3580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" name="Circle"/>
          <p:cNvSpPr/>
          <p:nvPr/>
        </p:nvSpPr>
        <p:spPr>
          <a:xfrm>
            <a:off x="5723466" y="3602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5" name="5"/>
          <p:cNvSpPr txBox="1"/>
          <p:nvPr/>
        </p:nvSpPr>
        <p:spPr>
          <a:xfrm>
            <a:off x="5766646" y="3580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6" name="Circle"/>
          <p:cNvSpPr/>
          <p:nvPr/>
        </p:nvSpPr>
        <p:spPr>
          <a:xfrm>
            <a:off x="6333066" y="3602566"/>
            <a:ext cx="304801" cy="304801"/>
          </a:xfrm>
          <a:prstGeom prst="ellipse">
            <a:avLst/>
          </a:prstGeom>
          <a:solidFill>
            <a:srgbClr val="99FFCC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7" name="8"/>
          <p:cNvSpPr txBox="1"/>
          <p:nvPr/>
        </p:nvSpPr>
        <p:spPr>
          <a:xfrm>
            <a:off x="6376246" y="3580752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0" marR="0" algn="ctr">
              <a:defRPr sz="1800">
                <a:uFillTx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8" name="Line"/>
          <p:cNvSpPr/>
          <p:nvPr/>
        </p:nvSpPr>
        <p:spPr>
          <a:xfrm flipH="1">
            <a:off x="5755216" y="30691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6333066" y="3069166"/>
            <a:ext cx="273051" cy="1968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>
            <a:off x="5418666" y="34819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1" name="Line"/>
          <p:cNvSpPr/>
          <p:nvPr/>
        </p:nvSpPr>
        <p:spPr>
          <a:xfrm>
            <a:off x="5755216" y="34819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72" name="Line"/>
          <p:cNvSpPr/>
          <p:nvPr/>
        </p:nvSpPr>
        <p:spPr>
          <a:xfrm flipH="1">
            <a:off x="6485466" y="3481916"/>
            <a:ext cx="120651" cy="120651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75" name="Lists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  <a:p>
            <a:pPr/>
            <a:r>
              <a:t>Stacks</a:t>
            </a:r>
          </a:p>
          <a:p>
            <a:pPr/>
            <a:r>
              <a:t>Queues</a:t>
            </a:r>
          </a:p>
          <a:p>
            <a:pPr/>
            <a:r>
              <a:t>Priority Queues</a:t>
            </a:r>
          </a:p>
          <a:p>
            <a:pPr/>
            <a:r>
              <a:t>Graphs</a:t>
            </a:r>
          </a:p>
          <a:p>
            <a:pPr/>
            <a:r>
              <a:t>Trees</a:t>
            </a:r>
          </a:p>
          <a:p>
            <a:pPr/>
            <a:r>
              <a:t>Ordered trees</a:t>
            </a:r>
          </a:p>
          <a:p>
            <a:pPr>
              <a:defRPr>
                <a:ln w="4064">
                  <a:solidFill>
                    <a:srgbClr val="000000"/>
                  </a:solidFill>
                </a:ln>
                <a:noFill/>
              </a:defRPr>
            </a:pPr>
            <a:r>
              <a:t>Sets</a:t>
            </a:r>
          </a:p>
          <a:p>
            <a:pPr>
              <a:defRPr>
                <a:ln w="4064">
                  <a:solidFill>
                    <a:srgbClr val="000000"/>
                  </a:solidFill>
                </a:ln>
                <a:noFill/>
              </a:defRPr>
            </a:pPr>
            <a:r>
              <a:t>Dictionaries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1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1: Levitin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undamental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Data Structures</a:t>
            </a:r>
          </a:p>
        </p:txBody>
      </p:sp>
      <p:sp>
        <p:nvSpPr>
          <p:cNvPr id="45" name="Primarily support 4 kinds of operations…"/>
          <p:cNvSpPr txBox="1"/>
          <p:nvPr>
            <p:ph type="body" idx="1"/>
          </p:nvPr>
        </p:nvSpPr>
        <p:spPr>
          <a:xfrm>
            <a:off x="887056" y="1054710"/>
            <a:ext cx="8859293" cy="589161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Primarily support 4 kinds of operations</a:t>
            </a:r>
          </a:p>
          <a:p>
            <a:pPr lvl="1">
              <a:spcBef>
                <a:spcPts val="300"/>
              </a:spcBef>
            </a:pPr>
            <a:r>
              <a:t>Insert (or add) an item</a:t>
            </a:r>
          </a:p>
          <a:p>
            <a:pPr lvl="1">
              <a:spcBef>
                <a:spcPts val="300"/>
              </a:spcBef>
            </a:pPr>
            <a:r>
              <a:t>Search (or find) an item</a:t>
            </a:r>
          </a:p>
          <a:p>
            <a:pPr lvl="2">
              <a:spcBef>
                <a:spcPts val="300"/>
              </a:spcBef>
              <a:defRPr sz="3000"/>
            </a:pPr>
            <a:r>
              <a:t>Find minimum is specific case</a:t>
            </a:r>
          </a:p>
          <a:p>
            <a:pPr lvl="1">
              <a:spcBef>
                <a:spcPts val="300"/>
              </a:spcBef>
            </a:pPr>
            <a:r>
              <a:t>Delete (or remove) an item</a:t>
            </a:r>
          </a:p>
          <a:p>
            <a:pPr lvl="2">
              <a:spcBef>
                <a:spcPts val="300"/>
              </a:spcBef>
              <a:defRPr sz="3000"/>
            </a:pPr>
            <a:r>
              <a:t>Delete minimum is specific case</a:t>
            </a:r>
          </a:p>
          <a:p>
            <a:pPr lvl="1">
              <a:spcBef>
                <a:spcPts val="300"/>
              </a:spcBef>
            </a:pPr>
            <a:r>
              <a:t>Modify (or update)</a:t>
            </a:r>
          </a:p>
          <a:p>
            <a:pPr>
              <a:spcBef>
                <a:spcPts val="300"/>
              </a:spcBef>
              <a:defRPr sz="3000"/>
            </a:pPr>
            <a:r>
              <a:t>Cost (efficiency) of the operation depends on underlying data structure in use.</a:t>
            </a:r>
          </a:p>
          <a:p>
            <a:pPr>
              <a:spcBef>
                <a:spcPts val="300"/>
              </a:spcBef>
              <a:defRPr sz="3000"/>
            </a:pPr>
            <a:r>
              <a:t>Unsorted array:</a:t>
            </a:r>
          </a:p>
          <a:p>
            <a:pPr lvl="1">
              <a:spcBef>
                <a:spcPts val="300"/>
              </a:spcBef>
            </a:pPr>
            <a:r>
              <a:t>Insert: O(1), Search O(n)</a:t>
            </a:r>
          </a:p>
          <a:p>
            <a:pPr>
              <a:spcBef>
                <a:spcPts val="300"/>
              </a:spcBef>
              <a:defRPr sz="3000"/>
            </a:pPr>
            <a:r>
              <a:t>Sorted array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Insert: O(log n), Search: O(log n)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undamental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Data Structures</a:t>
            </a:r>
          </a:p>
        </p:txBody>
      </p:sp>
      <p:sp>
        <p:nvSpPr>
          <p:cNvPr id="51" name="Choosing a data structure…"/>
          <p:cNvSpPr txBox="1"/>
          <p:nvPr>
            <p:ph type="body" idx="1"/>
          </p:nvPr>
        </p:nvSpPr>
        <p:spPr>
          <a:xfrm>
            <a:off x="887056" y="1054710"/>
            <a:ext cx="8859293" cy="589161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Choosing a data structure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Determine the operations you need to perform,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How much cost to be paid for operation</a:t>
            </a:r>
          </a:p>
          <a:p>
            <a:pPr>
              <a:spcBef>
                <a:spcPts val="300"/>
              </a:spcBef>
              <a:defRPr sz="3000"/>
            </a:pPr>
            <a:r>
              <a:t>Examples: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Email: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Insert, delete, search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No modify/update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Class attendance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Insert (fastest), modify and search (rarely),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No delete operation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Contacts (or address book)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All 4 operations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Search should be fastest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undamental Data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Data Structures</a:t>
            </a:r>
          </a:p>
        </p:txBody>
      </p:sp>
      <p:sp>
        <p:nvSpPr>
          <p:cNvPr id="57" name="Lists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  <a:p>
            <a:pPr lvl="1"/>
            <a:r>
              <a:t>Arrays, Linked Lists, Strings</a:t>
            </a:r>
          </a:p>
          <a:p>
            <a:pPr/>
            <a:r>
              <a:t>Stacks</a:t>
            </a:r>
          </a:p>
          <a:p>
            <a:pPr/>
            <a:r>
              <a:t>Queues</a:t>
            </a:r>
          </a:p>
          <a:p>
            <a:pPr/>
            <a:r>
              <a:t>Priority queues</a:t>
            </a:r>
          </a:p>
          <a:p>
            <a:pPr/>
            <a:r>
              <a:t>Trees and Binary trees</a:t>
            </a:r>
          </a:p>
          <a:p>
            <a:pPr/>
            <a:r>
              <a:t>Graphs</a:t>
            </a:r>
          </a:p>
          <a:p>
            <a:pPr/>
            <a:r>
              <a:t>Sets</a:t>
            </a:r>
          </a:p>
          <a:p>
            <a:pPr/>
            <a:r>
              <a:t>Dictionaries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</a:t>
            </a:r>
          </a:p>
        </p:txBody>
      </p:sp>
      <p:sp>
        <p:nvSpPr>
          <p:cNvPr id="63" name="Arrays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  <a:p>
            <a:pPr lvl="1"/>
            <a:r>
              <a:t>A sequence of n items of same types</a:t>
            </a:r>
          </a:p>
          <a:p>
            <a:pPr lvl="1"/>
            <a:r>
              <a:t>Stored continguously in memory</a:t>
            </a:r>
          </a:p>
          <a:p>
            <a:pPr lvl="1"/>
            <a:r>
              <a:t>Elements are accessed by element index</a:t>
            </a:r>
          </a:p>
          <a:p>
            <a:pPr lvl="1"/>
            <a:r>
              <a:t>Single dimensional, multi-dimensional array</a:t>
            </a:r>
          </a:p>
          <a:p>
            <a:pPr/>
            <a:r>
              <a:t>Linked List</a:t>
            </a:r>
          </a:p>
          <a:p>
            <a:pPr lvl="1"/>
            <a:r>
              <a:t>A sequence of n items (nodes)</a:t>
            </a:r>
          </a:p>
          <a:p>
            <a:pPr lvl="1"/>
            <a:r>
              <a:t>Node has two kind of information</a:t>
            </a:r>
          </a:p>
          <a:p>
            <a:pPr lvl="2"/>
            <a:r>
              <a:t>Some data corresponding to node</a:t>
            </a:r>
          </a:p>
          <a:p>
            <a:pPr lvl="2"/>
            <a:r>
              <a:t>One or more links to other nodes</a:t>
            </a:r>
          </a:p>
          <a:p>
            <a:pPr lvl="1"/>
            <a:r>
              <a:t>Singly linked list</a:t>
            </a:r>
          </a:p>
          <a:p>
            <a:pPr lvl="1"/>
            <a:r>
              <a:t>Doubly linked list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t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Stacks</a:t>
            </a:r>
          </a:p>
        </p:txBody>
      </p:sp>
      <p:sp>
        <p:nvSpPr>
          <p:cNvPr id="69" name="Storing items in a way that only top item is accessible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Storing items in a way that only top item is accessible</a:t>
            </a:r>
          </a:p>
          <a:p>
            <a:pPr lvl="1"/>
            <a:r>
              <a:t>Also called LIFO</a:t>
            </a:r>
          </a:p>
          <a:p>
            <a:pPr/>
            <a:r>
              <a:t>Operations:</a:t>
            </a:r>
          </a:p>
          <a:p>
            <a:pPr lvl="1"/>
            <a:r>
              <a:t>Push (Add)</a:t>
            </a:r>
          </a:p>
          <a:p>
            <a:pPr lvl="1"/>
            <a:r>
              <a:t>Pop (Delete)</a:t>
            </a:r>
          </a:p>
          <a:p>
            <a:pPr lvl="1"/>
            <a:r>
              <a:t>Read</a:t>
            </a:r>
          </a:p>
          <a:p>
            <a:pPr lvl="1"/>
            <a:r>
              <a:t>Search ?? (not inside the stack)</a:t>
            </a:r>
          </a:p>
          <a:p>
            <a:pPr lvl="1"/>
            <a:r>
              <a:t>IsEmpty</a:t>
            </a:r>
          </a:p>
          <a:p>
            <a:pPr lvl="1"/>
            <a:r>
              <a:t>IsFull?</a:t>
            </a:r>
          </a:p>
          <a:p>
            <a:pPr/>
            <a:r>
              <a:t>Typically implemented as array (or even list)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Que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Queues</a:t>
            </a:r>
          </a:p>
        </p:txBody>
      </p:sp>
      <p:sp>
        <p:nvSpPr>
          <p:cNvPr id="75" name="Storing items in a way that only first (head) and last (tail) item is accessible…"/>
          <p:cNvSpPr txBox="1"/>
          <p:nvPr>
            <p:ph type="body" idx="1"/>
          </p:nvPr>
        </p:nvSpPr>
        <p:spPr>
          <a:xfrm>
            <a:off x="1361917" y="1054710"/>
            <a:ext cx="8384432" cy="5891611"/>
          </a:xfrm>
          <a:prstGeom prst="rect">
            <a:avLst/>
          </a:prstGeom>
        </p:spPr>
        <p:txBody>
          <a:bodyPr/>
          <a:lstStyle/>
          <a:p>
            <a:pPr/>
            <a:r>
              <a:t>Storing items in a way that only first (head) and last (tail) item is accessible</a:t>
            </a:r>
          </a:p>
          <a:p>
            <a:pPr lvl="1"/>
            <a:r>
              <a:t>Also called FIFO</a:t>
            </a:r>
          </a:p>
          <a:p>
            <a:pPr/>
            <a:r>
              <a:t>Operations:</a:t>
            </a:r>
          </a:p>
          <a:p>
            <a:pPr lvl="1"/>
            <a:r>
              <a:t>Enqueue (Add) </a:t>
            </a:r>
          </a:p>
          <a:p>
            <a:pPr lvl="2"/>
            <a:r>
              <a:t>At the rear </a:t>
            </a:r>
          </a:p>
          <a:p>
            <a:pPr lvl="1"/>
            <a:r>
              <a:t>Dequeue (Delete)</a:t>
            </a:r>
          </a:p>
          <a:p>
            <a:pPr lvl="2"/>
            <a:r>
              <a:t>At the front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riority Que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Queues</a:t>
            </a:r>
          </a:p>
        </p:txBody>
      </p:sp>
      <p:sp>
        <p:nvSpPr>
          <p:cNvPr id="81" name="A data structure that maintains items (elements) such that each is associated with…"/>
          <p:cNvSpPr txBox="1"/>
          <p:nvPr>
            <p:ph type="body" idx="1"/>
          </p:nvPr>
        </p:nvSpPr>
        <p:spPr>
          <a:xfrm>
            <a:off x="749605" y="1054710"/>
            <a:ext cx="8996744" cy="5891611"/>
          </a:xfrm>
          <a:prstGeom prst="rect">
            <a:avLst/>
          </a:prstGeom>
        </p:spPr>
        <p:txBody>
          <a:bodyPr/>
          <a:lstStyle/>
          <a:p>
            <a:pPr/>
            <a:r>
              <a:t>A data structure that maintains items (elements) such that each is associated with</a:t>
            </a:r>
          </a:p>
          <a:p>
            <a:pPr lvl="1"/>
            <a:r>
              <a:t>A key (or priority) value</a:t>
            </a:r>
          </a:p>
          <a:p>
            <a:pPr/>
            <a:r>
              <a:t>Operations</a:t>
            </a:r>
          </a:p>
          <a:p>
            <a:pPr lvl="1"/>
            <a:r>
              <a:t>Finding item with highest priority (find min)</a:t>
            </a:r>
          </a:p>
          <a:p>
            <a:pPr lvl="1"/>
            <a:r>
              <a:t>Deleting the item with highest priority (delete min)</a:t>
            </a:r>
          </a:p>
          <a:p>
            <a:pPr lvl="1"/>
            <a:r>
              <a:t>Inserting a new element (with its own priority)</a:t>
            </a:r>
          </a:p>
          <a:p>
            <a:pPr/>
            <a:r>
              <a:t>Examples:</a:t>
            </a:r>
          </a:p>
          <a:p>
            <a:pPr lvl="1"/>
            <a:r>
              <a:t>Scheduling a job on computer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Fundamental Data Structures"/>
          <p:cNvSpPr txBox="1"/>
          <p:nvPr/>
        </p:nvSpPr>
        <p:spPr>
          <a:xfrm>
            <a:off x="423212" y="6963885"/>
            <a:ext cx="445503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DAA/Fundamental Data Structures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