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0160000" cy="7620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1pPr>
    <a:lvl2pPr marL="40639" marR="40639" indent="3429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2pPr>
    <a:lvl3pPr marL="40639" marR="40639" indent="6858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3pPr>
    <a:lvl4pPr marL="40639" marR="40639" indent="10287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4pPr>
    <a:lvl5pPr marL="40639" marR="40639" indent="13716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5pPr>
    <a:lvl6pPr marL="40639" marR="40639" indent="17145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6pPr>
    <a:lvl7pPr marL="40639" marR="40639" indent="20574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7pPr>
    <a:lvl8pPr marL="40639" marR="40639" indent="24003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8pPr>
    <a:lvl9pPr marL="40639" marR="40639" indent="27432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
          <a:latin typeface="Times New Roman"/>
          <a:ea typeface="Times New Roman"/>
          <a:cs typeface="Times New Roman"/>
        </a:font>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0" name="Shape 30"/>
          <p:cNvSpPr/>
          <p:nvPr>
            <p:ph type="sldImg"/>
          </p:nvPr>
        </p:nvSpPr>
        <p:spPr>
          <a:xfrm>
            <a:off x="1143000" y="685800"/>
            <a:ext cx="4572000" cy="3429000"/>
          </a:xfrm>
          <a:prstGeom prst="rect">
            <a:avLst/>
          </a:prstGeom>
        </p:spPr>
        <p:txBody>
          <a:bodyPr/>
          <a:lstStyle/>
          <a:p>
            <a:pPr/>
          </a:p>
        </p:txBody>
      </p:sp>
      <p:sp>
        <p:nvSpPr>
          <p:cNvPr id="31" name="Shape 3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3" name="Title Text"/>
          <p:cNvSpPr txBox="1"/>
          <p:nvPr>
            <p:ph type="title"/>
          </p:nvPr>
        </p:nvSpPr>
        <p:spPr>
          <a:prstGeom prst="rect">
            <a:avLst/>
          </a:prstGeom>
        </p:spPr>
        <p:txBody>
          <a:bodyPr/>
          <a:lstStyle/>
          <a:p>
            <a:pPr/>
            <a:r>
              <a:t>Title Text</a:t>
            </a:r>
          </a:p>
        </p:txBody>
      </p:sp>
      <p:sp>
        <p:nvSpPr>
          <p:cNvPr id="1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xfrm>
            <a:off x="762000" y="893233"/>
            <a:ext cx="8636000" cy="6107907"/>
          </a:xfrm>
          <a:prstGeom prst="rect">
            <a:avLst/>
          </a:prstGeom>
        </p:spPr>
        <p:txBody>
          <a:bodyPr/>
          <a:lstStyle>
            <a:lvl1pPr>
              <a:defRPr sz="3400"/>
            </a:lvl1pPr>
            <a:lvl2pPr>
              <a:defRPr sz="3200"/>
            </a:lvl2pPr>
            <a:lvl3pPr>
              <a:defRPr sz="3000"/>
            </a:lvl3pPr>
            <a:lvl5pPr>
              <a:defRPr sz="2600"/>
            </a:lvl5p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xfrm>
            <a:off x="8713787" y="7009870"/>
            <a:ext cx="368301" cy="382911"/>
          </a:xfrm>
          <a:prstGeom prst="rect">
            <a:avLst/>
          </a:prstGeom>
        </p:spPr>
        <p:txBody>
          <a:bodyPr wrap="none"/>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762000" y="60325"/>
            <a:ext cx="8636000" cy="952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Title Text</a:t>
            </a:r>
          </a:p>
        </p:txBody>
      </p:sp>
      <p:sp>
        <p:nvSpPr>
          <p:cNvPr id="3" name="Body Level One…"/>
          <p:cNvSpPr txBox="1"/>
          <p:nvPr>
            <p:ph type="body" idx="1"/>
          </p:nvPr>
        </p:nvSpPr>
        <p:spPr>
          <a:xfrm>
            <a:off x="887784" y="938113"/>
            <a:ext cx="8384432" cy="58916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2pPr>
              <a:spcBef>
                <a:spcPts val="600"/>
              </a:spcBef>
              <a:buChar char="–"/>
              <a:defRPr sz="3000"/>
            </a:lvl2pPr>
            <a:lvl3pPr marL="1081087" indent="-228600">
              <a:spcBef>
                <a:spcPts val="500"/>
              </a:spcBef>
              <a:defRPr sz="2800"/>
            </a:lvl3pPr>
            <a:lvl4pPr marL="1538287" indent="-228600">
              <a:spcBef>
                <a:spcPts val="500"/>
              </a:spcBef>
              <a:buChar char="–"/>
              <a:defRPr sz="2800"/>
            </a:lvl4pPr>
            <a:lvl5pPr marL="1995487" indent="-228600">
              <a:spcBef>
                <a:spcPts val="500"/>
              </a:spcBef>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885634" y="6988206"/>
            <a:ext cx="602854" cy="382910"/>
          </a:xfrm>
          <a:prstGeom prst="rect">
            <a:avLst/>
          </a:prstGeom>
          <a:ln w="12700">
            <a:miter lim="400000"/>
          </a:ln>
        </p:spPr>
        <p:txBody>
          <a:bodyPr lIns="50800" tIns="50800" rIns="50800" bIns="50800">
            <a:spAutoFit/>
          </a:bodyPr>
          <a:lstStyle>
            <a:lvl1pPr marL="0" marR="0" algn="ctr" defTabSz="584200">
              <a:defRPr sz="2000"/>
            </a:lvl1pPr>
          </a:lstStyle>
          <a:p>
            <a:pPr/>
            <a:fld id="{86CB4B4D-7CA3-9044-876B-883B54F8677D}" type="slidenum"/>
          </a:p>
        </p:txBody>
      </p:sp>
      <p:sp>
        <p:nvSpPr>
          <p:cNvPr id="5"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transition xmlns:p14="http://schemas.microsoft.com/office/powerpoint/2010/main" spd="med" advClick="1"/>
  <p:txStyles>
    <p:titleStyle>
      <a:lvl1pPr marL="39687" marR="40639" indent="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1pPr>
      <a:lvl2pPr marL="39687" marR="40639" indent="2286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2pPr>
      <a:lvl3pPr marL="39687" marR="40639" indent="4572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3pPr>
      <a:lvl4pPr marL="39687" marR="40639" indent="6858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4pPr>
      <a:lvl5pPr marL="39687" marR="40639" indent="9144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5pPr>
      <a:lvl6pPr marL="39687" marR="40639" indent="11430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6pPr>
      <a:lvl7pPr marL="39687" marR="40639" indent="13716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7pPr>
      <a:lvl8pPr marL="39687" marR="40639" indent="16002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8pPr>
      <a:lvl9pPr marL="39687" marR="40639" indent="18288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9pPr>
    </p:titleStyle>
    <p:bodyStyle>
      <a:lvl1pPr marL="382587" marR="40639" indent="-342900"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1pPr>
      <a:lvl2pPr marL="681037" marR="40639" indent="-285750"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2pPr>
      <a:lvl3pPr marL="1096327" marR="40639" indent="-243839"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3pPr>
      <a:lvl4pPr marL="1570944" marR="40639" indent="-261257"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4pPr>
      <a:lvl5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5pPr>
      <a:lvl6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6pPr>
      <a:lvl7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7pPr>
      <a:lvl8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8pPr>
      <a:lvl9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1pPr>
      <a:lvl2pPr marL="0" marR="0" indent="2286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2pPr>
      <a:lvl3pPr marL="0" marR="0" indent="4572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3pPr>
      <a:lvl4pPr marL="0" marR="0" indent="6858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4pPr>
      <a:lvl5pPr marL="0" marR="0" indent="9144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5pPr>
      <a:lvl6pPr marL="0" marR="0" indent="11430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6pPr>
      <a:lvl7pPr marL="0" marR="0" indent="13716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7pPr>
      <a:lvl8pPr marL="0" marR="0" indent="16002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8pPr>
      <a:lvl9pPr marL="0" marR="0" indent="18288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rprustagi@ksit.edu.in?subject=Computer%20Networks"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 name="Design and Analysis of Algorithms…"/>
          <p:cNvSpPr txBox="1"/>
          <p:nvPr>
            <p:ph type="title"/>
          </p:nvPr>
        </p:nvSpPr>
        <p:spPr>
          <a:xfrm>
            <a:off x="758031" y="963612"/>
            <a:ext cx="8914111" cy="3262958"/>
          </a:xfrm>
          <a:prstGeom prst="rect">
            <a:avLst/>
          </a:prstGeom>
        </p:spPr>
        <p:txBody>
          <a:bodyPr lIns="0" tIns="0" rIns="0" bIns="0" anchor="t"/>
          <a:lstStyle/>
          <a:p>
            <a:pPr marL="0" marR="0">
              <a:lnSpc>
                <a:spcPct val="95000"/>
              </a:lnSpc>
              <a:defRPr sz="4400"/>
            </a:pPr>
            <a:r>
              <a:rPr>
                <a:latin typeface="Arial"/>
                <a:ea typeface="Arial"/>
                <a:cs typeface="Arial"/>
                <a:sym typeface="Arial"/>
              </a:rPr>
              <a:t>Design and Analysis of Algorithms</a:t>
            </a:r>
            <a:endParaRPr>
              <a:latin typeface="Arial"/>
              <a:ea typeface="Arial"/>
              <a:cs typeface="Arial"/>
              <a:sym typeface="Arial"/>
            </a:endParaRPr>
          </a:p>
          <a:p>
            <a:pPr marL="0" marR="0">
              <a:lnSpc>
                <a:spcPct val="95000"/>
              </a:lnSpc>
              <a:defRPr sz="4400"/>
            </a:pPr>
          </a:p>
          <a:p>
            <a:pPr marL="0" marR="0">
              <a:lnSpc>
                <a:spcPct val="95000"/>
              </a:lnSpc>
              <a:defRPr sz="4400"/>
            </a:pPr>
            <a:r>
              <a:t>L10: </a:t>
            </a:r>
            <a:r>
              <a:rPr>
                <a:latin typeface="Arial"/>
                <a:ea typeface="Arial"/>
                <a:cs typeface="Arial"/>
                <a:sym typeface="Arial"/>
              </a:rPr>
              <a:t>Assignment-01</a:t>
            </a:r>
          </a:p>
        </p:txBody>
      </p:sp>
      <p:sp>
        <p:nvSpPr>
          <p:cNvPr id="34" name="Dr. Ram P Rustagi…"/>
          <p:cNvSpPr txBox="1"/>
          <p:nvPr>
            <p:ph type="body" sz="quarter" idx="1"/>
          </p:nvPr>
        </p:nvSpPr>
        <p:spPr>
          <a:xfrm>
            <a:off x="2505620" y="4304605"/>
            <a:ext cx="5736680" cy="2538860"/>
          </a:xfrm>
          <a:prstGeom prst="rect">
            <a:avLst/>
          </a:prstGeom>
        </p:spPr>
        <p:txBody>
          <a:bodyPr lIns="0" tIns="0" rIns="0" bIns="0"/>
          <a:lstStyle/>
          <a:p>
            <a:pPr marL="0" marR="0" indent="0">
              <a:lnSpc>
                <a:spcPct val="95000"/>
              </a:lnSpc>
              <a:spcBef>
                <a:spcPts val="0"/>
              </a:spcBef>
              <a:buClr>
                <a:srgbClr val="000000"/>
              </a:buClr>
              <a:buSzTx/>
              <a:buFont typeface="Times New Roman"/>
              <a:buNone/>
              <a:defRPr>
                <a:latin typeface="Arial"/>
                <a:ea typeface="Arial"/>
                <a:cs typeface="Arial"/>
                <a:sym typeface="Arial"/>
              </a:defRPr>
            </a:pP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Dr. Ram P Rustagi</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Sem IV (2019-H1)</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Dept of CSE, KSIT/KSSEM</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rPr u="sng">
                <a:hlinkClick r:id="rId2" invalidUrl="" action="" tgtFrame="" tooltip="" history="1" highlightClick="0" endSnd="0"/>
              </a:rPr>
              <a:t>rprustagi@ksit.edu.in</a:t>
            </a:r>
          </a:p>
        </p:txBody>
      </p:sp>
      <p:sp>
        <p:nvSpPr>
          <p:cNvPr id="35"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3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 name="Q05"/>
          <p:cNvSpPr txBox="1"/>
          <p:nvPr>
            <p:ph type="title"/>
          </p:nvPr>
        </p:nvSpPr>
        <p:spPr>
          <a:prstGeom prst="rect">
            <a:avLst/>
          </a:prstGeom>
        </p:spPr>
        <p:txBody>
          <a:bodyPr/>
          <a:lstStyle/>
          <a:p>
            <a:pPr/>
            <a:r>
              <a:t>Q05</a:t>
            </a:r>
          </a:p>
        </p:txBody>
      </p:sp>
      <p:sp>
        <p:nvSpPr>
          <p:cNvPr id="91" name="Given two input positive integers M and N, compute all the perfect numbers between M and N (inclusive of both M and N). A perfect number is defined as the number which is equal to sum of all its factors other than itself. Example for first three perfect numbers are…"/>
          <p:cNvSpPr txBox="1"/>
          <p:nvPr>
            <p:ph type="body" idx="1"/>
          </p:nvPr>
        </p:nvSpPr>
        <p:spPr>
          <a:xfrm>
            <a:off x="624656" y="938113"/>
            <a:ext cx="9156883" cy="5891610"/>
          </a:xfrm>
          <a:prstGeom prst="rect">
            <a:avLst/>
          </a:prstGeom>
        </p:spPr>
        <p:txBody>
          <a:bodyPr/>
          <a:lstStyle/>
          <a:p>
            <a:pPr marL="382587" indent="-342899">
              <a:defRPr sz="2900"/>
            </a:pPr>
            <a:r>
              <a:t>Given two input positive integers M and N, compute all the perfect numbers between M and N (inclusive of both M and N). A perfect number is defined as the number which is equal to sum of all its factors other than itself. Example for first three perfect numbers are</a:t>
            </a:r>
          </a:p>
          <a:p>
            <a:pPr lvl="1" marL="738187" indent="-342900">
              <a:spcBef>
                <a:spcPts val="700"/>
              </a:spcBef>
              <a:buChar char="•"/>
              <a:defRPr sz="2900">
                <a:latin typeface="Courier New"/>
                <a:ea typeface="Courier New"/>
                <a:cs typeface="Courier New"/>
                <a:sym typeface="Courier New"/>
              </a:defRPr>
            </a:pPr>
            <a:r>
              <a:t>  6 = 1+2+3</a:t>
            </a:r>
          </a:p>
          <a:p>
            <a:pPr lvl="1" marL="738187" indent="-342900">
              <a:spcBef>
                <a:spcPts val="700"/>
              </a:spcBef>
              <a:buChar char="•"/>
              <a:defRPr sz="2900">
                <a:latin typeface="Courier New"/>
                <a:ea typeface="Courier New"/>
                <a:cs typeface="Courier New"/>
                <a:sym typeface="Courier New"/>
              </a:defRPr>
            </a:pPr>
            <a:r>
              <a:t> 28 = 1+2+4+7+14</a:t>
            </a:r>
          </a:p>
          <a:p>
            <a:pPr lvl="1" marL="738187" indent="-342900">
              <a:spcBef>
                <a:spcPts val="700"/>
              </a:spcBef>
              <a:buChar char="•"/>
              <a:defRPr sz="2900">
                <a:latin typeface="Courier New"/>
                <a:ea typeface="Courier New"/>
                <a:cs typeface="Courier New"/>
                <a:sym typeface="Courier New"/>
              </a:defRPr>
            </a:pPr>
            <a:r>
              <a:t>496 = 1+2+4+8+16+31+62+124+248</a:t>
            </a:r>
          </a:p>
        </p:txBody>
      </p:sp>
      <p:sp>
        <p:nvSpPr>
          <p:cNvPr id="9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3"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94"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Q06"/>
          <p:cNvSpPr txBox="1"/>
          <p:nvPr>
            <p:ph type="title"/>
          </p:nvPr>
        </p:nvSpPr>
        <p:spPr>
          <a:prstGeom prst="rect">
            <a:avLst/>
          </a:prstGeom>
        </p:spPr>
        <p:txBody>
          <a:bodyPr/>
          <a:lstStyle/>
          <a:p>
            <a:pPr/>
            <a:r>
              <a:t>Q06</a:t>
            </a:r>
          </a:p>
        </p:txBody>
      </p:sp>
      <p:sp>
        <p:nvSpPr>
          <p:cNvPr id="97" name="Construct 2-dimentional grid(array) of size MxN consisting of english letters (to be read from input file) and a set of english words (to be read from another file), identify all the english words that appear in the grid either horizontally, vertically or diagonally,."/>
          <p:cNvSpPr txBox="1"/>
          <p:nvPr>
            <p:ph type="body" idx="1"/>
          </p:nvPr>
        </p:nvSpPr>
        <p:spPr>
          <a:xfrm>
            <a:off x="624656" y="938113"/>
            <a:ext cx="9156883" cy="5891610"/>
          </a:xfrm>
          <a:prstGeom prst="rect">
            <a:avLst/>
          </a:prstGeom>
        </p:spPr>
        <p:txBody>
          <a:bodyPr/>
          <a:lstStyle>
            <a:lvl1pPr marL="382587" indent="-342899">
              <a:defRPr sz="2900"/>
            </a:lvl1pPr>
          </a:lstStyle>
          <a:p>
            <a:pPr/>
            <a:r>
              <a:t>Construct 2-dimentional grid(array) of size MxN consisting of english letters (to be read from input file) and a set of english words (to be read from another file), identify all the english words that appear in the grid either horizontally, vertically or diagonally,.</a:t>
            </a:r>
          </a:p>
        </p:txBody>
      </p:sp>
      <p:sp>
        <p:nvSpPr>
          <p:cNvPr id="9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9"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100"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Q07"/>
          <p:cNvSpPr txBox="1"/>
          <p:nvPr>
            <p:ph type="title"/>
          </p:nvPr>
        </p:nvSpPr>
        <p:spPr>
          <a:prstGeom prst="rect">
            <a:avLst/>
          </a:prstGeom>
        </p:spPr>
        <p:txBody>
          <a:bodyPr/>
          <a:lstStyle/>
          <a:p>
            <a:pPr/>
            <a:r>
              <a:t>Q07</a:t>
            </a:r>
          </a:p>
        </p:txBody>
      </p:sp>
      <p:sp>
        <p:nvSpPr>
          <p:cNvPr id="103" name="Given N number of date of births (to be read from input file in the format YYYY-MM-DD), identify the two dates which are closest to each other."/>
          <p:cNvSpPr txBox="1"/>
          <p:nvPr>
            <p:ph type="body" idx="1"/>
          </p:nvPr>
        </p:nvSpPr>
        <p:spPr>
          <a:xfrm>
            <a:off x="624656" y="938113"/>
            <a:ext cx="9156883" cy="5891610"/>
          </a:xfrm>
          <a:prstGeom prst="rect">
            <a:avLst/>
          </a:prstGeom>
        </p:spPr>
        <p:txBody>
          <a:bodyPr/>
          <a:lstStyle>
            <a:lvl1pPr marL="382587" indent="-342899">
              <a:defRPr sz="2900"/>
            </a:lvl1pPr>
          </a:lstStyle>
          <a:p>
            <a:pPr/>
            <a:r>
              <a:t>Given N number of date of births (to be read from input file in the format YYYY-MM-DD), identify the two dates which are closest to each other.</a:t>
            </a:r>
          </a:p>
        </p:txBody>
      </p:sp>
      <p:sp>
        <p:nvSpPr>
          <p:cNvPr id="10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5"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10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Q08"/>
          <p:cNvSpPr txBox="1"/>
          <p:nvPr>
            <p:ph type="title"/>
          </p:nvPr>
        </p:nvSpPr>
        <p:spPr>
          <a:prstGeom prst="rect">
            <a:avLst/>
          </a:prstGeom>
        </p:spPr>
        <p:txBody>
          <a:bodyPr/>
          <a:lstStyle/>
          <a:p>
            <a:pPr/>
            <a:r>
              <a:t>Q08</a:t>
            </a:r>
          </a:p>
        </p:txBody>
      </p:sp>
      <p:sp>
        <p:nvSpPr>
          <p:cNvPr id="109" name="Grocery discount problem. There was an advertisement in the paper from a grocery store providing prices of various items. The store made an offer that if a subscriber chooses grocery items totalling equal to a specific value N (neither less than nor greater than),  then the subscriber will get 90% discount. A grocery item can be picked as many times as desired. The pricelist (item, price) is to be read from a file, the special offer price N is another positive integer.  Assume prices of all grocery items are positive integers."/>
          <p:cNvSpPr txBox="1"/>
          <p:nvPr>
            <p:ph type="body" idx="1"/>
          </p:nvPr>
        </p:nvSpPr>
        <p:spPr>
          <a:xfrm>
            <a:off x="624656" y="938113"/>
            <a:ext cx="9156883" cy="5891610"/>
          </a:xfrm>
          <a:prstGeom prst="rect">
            <a:avLst/>
          </a:prstGeom>
        </p:spPr>
        <p:txBody>
          <a:bodyPr/>
          <a:lstStyle/>
          <a:p>
            <a:pPr marL="382587" indent="-342899">
              <a:defRPr sz="2900"/>
            </a:pPr>
            <a:r>
              <a:rPr b="1"/>
              <a:t>Grocery discount problem</a:t>
            </a:r>
            <a:r>
              <a:t>. There was an advertisement in the paper from a grocery store providing prices of various items. The store made an offer that if a subscriber chooses grocery items totalling equal to a specific value N (neither less than nor greater than),  then the subscriber will get 90% discount. A grocery item can be picked as many times as desired. The pricelist (item, price) is to be read from a file, the special offer price N is another positive integer.  Assume prices of all grocery items are positive integers.</a:t>
            </a:r>
          </a:p>
        </p:txBody>
      </p:sp>
      <p:sp>
        <p:nvSpPr>
          <p:cNvPr id="11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1"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112"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Q09"/>
          <p:cNvSpPr txBox="1"/>
          <p:nvPr>
            <p:ph type="title"/>
          </p:nvPr>
        </p:nvSpPr>
        <p:spPr>
          <a:prstGeom prst="rect">
            <a:avLst/>
          </a:prstGeom>
        </p:spPr>
        <p:txBody>
          <a:bodyPr/>
          <a:lstStyle/>
          <a:p>
            <a:pPr/>
            <a:r>
              <a:t>Q09</a:t>
            </a:r>
          </a:p>
        </p:txBody>
      </p:sp>
      <p:sp>
        <p:nvSpPr>
          <p:cNvPr id="115" name="Given input positive integer N, list all sequences (consisting of letters ‘H’ and ’T’) of length N, where two ’T’ does not appear together. For simplicity, consider H corresponds to Head and T corresponds to Tail when tossing a coin. For example, when N=3, the answer would be…"/>
          <p:cNvSpPr txBox="1"/>
          <p:nvPr>
            <p:ph type="body" idx="1"/>
          </p:nvPr>
        </p:nvSpPr>
        <p:spPr>
          <a:xfrm>
            <a:off x="624656" y="938113"/>
            <a:ext cx="9156883" cy="5891610"/>
          </a:xfrm>
          <a:prstGeom prst="rect">
            <a:avLst/>
          </a:prstGeom>
        </p:spPr>
        <p:txBody>
          <a:bodyPr/>
          <a:lstStyle/>
          <a:p>
            <a:pPr marL="382587" indent="-342899">
              <a:defRPr sz="2900"/>
            </a:pPr>
            <a:r>
              <a:t>Given input positive integer N, list all sequences (consisting of letters ‘H’ and ’T’) of length N, where two ’T’ does not appear together. For simplicity, consider H corresponds to Head and T corresponds to Tail when tossing a coin. For example, when N=3, the answer would be</a:t>
            </a:r>
          </a:p>
          <a:p>
            <a:pPr lvl="1" marL="738187" indent="-342900">
              <a:spcBef>
                <a:spcPts val="700"/>
              </a:spcBef>
              <a:buChar char="•"/>
              <a:defRPr sz="2900"/>
            </a:pPr>
            <a:r>
              <a:t>HHH, HHT, HTH, THH, THT</a:t>
            </a:r>
          </a:p>
          <a:p>
            <a:pPr lvl="1" marL="0" indent="228600">
              <a:spcBef>
                <a:spcPts val="700"/>
              </a:spcBef>
              <a:buSzTx/>
              <a:buNone/>
              <a:defRPr sz="2900"/>
            </a:pPr>
            <a:r>
              <a:t>Hint: Use recursion.</a:t>
            </a:r>
          </a:p>
        </p:txBody>
      </p:sp>
      <p:sp>
        <p:nvSpPr>
          <p:cNvPr id="11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7"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118"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Q10"/>
          <p:cNvSpPr txBox="1"/>
          <p:nvPr>
            <p:ph type="title"/>
          </p:nvPr>
        </p:nvSpPr>
        <p:spPr>
          <a:prstGeom prst="rect">
            <a:avLst/>
          </a:prstGeom>
        </p:spPr>
        <p:txBody>
          <a:bodyPr/>
          <a:lstStyle/>
          <a:p>
            <a:pPr/>
            <a:r>
              <a:t>Q10</a:t>
            </a:r>
          </a:p>
        </p:txBody>
      </p:sp>
      <p:sp>
        <p:nvSpPr>
          <p:cNvPr id="121" name="Dyck words: Given input positive integer N, generate all possible dyck word i.e. a balanced string of left and right parentheses. For example for N=3, all possible dyck words of parentheses are…"/>
          <p:cNvSpPr txBox="1"/>
          <p:nvPr>
            <p:ph type="body" idx="1"/>
          </p:nvPr>
        </p:nvSpPr>
        <p:spPr>
          <a:xfrm>
            <a:off x="628360" y="938113"/>
            <a:ext cx="9082601" cy="5891610"/>
          </a:xfrm>
          <a:prstGeom prst="rect">
            <a:avLst/>
          </a:prstGeom>
        </p:spPr>
        <p:txBody>
          <a:bodyPr/>
          <a:lstStyle/>
          <a:p>
            <a:pPr/>
            <a:r>
              <a:t>Dyck words: Given input positive integer N, generate all possible dyck word i.e. a balanced string of left and right parentheses. For example for N=3, all possible dyck words of parentheses are</a:t>
            </a:r>
          </a:p>
          <a:p>
            <a:pPr lvl="3" marL="0" indent="685800">
              <a:spcBef>
                <a:spcPts val="600"/>
              </a:spcBef>
              <a:buSzTx/>
              <a:buNone/>
              <a:defRPr sz="3000">
                <a:latin typeface="Courier New"/>
                <a:ea typeface="Courier New"/>
                <a:cs typeface="Courier New"/>
                <a:sym typeface="Courier New"/>
              </a:defRPr>
            </a:pPr>
            <a:r>
              <a:t>((()))</a:t>
            </a:r>
          </a:p>
          <a:p>
            <a:pPr lvl="3" marL="0" indent="685800">
              <a:spcBef>
                <a:spcPts val="600"/>
              </a:spcBef>
              <a:buSzTx/>
              <a:buNone/>
              <a:defRPr sz="3000">
                <a:latin typeface="Courier New"/>
                <a:ea typeface="Courier New"/>
                <a:cs typeface="Courier New"/>
                <a:sym typeface="Courier New"/>
              </a:defRPr>
            </a:pPr>
            <a:r>
              <a:t>(()())</a:t>
            </a:r>
          </a:p>
          <a:p>
            <a:pPr lvl="3" marL="0" indent="685800">
              <a:spcBef>
                <a:spcPts val="600"/>
              </a:spcBef>
              <a:buSzTx/>
              <a:buNone/>
              <a:defRPr sz="3000">
                <a:latin typeface="Courier New"/>
                <a:ea typeface="Courier New"/>
                <a:cs typeface="Courier New"/>
                <a:sym typeface="Courier New"/>
              </a:defRPr>
            </a:pPr>
            <a:r>
              <a:t>(())()</a:t>
            </a:r>
          </a:p>
          <a:p>
            <a:pPr lvl="3" marL="0" indent="685800">
              <a:spcBef>
                <a:spcPts val="600"/>
              </a:spcBef>
              <a:buSzTx/>
              <a:buNone/>
              <a:defRPr sz="3000">
                <a:latin typeface="Courier New"/>
                <a:ea typeface="Courier New"/>
                <a:cs typeface="Courier New"/>
                <a:sym typeface="Courier New"/>
              </a:defRPr>
            </a:pPr>
            <a:r>
              <a:t>()(())</a:t>
            </a:r>
          </a:p>
          <a:p>
            <a:pPr lvl="3" marL="0" indent="685800">
              <a:spcBef>
                <a:spcPts val="600"/>
              </a:spcBef>
              <a:buSzTx/>
              <a:buNone/>
              <a:defRPr sz="3000">
                <a:latin typeface="Courier New"/>
                <a:ea typeface="Courier New"/>
                <a:cs typeface="Courier New"/>
                <a:sym typeface="Courier New"/>
              </a:defRPr>
            </a:pPr>
            <a:r>
              <a:t>()()()</a:t>
            </a:r>
          </a:p>
          <a:p>
            <a:pPr lvl="1">
              <a:defRPr>
                <a:latin typeface="Gill Sans MT"/>
                <a:ea typeface="Gill Sans MT"/>
                <a:cs typeface="Gill Sans MT"/>
                <a:sym typeface="Gill Sans MT"/>
              </a:defRPr>
            </a:pPr>
            <a:r>
              <a:t>Hint : Use Recursion</a:t>
            </a:r>
          </a:p>
        </p:txBody>
      </p:sp>
      <p:sp>
        <p:nvSpPr>
          <p:cNvPr id="12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3"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124"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Q11"/>
          <p:cNvSpPr txBox="1"/>
          <p:nvPr>
            <p:ph type="title"/>
          </p:nvPr>
        </p:nvSpPr>
        <p:spPr>
          <a:prstGeom prst="rect">
            <a:avLst/>
          </a:prstGeom>
        </p:spPr>
        <p:txBody>
          <a:bodyPr/>
          <a:lstStyle>
            <a:lvl1pPr>
              <a:defRPr>
                <a:latin typeface="Courier New"/>
                <a:ea typeface="Courier New"/>
                <a:cs typeface="Courier New"/>
                <a:sym typeface="Courier New"/>
              </a:defRPr>
            </a:lvl1pPr>
          </a:lstStyle>
          <a:p>
            <a:pPr/>
            <a:r>
              <a:t>Q11</a:t>
            </a:r>
          </a:p>
        </p:txBody>
      </p:sp>
      <p:sp>
        <p:nvSpPr>
          <p:cNvPr id="127" name="Given two input positive integer M and N, identify all such positive integers between M and N (inclusive of both), such that the number is perfectly divisible by all of its digits. For example for number 1236, it is divisible by 1, 2, 3, and 6 and this number qualifies. The number 1234 does not qualify because it is perfectly divisible by 1, 2, and 3 but not by 4."/>
          <p:cNvSpPr txBox="1"/>
          <p:nvPr>
            <p:ph type="body" idx="1"/>
          </p:nvPr>
        </p:nvSpPr>
        <p:spPr>
          <a:xfrm>
            <a:off x="628360" y="938113"/>
            <a:ext cx="9082601" cy="5891610"/>
          </a:xfrm>
          <a:prstGeom prst="rect">
            <a:avLst/>
          </a:prstGeom>
        </p:spPr>
        <p:txBody>
          <a:bodyPr/>
          <a:lstStyle/>
          <a:p>
            <a:pPr/>
            <a:r>
              <a:t>Given two input positive integer M and N, identify all such positive integers between M and N (inclusive of both), such that the number is perfectly divisible by all of its digits. For example for number </a:t>
            </a:r>
            <a:r>
              <a:rPr>
                <a:latin typeface="Courier New"/>
                <a:ea typeface="Courier New"/>
                <a:cs typeface="Courier New"/>
                <a:sym typeface="Courier New"/>
              </a:rPr>
              <a:t>1236</a:t>
            </a:r>
            <a:r>
              <a:t>, it is divisible by </a:t>
            </a:r>
            <a:r>
              <a:rPr>
                <a:latin typeface="Courier New"/>
                <a:ea typeface="Courier New"/>
                <a:cs typeface="Courier New"/>
                <a:sym typeface="Courier New"/>
              </a:rPr>
              <a:t>1</a:t>
            </a:r>
            <a:r>
              <a:t>, </a:t>
            </a:r>
            <a:r>
              <a:rPr>
                <a:latin typeface="Courier New"/>
                <a:ea typeface="Courier New"/>
                <a:cs typeface="Courier New"/>
                <a:sym typeface="Courier New"/>
              </a:rPr>
              <a:t>2</a:t>
            </a:r>
            <a:r>
              <a:t>, </a:t>
            </a:r>
            <a:r>
              <a:rPr>
                <a:latin typeface="Courier New"/>
                <a:ea typeface="Courier New"/>
                <a:cs typeface="Courier New"/>
                <a:sym typeface="Courier New"/>
              </a:rPr>
              <a:t>3</a:t>
            </a:r>
            <a:r>
              <a:t>, and </a:t>
            </a:r>
            <a:r>
              <a:rPr>
                <a:latin typeface="Courier New"/>
                <a:ea typeface="Courier New"/>
                <a:cs typeface="Courier New"/>
                <a:sym typeface="Courier New"/>
              </a:rPr>
              <a:t>6</a:t>
            </a:r>
            <a:r>
              <a:t> and this number qualifies. The number </a:t>
            </a:r>
            <a:r>
              <a:rPr>
                <a:latin typeface="Courier New"/>
                <a:ea typeface="Courier New"/>
                <a:cs typeface="Courier New"/>
                <a:sym typeface="Courier New"/>
              </a:rPr>
              <a:t>1234</a:t>
            </a:r>
            <a:r>
              <a:t> does not qualify because it is perfectly divisible by </a:t>
            </a:r>
            <a:r>
              <a:rPr>
                <a:latin typeface="Courier New"/>
                <a:ea typeface="Courier New"/>
                <a:cs typeface="Courier New"/>
                <a:sym typeface="Courier New"/>
              </a:rPr>
              <a:t>1</a:t>
            </a:r>
            <a:r>
              <a:t>, </a:t>
            </a:r>
            <a:r>
              <a:rPr>
                <a:latin typeface="Courier New"/>
                <a:ea typeface="Courier New"/>
                <a:cs typeface="Courier New"/>
                <a:sym typeface="Courier New"/>
              </a:rPr>
              <a:t>2</a:t>
            </a:r>
            <a:r>
              <a:t>, and </a:t>
            </a:r>
            <a:r>
              <a:rPr>
                <a:latin typeface="Courier New"/>
                <a:ea typeface="Courier New"/>
                <a:cs typeface="Courier New"/>
                <a:sym typeface="Courier New"/>
              </a:rPr>
              <a:t>3</a:t>
            </a:r>
            <a:r>
              <a:t> but not by </a:t>
            </a:r>
            <a:r>
              <a:rPr>
                <a:latin typeface="Courier New"/>
                <a:ea typeface="Courier New"/>
                <a:cs typeface="Courier New"/>
                <a:sym typeface="Courier New"/>
              </a:rPr>
              <a:t>4</a:t>
            </a:r>
            <a:r>
              <a:t>.</a:t>
            </a:r>
          </a:p>
        </p:txBody>
      </p:sp>
      <p:sp>
        <p:nvSpPr>
          <p:cNvPr id="12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9"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130"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Q12"/>
          <p:cNvSpPr txBox="1"/>
          <p:nvPr>
            <p:ph type="title"/>
          </p:nvPr>
        </p:nvSpPr>
        <p:spPr>
          <a:prstGeom prst="rect">
            <a:avLst/>
          </a:prstGeom>
        </p:spPr>
        <p:txBody>
          <a:bodyPr/>
          <a:lstStyle/>
          <a:p>
            <a:pPr/>
            <a:r>
              <a:t>Q12</a:t>
            </a:r>
          </a:p>
        </p:txBody>
      </p:sp>
      <p:sp>
        <p:nvSpPr>
          <p:cNvPr id="133" name="Given input positive integer N, construct a box with lines depicting outline, diagonals, horizonal and vertifical divisions. The diagram will look slightly different from odd and even as below…"/>
          <p:cNvSpPr txBox="1"/>
          <p:nvPr>
            <p:ph type="body" idx="1"/>
          </p:nvPr>
        </p:nvSpPr>
        <p:spPr>
          <a:xfrm>
            <a:off x="887784" y="734913"/>
            <a:ext cx="8384432" cy="6500681"/>
          </a:xfrm>
          <a:prstGeom prst="rect">
            <a:avLst/>
          </a:prstGeom>
        </p:spPr>
        <p:txBody>
          <a:bodyPr/>
          <a:lstStyle/>
          <a:p>
            <a:pPr>
              <a:defRPr sz="3000"/>
            </a:pPr>
            <a:r>
              <a:t>Given input positive integer N, construct a box with lines depicting outline, diagonals, horizonal and vertifical divisions. The diagram will look slightly different from odd and even as below</a:t>
            </a:r>
          </a:p>
          <a:p>
            <a:pPr marL="0" indent="0">
              <a:lnSpc>
                <a:spcPct val="80000"/>
              </a:lnSpc>
              <a:spcBef>
                <a:spcPts val="0"/>
              </a:spcBef>
              <a:buSzTx/>
              <a:buNone/>
              <a:defRPr sz="2400">
                <a:latin typeface="Courier New"/>
                <a:ea typeface="Courier New"/>
                <a:cs typeface="Courier New"/>
                <a:sym typeface="Courier New"/>
              </a:defRPr>
            </a:pPr>
          </a:p>
          <a:p>
            <a:pPr marL="0" indent="0">
              <a:lnSpc>
                <a:spcPct val="80000"/>
              </a:lnSpc>
              <a:spcBef>
                <a:spcPts val="0"/>
              </a:spcBef>
              <a:buSzTx/>
              <a:buNone/>
              <a:defRPr sz="2400">
                <a:latin typeface="Courier New"/>
                <a:ea typeface="Courier New"/>
                <a:cs typeface="Courier New"/>
                <a:sym typeface="Courier New"/>
              </a:defRPr>
            </a:pPr>
            <a:r>
              <a:t>***************  ****************   </a:t>
            </a:r>
          </a:p>
          <a:p>
            <a:pPr marL="0" indent="0">
              <a:lnSpc>
                <a:spcPct val="80000"/>
              </a:lnSpc>
              <a:spcBef>
                <a:spcPts val="0"/>
              </a:spcBef>
              <a:buSzTx/>
              <a:buNone/>
              <a:defRPr sz="2400">
                <a:latin typeface="Courier New"/>
                <a:ea typeface="Courier New"/>
                <a:cs typeface="Courier New"/>
                <a:sym typeface="Courier New"/>
              </a:defRPr>
            </a:pPr>
            <a:r>
              <a:t>**     *     **  **     **     **           </a:t>
            </a:r>
          </a:p>
          <a:p>
            <a:pPr marL="0" indent="0">
              <a:lnSpc>
                <a:spcPct val="80000"/>
              </a:lnSpc>
              <a:spcBef>
                <a:spcPts val="0"/>
              </a:spcBef>
              <a:buSzTx/>
              <a:buNone/>
              <a:defRPr sz="2400">
                <a:latin typeface="Courier New"/>
                <a:ea typeface="Courier New"/>
                <a:cs typeface="Courier New"/>
                <a:sym typeface="Courier New"/>
              </a:defRPr>
            </a:pPr>
            <a:r>
              <a:t>* *    *    * *  * *    **    * *          </a:t>
            </a:r>
          </a:p>
          <a:p>
            <a:pPr marL="0" indent="0">
              <a:lnSpc>
                <a:spcPct val="80000"/>
              </a:lnSpc>
              <a:spcBef>
                <a:spcPts val="0"/>
              </a:spcBef>
              <a:buSzTx/>
              <a:buNone/>
              <a:defRPr sz="2400">
                <a:latin typeface="Courier New"/>
                <a:ea typeface="Courier New"/>
                <a:cs typeface="Courier New"/>
                <a:sym typeface="Courier New"/>
              </a:defRPr>
            </a:pPr>
            <a:r>
              <a:t>*  *   *   *  *  *  *   **   *  *       </a:t>
            </a:r>
          </a:p>
          <a:p>
            <a:pPr marL="0" indent="0">
              <a:lnSpc>
                <a:spcPct val="80000"/>
              </a:lnSpc>
              <a:spcBef>
                <a:spcPts val="0"/>
              </a:spcBef>
              <a:buSzTx/>
              <a:buNone/>
              <a:defRPr sz="2400">
                <a:latin typeface="Courier New"/>
                <a:ea typeface="Courier New"/>
                <a:cs typeface="Courier New"/>
                <a:sym typeface="Courier New"/>
              </a:defRPr>
            </a:pPr>
            <a:r>
              <a:t>*   *  *  *   *  *   *  **  *   *      </a:t>
            </a:r>
          </a:p>
          <a:p>
            <a:pPr marL="0" indent="0">
              <a:lnSpc>
                <a:spcPct val="80000"/>
              </a:lnSpc>
              <a:spcBef>
                <a:spcPts val="0"/>
              </a:spcBef>
              <a:buSzTx/>
              <a:buNone/>
              <a:defRPr sz="2400">
                <a:latin typeface="Courier New"/>
                <a:ea typeface="Courier New"/>
                <a:cs typeface="Courier New"/>
                <a:sym typeface="Courier New"/>
              </a:defRPr>
            </a:pPr>
            <a:r>
              <a:t>*    * * *    *  *    * ** *    *</a:t>
            </a:r>
          </a:p>
          <a:p>
            <a:pPr marL="0" indent="0">
              <a:lnSpc>
                <a:spcPct val="80000"/>
              </a:lnSpc>
              <a:spcBef>
                <a:spcPts val="0"/>
              </a:spcBef>
              <a:buSzTx/>
              <a:buNone/>
              <a:defRPr sz="2400">
                <a:latin typeface="Courier New"/>
                <a:ea typeface="Courier New"/>
                <a:cs typeface="Courier New"/>
                <a:sym typeface="Courier New"/>
              </a:defRPr>
            </a:pPr>
            <a:r>
              <a:t>*     ***     *  *     ****     *</a:t>
            </a:r>
          </a:p>
          <a:p>
            <a:pPr marL="0" indent="0">
              <a:lnSpc>
                <a:spcPct val="80000"/>
              </a:lnSpc>
              <a:spcBef>
                <a:spcPts val="0"/>
              </a:spcBef>
              <a:buSzTx/>
              <a:buNone/>
              <a:defRPr sz="2400">
                <a:latin typeface="Courier New"/>
                <a:ea typeface="Courier New"/>
                <a:cs typeface="Courier New"/>
                <a:sym typeface="Courier New"/>
              </a:defRPr>
            </a:pPr>
            <a:r>
              <a:t>***************  ****************          </a:t>
            </a:r>
          </a:p>
          <a:p>
            <a:pPr marL="0" indent="0">
              <a:lnSpc>
                <a:spcPct val="80000"/>
              </a:lnSpc>
              <a:spcBef>
                <a:spcPts val="0"/>
              </a:spcBef>
              <a:buSzTx/>
              <a:buNone/>
              <a:defRPr sz="2400">
                <a:latin typeface="Courier New"/>
                <a:ea typeface="Courier New"/>
                <a:cs typeface="Courier New"/>
                <a:sym typeface="Courier New"/>
              </a:defRPr>
            </a:pPr>
            <a:r>
              <a:t>*     ***     *  ****************           </a:t>
            </a:r>
          </a:p>
          <a:p>
            <a:pPr marL="0" indent="0">
              <a:lnSpc>
                <a:spcPct val="80000"/>
              </a:lnSpc>
              <a:spcBef>
                <a:spcPts val="0"/>
              </a:spcBef>
              <a:buSzTx/>
              <a:buNone/>
              <a:defRPr sz="2400">
                <a:latin typeface="Courier New"/>
                <a:ea typeface="Courier New"/>
                <a:cs typeface="Courier New"/>
                <a:sym typeface="Courier New"/>
              </a:defRPr>
            </a:pPr>
            <a:r>
              <a:t>*    * * *    *  *     ****     *           </a:t>
            </a:r>
          </a:p>
          <a:p>
            <a:pPr marL="0" indent="0">
              <a:lnSpc>
                <a:spcPct val="80000"/>
              </a:lnSpc>
              <a:spcBef>
                <a:spcPts val="0"/>
              </a:spcBef>
              <a:buSzTx/>
              <a:buNone/>
              <a:defRPr sz="2400">
                <a:latin typeface="Courier New"/>
                <a:ea typeface="Courier New"/>
                <a:cs typeface="Courier New"/>
                <a:sym typeface="Courier New"/>
              </a:defRPr>
            </a:pPr>
            <a:r>
              <a:t>*   *  *  *   *  *    * ** *    *          </a:t>
            </a:r>
          </a:p>
          <a:p>
            <a:pPr marL="0" indent="0">
              <a:lnSpc>
                <a:spcPct val="80000"/>
              </a:lnSpc>
              <a:spcBef>
                <a:spcPts val="0"/>
              </a:spcBef>
              <a:buSzTx/>
              <a:buNone/>
              <a:defRPr sz="2400">
                <a:latin typeface="Courier New"/>
                <a:ea typeface="Courier New"/>
                <a:cs typeface="Courier New"/>
                <a:sym typeface="Courier New"/>
              </a:defRPr>
            </a:pPr>
            <a:r>
              <a:t>*  *   *   *  *  *   *  **  *   *         </a:t>
            </a:r>
          </a:p>
          <a:p>
            <a:pPr marL="0" indent="0">
              <a:lnSpc>
                <a:spcPct val="80000"/>
              </a:lnSpc>
              <a:spcBef>
                <a:spcPts val="0"/>
              </a:spcBef>
              <a:buSzTx/>
              <a:buNone/>
              <a:defRPr sz="2400">
                <a:latin typeface="Courier New"/>
                <a:ea typeface="Courier New"/>
                <a:cs typeface="Courier New"/>
                <a:sym typeface="Courier New"/>
              </a:defRPr>
            </a:pPr>
            <a:r>
              <a:t>* *    *    * *  *  *   **   *  *         </a:t>
            </a:r>
          </a:p>
          <a:p>
            <a:pPr marL="0" indent="0">
              <a:lnSpc>
                <a:spcPct val="80000"/>
              </a:lnSpc>
              <a:spcBef>
                <a:spcPts val="0"/>
              </a:spcBef>
              <a:buSzTx/>
              <a:buNone/>
              <a:defRPr sz="2400">
                <a:latin typeface="Courier New"/>
                <a:ea typeface="Courier New"/>
                <a:cs typeface="Courier New"/>
                <a:sym typeface="Courier New"/>
              </a:defRPr>
            </a:pPr>
            <a:r>
              <a:t>**     *     **  * *    **    * *        </a:t>
            </a:r>
          </a:p>
          <a:p>
            <a:pPr marL="0" indent="0">
              <a:lnSpc>
                <a:spcPct val="80000"/>
              </a:lnSpc>
              <a:spcBef>
                <a:spcPts val="0"/>
              </a:spcBef>
              <a:buSzTx/>
              <a:buNone/>
              <a:defRPr sz="2400">
                <a:latin typeface="Courier New"/>
                <a:ea typeface="Courier New"/>
                <a:cs typeface="Courier New"/>
                <a:sym typeface="Courier New"/>
              </a:defRPr>
            </a:pPr>
            <a:r>
              <a:t>***************  **     **     **</a:t>
            </a:r>
          </a:p>
          <a:p>
            <a:pPr marL="0" indent="0">
              <a:lnSpc>
                <a:spcPct val="80000"/>
              </a:lnSpc>
              <a:spcBef>
                <a:spcPts val="0"/>
              </a:spcBef>
              <a:buSzTx/>
              <a:buNone/>
              <a:defRPr sz="2400">
                <a:latin typeface="Courier New"/>
                <a:ea typeface="Courier New"/>
                <a:cs typeface="Courier New"/>
                <a:sym typeface="Courier New"/>
              </a:defRPr>
            </a:pPr>
            <a:r>
              <a:t>                 ****************</a:t>
            </a:r>
          </a:p>
        </p:txBody>
      </p:sp>
      <p:sp>
        <p:nvSpPr>
          <p:cNvPr id="13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5"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13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 name="Resources"/>
          <p:cNvSpPr txBox="1"/>
          <p:nvPr>
            <p:ph type="title"/>
          </p:nvPr>
        </p:nvSpPr>
        <p:spPr>
          <a:prstGeom prst="rect">
            <a:avLst/>
          </a:prstGeom>
        </p:spPr>
        <p:txBody>
          <a:bodyPr/>
          <a:lstStyle/>
          <a:p>
            <a:pPr/>
            <a:r>
              <a:t>Resources</a:t>
            </a:r>
          </a:p>
        </p:txBody>
      </p:sp>
      <p:sp>
        <p:nvSpPr>
          <p:cNvPr id="39" name="??"/>
          <p:cNvSpPr txBox="1"/>
          <p:nvPr>
            <p:ph type="body" idx="1"/>
          </p:nvPr>
        </p:nvSpPr>
        <p:spPr>
          <a:prstGeom prst="rect">
            <a:avLst/>
          </a:prstGeom>
        </p:spPr>
        <p:txBody>
          <a:bodyPr/>
          <a:lstStyle/>
          <a:p>
            <a:pPr/>
            <a:r>
              <a:t>??</a:t>
            </a:r>
          </a:p>
        </p:txBody>
      </p:sp>
      <p:sp>
        <p:nvSpPr>
          <p:cNvPr id="4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42"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mc:AlternateContent xmlns:mc="http://schemas.openxmlformats.org/markup-compatibility/2006">
    <mc:Choice xmlns:p14="http://schemas.microsoft.com/office/powerpoint/2010/main" Requires="p14">
      <p:transition spd="med" advClick="1" p14:dur="899">
        <p:wipe dir="l"/>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 name="Assignment Logistics"/>
          <p:cNvSpPr txBox="1"/>
          <p:nvPr>
            <p:ph type="title"/>
          </p:nvPr>
        </p:nvSpPr>
        <p:spPr>
          <a:prstGeom prst="rect">
            <a:avLst/>
          </a:prstGeom>
        </p:spPr>
        <p:txBody>
          <a:bodyPr/>
          <a:lstStyle/>
          <a:p>
            <a:pPr/>
            <a:r>
              <a:t>Assignment Logistics</a:t>
            </a:r>
          </a:p>
        </p:txBody>
      </p:sp>
      <p:sp>
        <p:nvSpPr>
          <p:cNvPr id="45" name="Make a group of up to 3 team members.…"/>
          <p:cNvSpPr txBox="1"/>
          <p:nvPr>
            <p:ph type="body" idx="1"/>
          </p:nvPr>
        </p:nvSpPr>
        <p:spPr>
          <a:xfrm>
            <a:off x="526694" y="938113"/>
            <a:ext cx="9106612" cy="5891610"/>
          </a:xfrm>
          <a:prstGeom prst="rect">
            <a:avLst/>
          </a:prstGeom>
        </p:spPr>
        <p:txBody>
          <a:bodyPr/>
          <a:lstStyle/>
          <a:p>
            <a:pPr>
              <a:spcBef>
                <a:spcPts val="200"/>
              </a:spcBef>
              <a:defRPr sz="3000"/>
            </a:pPr>
            <a:r>
              <a:t>Make a group of up to 3 team members. </a:t>
            </a:r>
          </a:p>
          <a:p>
            <a:pPr lvl="1">
              <a:spcBef>
                <a:spcPts val="200"/>
              </a:spcBef>
            </a:pPr>
            <a:r>
              <a:t>Can be 2 as well, Individual is not recommended.</a:t>
            </a:r>
          </a:p>
          <a:p>
            <a:pPr lvl="1">
              <a:spcBef>
                <a:spcPts val="200"/>
              </a:spcBef>
            </a:pPr>
            <a:r>
              <a:t>Any team member can be asked to explain</a:t>
            </a:r>
          </a:p>
          <a:p>
            <a:pPr>
              <a:spcBef>
                <a:spcPts val="200"/>
              </a:spcBef>
              <a:defRPr sz="3000"/>
            </a:pPr>
            <a:r>
              <a:t>All assignments are to be submitted online to server.</a:t>
            </a:r>
          </a:p>
          <a:p>
            <a:pPr lvl="1">
              <a:spcBef>
                <a:spcPts val="200"/>
              </a:spcBef>
            </a:pPr>
            <a:r>
              <a:t>Program (java) should run on server.</a:t>
            </a:r>
          </a:p>
          <a:p>
            <a:pPr lvl="1">
              <a:spcBef>
                <a:spcPts val="200"/>
              </a:spcBef>
            </a:pPr>
            <a:r>
              <a:t>Running on your laptop/lab-system has zero value.</a:t>
            </a:r>
          </a:p>
          <a:p>
            <a:pPr>
              <a:spcBef>
                <a:spcPts val="200"/>
              </a:spcBef>
              <a:defRPr sz="3000"/>
            </a:pPr>
            <a:r>
              <a:t>Assignment to be submitted to person’s account with lowest USN value (lexicographic order) by due date.</a:t>
            </a:r>
          </a:p>
          <a:p>
            <a:pPr>
              <a:spcBef>
                <a:spcPts val="200"/>
              </a:spcBef>
              <a:defRPr sz="3000"/>
            </a:pPr>
            <a:r>
              <a:t>1 day late submission: 25% penalty</a:t>
            </a:r>
          </a:p>
          <a:p>
            <a:pPr>
              <a:spcBef>
                <a:spcPts val="200"/>
              </a:spcBef>
              <a:defRPr sz="3000"/>
            </a:pPr>
            <a:r>
              <a:t>2 days late submission: 50% penalty.</a:t>
            </a:r>
          </a:p>
          <a:p>
            <a:pPr marL="325437" indent="-285750">
              <a:spcBef>
                <a:spcPts val="200"/>
              </a:spcBef>
              <a:defRPr sz="3000"/>
            </a:pPr>
            <a:r>
              <a:t>Early submission may yield bonus marks</a:t>
            </a:r>
          </a:p>
          <a:p>
            <a:pPr lvl="1">
              <a:spcBef>
                <a:spcPts val="200"/>
              </a:spcBef>
              <a:buChar char="•"/>
            </a:pPr>
            <a:r>
              <a:t>Early submission by 2 days: 25% bonus marks.</a:t>
            </a:r>
          </a:p>
        </p:txBody>
      </p:sp>
      <p:sp>
        <p:nvSpPr>
          <p:cNvPr id="4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48"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 name="Assignment Logistics"/>
          <p:cNvSpPr txBox="1"/>
          <p:nvPr>
            <p:ph type="title"/>
          </p:nvPr>
        </p:nvSpPr>
        <p:spPr>
          <a:prstGeom prst="rect">
            <a:avLst/>
          </a:prstGeom>
        </p:spPr>
        <p:txBody>
          <a:bodyPr/>
          <a:lstStyle/>
          <a:p>
            <a:pPr/>
            <a:r>
              <a:t>Assignment Logistics</a:t>
            </a:r>
          </a:p>
        </p:txBody>
      </p:sp>
      <p:sp>
        <p:nvSpPr>
          <p:cNvPr id="51" name="Make your group/team in the Google doc.…"/>
          <p:cNvSpPr txBox="1"/>
          <p:nvPr>
            <p:ph type="body" idx="1"/>
          </p:nvPr>
        </p:nvSpPr>
        <p:spPr>
          <a:xfrm>
            <a:off x="526694" y="938113"/>
            <a:ext cx="9106612" cy="5891610"/>
          </a:xfrm>
          <a:prstGeom prst="rect">
            <a:avLst/>
          </a:prstGeom>
        </p:spPr>
        <p:txBody>
          <a:bodyPr/>
          <a:lstStyle/>
          <a:p>
            <a:pPr>
              <a:spcBef>
                <a:spcPts val="200"/>
              </a:spcBef>
              <a:defRPr sz="3000"/>
            </a:pPr>
            <a:r>
              <a:t>Make your group/team in the Google doc.</a:t>
            </a:r>
          </a:p>
          <a:p>
            <a:pPr>
              <a:spcBef>
                <a:spcPts val="200"/>
              </a:spcBef>
              <a:defRPr sz="3000"/>
            </a:pPr>
            <a:r>
              <a:t>There are total of 10 programming questions. All programming to be carried out in java.</a:t>
            </a:r>
          </a:p>
          <a:p>
            <a:pPr>
              <a:spcBef>
                <a:spcPts val="200"/>
              </a:spcBef>
              <a:defRPr sz="3000"/>
            </a:pPr>
            <a:r>
              <a:t>Each group/team will be assigned one of the questions and need to submit the same question.</a:t>
            </a:r>
          </a:p>
          <a:p>
            <a:pPr>
              <a:spcBef>
                <a:spcPts val="200"/>
              </a:spcBef>
              <a:defRPr sz="3000"/>
            </a:pPr>
            <a:r>
              <a:t>A team is encouraged to do other non-assigned questions to help improve learning. </a:t>
            </a:r>
          </a:p>
          <a:p>
            <a:pPr lvl="1" marL="738187" indent="-342900">
              <a:spcBef>
                <a:spcPts val="200"/>
              </a:spcBef>
              <a:buChar char="•"/>
            </a:pPr>
            <a:r>
              <a:t>Team may be given bonus marks (as per the discretion of the instructor). The bonus marks may count towards future assignments.</a:t>
            </a:r>
          </a:p>
          <a:p>
            <a:pPr marL="325437" indent="-285750">
              <a:spcBef>
                <a:spcPts val="200"/>
              </a:spcBef>
              <a:defRPr sz="3000"/>
            </a:pPr>
            <a:r>
              <a:t>Plagiarism (copy) will result in 0 marks for all</a:t>
            </a:r>
          </a:p>
          <a:p>
            <a:pPr marL="325437" indent="-285750">
              <a:spcBef>
                <a:spcPts val="200"/>
              </a:spcBef>
              <a:defRPr sz="3000"/>
            </a:pPr>
            <a:r>
              <a:t>Any partial code from net (googling) should be cited with URL along with explanation</a:t>
            </a:r>
          </a:p>
        </p:txBody>
      </p:sp>
      <p:sp>
        <p:nvSpPr>
          <p:cNvPr id="5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3"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54"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 name="Assignment Submission Details"/>
          <p:cNvSpPr txBox="1"/>
          <p:nvPr>
            <p:ph type="title"/>
          </p:nvPr>
        </p:nvSpPr>
        <p:spPr>
          <a:prstGeom prst="rect">
            <a:avLst/>
          </a:prstGeom>
        </p:spPr>
        <p:txBody>
          <a:bodyPr/>
          <a:lstStyle/>
          <a:p>
            <a:pPr/>
            <a:r>
              <a:t>Assignment Submission Details</a:t>
            </a:r>
          </a:p>
        </p:txBody>
      </p:sp>
      <p:sp>
        <p:nvSpPr>
          <p:cNvPr id="57" name="Each submission should include…"/>
          <p:cNvSpPr txBox="1"/>
          <p:nvPr>
            <p:ph type="body" idx="1"/>
          </p:nvPr>
        </p:nvSpPr>
        <p:spPr>
          <a:xfrm>
            <a:off x="624656" y="938113"/>
            <a:ext cx="9156883" cy="6140252"/>
          </a:xfrm>
          <a:prstGeom prst="rect">
            <a:avLst/>
          </a:prstGeom>
        </p:spPr>
        <p:txBody>
          <a:bodyPr/>
          <a:lstStyle/>
          <a:p>
            <a:pPr marL="382587" indent="-342899">
              <a:spcBef>
                <a:spcPts val="300"/>
              </a:spcBef>
              <a:defRPr sz="2900"/>
            </a:pPr>
            <a:r>
              <a:t>Each submission should include</a:t>
            </a:r>
          </a:p>
          <a:p>
            <a:pPr lvl="1">
              <a:spcBef>
                <a:spcPts val="300"/>
              </a:spcBef>
              <a:defRPr sz="2900"/>
            </a:pPr>
            <a:r>
              <a:t>The java program </a:t>
            </a:r>
          </a:p>
          <a:p>
            <a:pPr lvl="2">
              <a:spcBef>
                <a:spcPts val="300"/>
              </a:spcBef>
              <a:defRPr sz="2900"/>
            </a:pPr>
            <a:r>
              <a:t>e.g. </a:t>
            </a:r>
            <a:r>
              <a:rPr sz="2600">
                <a:latin typeface="Courier New"/>
                <a:ea typeface="Courier New"/>
                <a:cs typeface="Courier New"/>
                <a:sym typeface="Courier New"/>
              </a:rPr>
              <a:t>Asn01P01.java</a:t>
            </a:r>
            <a:r>
              <a:rPr sz="2700"/>
              <a:t>, </a:t>
            </a:r>
            <a:r>
              <a:rPr sz="2600">
                <a:latin typeface="Courier New"/>
                <a:ea typeface="Courier New"/>
                <a:cs typeface="Courier New"/>
                <a:sym typeface="Courier New"/>
              </a:rPr>
              <a:t>Asn01P02.java,</a:t>
            </a:r>
            <a:r>
              <a:rPr sz="2700"/>
              <a:t> …</a:t>
            </a:r>
            <a:endParaRPr sz="2700"/>
          </a:p>
          <a:p>
            <a:pPr lvl="1" marL="661330" indent="-266043">
              <a:spcBef>
                <a:spcPts val="300"/>
              </a:spcBef>
              <a:defRPr sz="2900"/>
            </a:pPr>
            <a:r>
              <a:rPr sz="2700"/>
              <a:t>README file (</a:t>
            </a:r>
            <a:r>
              <a:rPr sz="2700">
                <a:latin typeface="Courier New"/>
                <a:ea typeface="Courier New"/>
                <a:cs typeface="Courier New"/>
                <a:sym typeface="Courier New"/>
              </a:rPr>
              <a:t>Readme</a:t>
            </a:r>
            <a:r>
              <a:rPr>
                <a:latin typeface="Courier New"/>
                <a:ea typeface="Courier New"/>
                <a:cs typeface="Courier New"/>
                <a:sym typeface="Courier New"/>
              </a:rPr>
              <a:t>.txt</a:t>
            </a:r>
            <a:r>
              <a:t>), should contain</a:t>
            </a:r>
          </a:p>
          <a:p>
            <a:pPr lvl="2" marL="1781527" indent="-511527">
              <a:spcBef>
                <a:spcPts val="300"/>
              </a:spcBef>
              <a:buAutoNum type="arabicPeriod" startAt="1"/>
              <a:defRPr sz="2900"/>
            </a:pPr>
            <a:r>
              <a:t>Team details (Names, USN)</a:t>
            </a:r>
          </a:p>
          <a:p>
            <a:pPr lvl="2" marL="1781527" indent="-511527">
              <a:spcBef>
                <a:spcPts val="300"/>
              </a:spcBef>
              <a:buAutoNum type="arabicPeriod" startAt="1"/>
              <a:defRPr sz="2900"/>
            </a:pPr>
            <a:r>
              <a:t>Contribution of each team member</a:t>
            </a:r>
          </a:p>
          <a:p>
            <a:pPr lvl="2" marL="1781527" indent="-511527">
              <a:spcBef>
                <a:spcPts val="300"/>
              </a:spcBef>
              <a:buAutoNum type="arabicPeriod" startAt="1"/>
              <a:defRPr sz="2900"/>
            </a:pPr>
            <a:r>
              <a:t>Instruction to run the program</a:t>
            </a:r>
          </a:p>
          <a:p>
            <a:pPr lvl="2" marL="1781527" indent="-511527">
              <a:spcBef>
                <a:spcPts val="300"/>
              </a:spcBef>
              <a:buAutoNum type="arabicPeriod" startAt="1"/>
              <a:defRPr sz="2900"/>
            </a:pPr>
            <a:r>
              <a:t>Details on example invocation and output</a:t>
            </a:r>
          </a:p>
          <a:p>
            <a:pPr lvl="2" marL="1781527" indent="-511527">
              <a:spcBef>
                <a:spcPts val="300"/>
              </a:spcBef>
              <a:buAutoNum type="arabicPeriod" startAt="1"/>
              <a:defRPr sz="2900"/>
            </a:pPr>
            <a:r>
              <a:t>Challenges faced and how did you address these</a:t>
            </a:r>
          </a:p>
          <a:p>
            <a:pPr lvl="2" marL="1781527" indent="-511527">
              <a:spcBef>
                <a:spcPts val="300"/>
              </a:spcBef>
              <a:buAutoNum type="arabicPeriod" startAt="1"/>
              <a:defRPr sz="2900"/>
            </a:pPr>
            <a:r>
              <a:t>What did you learn from this assignment</a:t>
            </a:r>
          </a:p>
          <a:p>
            <a:pPr lvl="1" marL="661330" indent="-266043">
              <a:spcBef>
                <a:spcPts val="300"/>
              </a:spcBef>
              <a:defRPr sz="2900"/>
            </a:pPr>
            <a:r>
              <a:rPr sz="2700">
                <a:latin typeface="Courier New"/>
                <a:ea typeface="Courier New"/>
                <a:cs typeface="Courier New"/>
                <a:sym typeface="Courier New"/>
              </a:rPr>
              <a:t>Output.txt</a:t>
            </a:r>
            <a:r>
              <a:t> </a:t>
            </a:r>
          </a:p>
          <a:p>
            <a:pPr lvl="2" marL="1781527" indent="-511527">
              <a:spcBef>
                <a:spcPts val="300"/>
              </a:spcBef>
              <a:buAutoNum type="arabicPeriod" startAt="1"/>
              <a:defRPr sz="2900"/>
            </a:pPr>
            <a:r>
              <a:t>(program output when ran the program)</a:t>
            </a:r>
          </a:p>
          <a:p>
            <a:pPr lvl="2" marL="1781527" indent="-511527">
              <a:spcBef>
                <a:spcPts val="300"/>
              </a:spcBef>
              <a:buAutoNum type="arabicPeriod" startAt="1"/>
              <a:defRPr sz="2900"/>
            </a:pPr>
            <a:r>
              <a:t>Total number of contributing (key) operations i.e. a computation of time complexity.</a:t>
            </a:r>
          </a:p>
        </p:txBody>
      </p:sp>
      <p:sp>
        <p:nvSpPr>
          <p:cNvPr id="5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9"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60"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 name="Q01: Compute N2"/>
          <p:cNvSpPr txBox="1"/>
          <p:nvPr>
            <p:ph type="title"/>
          </p:nvPr>
        </p:nvSpPr>
        <p:spPr>
          <a:prstGeom prst="rect">
            <a:avLst/>
          </a:prstGeom>
        </p:spPr>
        <p:txBody>
          <a:bodyPr/>
          <a:lstStyle/>
          <a:p>
            <a:pPr>
              <a:defRPr>
                <a:latin typeface="Courier New"/>
                <a:ea typeface="Courier New"/>
                <a:cs typeface="Courier New"/>
                <a:sym typeface="Courier New"/>
              </a:defRPr>
            </a:pPr>
            <a:r>
              <a:t>Q01: Compute N</a:t>
            </a:r>
            <a:r>
              <a:rPr baseline="31999"/>
              <a:t>2</a:t>
            </a:r>
          </a:p>
        </p:txBody>
      </p:sp>
      <p:sp>
        <p:nvSpPr>
          <p:cNvPr id="63" name="Given input as positive integer N, compute N2 using addition, subtraction and comparison operation. The operation of multiplication, division, remainder, shift left/right etc are not permitted. The computation of N2  should be done in time complexity less than O(N), i.e. preferably O(log N). The simple solution of adding N times the number N itself would have time complexity of O(N)."/>
          <p:cNvSpPr txBox="1"/>
          <p:nvPr>
            <p:ph type="body" idx="1"/>
          </p:nvPr>
        </p:nvSpPr>
        <p:spPr>
          <a:xfrm>
            <a:off x="624656" y="938113"/>
            <a:ext cx="9156883" cy="5891610"/>
          </a:xfrm>
          <a:prstGeom prst="rect">
            <a:avLst/>
          </a:prstGeom>
        </p:spPr>
        <p:txBody>
          <a:bodyPr/>
          <a:lstStyle/>
          <a:p>
            <a:pPr marL="382587" indent="-342899">
              <a:defRPr sz="2900"/>
            </a:pPr>
            <a:r>
              <a:t>Given input as positive integer N, compute N</a:t>
            </a:r>
            <a:r>
              <a:rPr baseline="31999"/>
              <a:t>2</a:t>
            </a:r>
            <a:r>
              <a:t> using addition, subtraction and comparison operation. The operation of multiplication, division, remainder, shift left/right etc are not permitted. The computation of N</a:t>
            </a:r>
            <a:r>
              <a:rPr baseline="31999"/>
              <a:t>2  </a:t>
            </a:r>
            <a:r>
              <a:t>should be done in time complexity less than O(N), i.e. preferably O(log N). The simple solution of adding N times the number N itself would have time complexity of O(N). </a:t>
            </a:r>
          </a:p>
        </p:txBody>
      </p:sp>
      <p:sp>
        <p:nvSpPr>
          <p:cNvPr id="6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5"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6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 name="Q02: Hanoi Towers with 2+K towers"/>
          <p:cNvSpPr txBox="1"/>
          <p:nvPr>
            <p:ph type="title"/>
          </p:nvPr>
        </p:nvSpPr>
        <p:spPr>
          <a:prstGeom prst="rect">
            <a:avLst/>
          </a:prstGeom>
        </p:spPr>
        <p:txBody>
          <a:bodyPr/>
          <a:lstStyle>
            <a:lvl1pPr>
              <a:defRPr sz="4400"/>
            </a:lvl1pPr>
          </a:lstStyle>
          <a:p>
            <a:pPr/>
            <a:r>
              <a:t>Q02: Hanoi Towers with 2+K towers</a:t>
            </a:r>
          </a:p>
        </p:txBody>
      </p:sp>
      <p:sp>
        <p:nvSpPr>
          <p:cNvPr id="69" name="Implement Hanoi’s tower using more than 2+K towers to transfer N discs from tower 1 to tower 2. The number K (greater than 1) of additional towers should be input parameter along with N.  Compute the time complexity (i.e. total number of disc moves). The program should output each tower status after each move.…"/>
          <p:cNvSpPr txBox="1"/>
          <p:nvPr>
            <p:ph type="body" idx="1"/>
          </p:nvPr>
        </p:nvSpPr>
        <p:spPr>
          <a:xfrm>
            <a:off x="624656" y="938113"/>
            <a:ext cx="9156883" cy="3480264"/>
          </a:xfrm>
          <a:prstGeom prst="rect">
            <a:avLst/>
          </a:prstGeom>
        </p:spPr>
        <p:txBody>
          <a:bodyPr/>
          <a:lstStyle/>
          <a:p>
            <a:pPr marL="382587" indent="-342899">
              <a:defRPr sz="2900"/>
            </a:pPr>
            <a:r>
              <a:t>Implement Hanoi’s tower using more than 2+K towers to transfer N discs from tower </a:t>
            </a:r>
            <a:r>
              <a:rPr>
                <a:latin typeface="Arial"/>
                <a:ea typeface="Arial"/>
                <a:cs typeface="Arial"/>
                <a:sym typeface="Arial"/>
              </a:rPr>
              <a:t>1</a:t>
            </a:r>
            <a:r>
              <a:t> to tower 2. The number K (greater than </a:t>
            </a:r>
            <a:r>
              <a:rPr>
                <a:latin typeface="Arial"/>
                <a:ea typeface="Arial"/>
                <a:cs typeface="Arial"/>
                <a:sym typeface="Arial"/>
              </a:rPr>
              <a:t>1</a:t>
            </a:r>
            <a:r>
              <a:t>) of additional towers should be input parameter along with N.  Compute the time complexity (i.e. total number of disc moves). The program should output each tower status after each move.</a:t>
            </a:r>
          </a:p>
          <a:p>
            <a:pPr lvl="1" marL="738187" indent="-342900">
              <a:spcBef>
                <a:spcPts val="700"/>
              </a:spcBef>
              <a:buChar char="•"/>
              <a:defRPr sz="2900"/>
            </a:pPr>
            <a:r>
              <a:t>For example, for 4 discs, and 3 (K=1) towers, tower status after each move should be like below</a:t>
            </a:r>
          </a:p>
        </p:txBody>
      </p:sp>
      <p:sp>
        <p:nvSpPr>
          <p:cNvPr id="7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1"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72"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73" name="['D1', 'D2', 'D3', 'D4']…"/>
          <p:cNvSpPr txBox="1"/>
          <p:nvPr/>
        </p:nvSpPr>
        <p:spPr>
          <a:xfrm>
            <a:off x="678477" y="4514434"/>
            <a:ext cx="2598600" cy="17407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pPr>
            <a:r>
              <a:t>['D1', 'D2', 'D3', 'D4']</a:t>
            </a:r>
          </a:p>
          <a:p>
            <a:pPr>
              <a:defRPr sz="2200"/>
            </a:pPr>
            <a:r>
              <a:t>[]</a:t>
            </a:r>
          </a:p>
          <a:p>
            <a:pPr>
              <a:defRPr sz="2200"/>
            </a:pPr>
            <a:r>
              <a:t>[]</a:t>
            </a:r>
          </a:p>
          <a:p>
            <a:pPr>
              <a:defRPr sz="2200"/>
            </a:pPr>
          </a:p>
          <a:p>
            <a:pPr>
              <a:defRPr sz="2200"/>
            </a:pPr>
            <a:r>
              <a:t>Initial</a:t>
            </a:r>
          </a:p>
        </p:txBody>
      </p:sp>
      <p:sp>
        <p:nvSpPr>
          <p:cNvPr id="74" name="['D2', 'D3', 'D4']…"/>
          <p:cNvSpPr txBox="1"/>
          <p:nvPr/>
        </p:nvSpPr>
        <p:spPr>
          <a:xfrm>
            <a:off x="3483526" y="4514434"/>
            <a:ext cx="2016743" cy="17407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pPr>
            <a:r>
              <a:t>['D2', 'D3', 'D4']</a:t>
            </a:r>
          </a:p>
          <a:p>
            <a:pPr>
              <a:defRPr sz="2200"/>
            </a:pPr>
            <a:r>
              <a:t>[]</a:t>
            </a:r>
          </a:p>
          <a:p>
            <a:pPr>
              <a:defRPr sz="2200"/>
            </a:pPr>
            <a:r>
              <a:t>['D1']</a:t>
            </a:r>
          </a:p>
          <a:p>
            <a:pPr>
              <a:defRPr sz="2200"/>
            </a:pPr>
          </a:p>
          <a:p>
            <a:pPr>
              <a:defRPr sz="2200"/>
            </a:pPr>
            <a:r>
              <a:t>Move 1</a:t>
            </a:r>
          </a:p>
        </p:txBody>
      </p:sp>
      <p:sp>
        <p:nvSpPr>
          <p:cNvPr id="75" name="['D3', 'D4']…"/>
          <p:cNvSpPr txBox="1"/>
          <p:nvPr/>
        </p:nvSpPr>
        <p:spPr>
          <a:xfrm>
            <a:off x="5705303" y="4514434"/>
            <a:ext cx="1434888" cy="17407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pPr>
            <a:r>
              <a:t>['D3', 'D4']</a:t>
            </a:r>
          </a:p>
          <a:p>
            <a:pPr>
              <a:defRPr sz="2200"/>
            </a:pPr>
            <a:r>
              <a:t>['D2']</a:t>
            </a:r>
          </a:p>
          <a:p>
            <a:pPr>
              <a:defRPr sz="2200"/>
            </a:pPr>
            <a:r>
              <a:t>['D1']</a:t>
            </a:r>
          </a:p>
          <a:p>
            <a:pPr>
              <a:defRPr sz="2200"/>
            </a:pPr>
          </a:p>
          <a:p>
            <a:pPr>
              <a:defRPr sz="2200"/>
            </a:pPr>
            <a:r>
              <a:t>Move 2</a:t>
            </a:r>
          </a:p>
        </p:txBody>
      </p:sp>
      <p:sp>
        <p:nvSpPr>
          <p:cNvPr id="76" name="['D3', 'D4']…"/>
          <p:cNvSpPr txBox="1"/>
          <p:nvPr/>
        </p:nvSpPr>
        <p:spPr>
          <a:xfrm>
            <a:off x="7714934" y="4514434"/>
            <a:ext cx="1434887" cy="17407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pPr>
            <a:r>
              <a:t>['D3', 'D4']</a:t>
            </a:r>
          </a:p>
          <a:p>
            <a:pPr>
              <a:defRPr sz="2200"/>
            </a:pPr>
            <a:r>
              <a:t>['D1', 'D2']</a:t>
            </a:r>
          </a:p>
          <a:p>
            <a:pPr>
              <a:defRPr sz="2200"/>
            </a:pPr>
            <a:r>
              <a:t>[]</a:t>
            </a:r>
          </a:p>
          <a:p>
            <a:pPr>
              <a:defRPr sz="2200"/>
            </a:pPr>
          </a:p>
          <a:p>
            <a:pPr>
              <a:defRPr sz="2200"/>
            </a:pPr>
            <a:r>
              <a:t>Move 3</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 name="Q03"/>
          <p:cNvSpPr txBox="1"/>
          <p:nvPr>
            <p:ph type="title"/>
          </p:nvPr>
        </p:nvSpPr>
        <p:spPr>
          <a:prstGeom prst="rect">
            <a:avLst/>
          </a:prstGeom>
        </p:spPr>
        <p:txBody>
          <a:bodyPr/>
          <a:lstStyle/>
          <a:p>
            <a:pPr/>
            <a:r>
              <a:t>Q03</a:t>
            </a:r>
          </a:p>
        </p:txBody>
      </p:sp>
      <p:sp>
        <p:nvSpPr>
          <p:cNvPr id="79" name="Given input N, using N-bit representation, the lowest value corresponds to all bits with value ‘0’ and highest value corresponds to all bits with value ‘1’. Taking the lowest value as 1, and highest value as 2N, Generate the N sets each having 2N-1 numbers in it. The set S1 corresponds to all those values where 1st bit i.e. bit number 0 (Least Significant bit) is set to 0, and set SN corresponds to all those values where Nth bit (Most Significant bit) is set to 0. For example, if N=3, three sets would be…"/>
          <p:cNvSpPr txBox="1"/>
          <p:nvPr>
            <p:ph type="body" idx="1"/>
          </p:nvPr>
        </p:nvSpPr>
        <p:spPr>
          <a:xfrm>
            <a:off x="624656" y="938113"/>
            <a:ext cx="9156883" cy="5891610"/>
          </a:xfrm>
          <a:prstGeom prst="rect">
            <a:avLst/>
          </a:prstGeom>
        </p:spPr>
        <p:txBody>
          <a:bodyPr/>
          <a:lstStyle/>
          <a:p>
            <a:pPr marL="382587" indent="-342899">
              <a:defRPr sz="2900"/>
            </a:pPr>
            <a:r>
              <a:t>Given input N, using N-bit representation, the lowest value corresponds to all bits with value ‘</a:t>
            </a:r>
            <a:r>
              <a:rPr>
                <a:latin typeface="Courier New"/>
                <a:ea typeface="Courier New"/>
                <a:cs typeface="Courier New"/>
                <a:sym typeface="Courier New"/>
              </a:rPr>
              <a:t>0</a:t>
            </a:r>
            <a:r>
              <a:t>’ and highest value corresponds to all bits with value ‘</a:t>
            </a:r>
            <a:r>
              <a:rPr>
                <a:latin typeface="Courier New"/>
                <a:ea typeface="Courier New"/>
                <a:cs typeface="Courier New"/>
                <a:sym typeface="Courier New"/>
              </a:rPr>
              <a:t>1</a:t>
            </a:r>
            <a:r>
              <a:t>’. Taking the lowest value as </a:t>
            </a:r>
            <a:r>
              <a:rPr>
                <a:latin typeface="Courier New"/>
                <a:ea typeface="Courier New"/>
                <a:cs typeface="Courier New"/>
                <a:sym typeface="Courier New"/>
              </a:rPr>
              <a:t>1</a:t>
            </a:r>
            <a:r>
              <a:t>, and highest value as </a:t>
            </a:r>
            <a:r>
              <a:rPr>
                <a:latin typeface="Courier New"/>
                <a:ea typeface="Courier New"/>
                <a:cs typeface="Courier New"/>
                <a:sym typeface="Courier New"/>
              </a:rPr>
              <a:t>2</a:t>
            </a:r>
            <a:r>
              <a:rPr baseline="31999">
                <a:latin typeface="Courier New"/>
                <a:ea typeface="Courier New"/>
                <a:cs typeface="Courier New"/>
                <a:sym typeface="Courier New"/>
              </a:rPr>
              <a:t>N</a:t>
            </a:r>
            <a:r>
              <a:t>, Generate the N sets each having </a:t>
            </a:r>
            <a:r>
              <a:rPr>
                <a:latin typeface="Courier New"/>
                <a:ea typeface="Courier New"/>
                <a:cs typeface="Courier New"/>
                <a:sym typeface="Courier New"/>
              </a:rPr>
              <a:t>2</a:t>
            </a:r>
            <a:r>
              <a:rPr baseline="31999">
                <a:latin typeface="Courier New"/>
                <a:ea typeface="Courier New"/>
                <a:cs typeface="Courier New"/>
                <a:sym typeface="Courier New"/>
              </a:rPr>
              <a:t>N</a:t>
            </a:r>
            <a:r>
              <a:rPr>
                <a:latin typeface="Courier New"/>
                <a:ea typeface="Courier New"/>
                <a:cs typeface="Courier New"/>
                <a:sym typeface="Courier New"/>
              </a:rPr>
              <a:t>-1</a:t>
            </a:r>
            <a:r>
              <a:t> numbers in it. The set </a:t>
            </a:r>
            <a:r>
              <a:rPr>
                <a:latin typeface="Courier New"/>
                <a:ea typeface="Courier New"/>
                <a:cs typeface="Courier New"/>
                <a:sym typeface="Courier New"/>
              </a:rPr>
              <a:t>S</a:t>
            </a:r>
            <a:r>
              <a:rPr baseline="-5999">
                <a:latin typeface="Courier New"/>
                <a:ea typeface="Courier New"/>
                <a:cs typeface="Courier New"/>
                <a:sym typeface="Courier New"/>
              </a:rPr>
              <a:t>1</a:t>
            </a:r>
            <a:r>
              <a:t> corresponds to all those values where </a:t>
            </a:r>
            <a:r>
              <a:rPr>
                <a:latin typeface="Courier New"/>
                <a:ea typeface="Courier New"/>
                <a:cs typeface="Courier New"/>
                <a:sym typeface="Courier New"/>
              </a:rPr>
              <a:t>1</a:t>
            </a:r>
            <a:r>
              <a:rPr baseline="31999">
                <a:latin typeface="Courier New"/>
                <a:ea typeface="Courier New"/>
                <a:cs typeface="Courier New"/>
                <a:sym typeface="Courier New"/>
              </a:rPr>
              <a:t>st</a:t>
            </a:r>
            <a:r>
              <a:t> bit i.e. bit number </a:t>
            </a:r>
            <a:r>
              <a:rPr>
                <a:latin typeface="Courier New"/>
                <a:ea typeface="Courier New"/>
                <a:cs typeface="Courier New"/>
                <a:sym typeface="Courier New"/>
              </a:rPr>
              <a:t>0</a:t>
            </a:r>
            <a:r>
              <a:t> (Least Significant bit) is set to </a:t>
            </a:r>
            <a:r>
              <a:rPr>
                <a:latin typeface="Courier New"/>
                <a:ea typeface="Courier New"/>
                <a:cs typeface="Courier New"/>
                <a:sym typeface="Courier New"/>
              </a:rPr>
              <a:t>0</a:t>
            </a:r>
            <a:r>
              <a:t>, and set </a:t>
            </a:r>
            <a:r>
              <a:rPr>
                <a:latin typeface="Courier New"/>
                <a:ea typeface="Courier New"/>
                <a:cs typeface="Courier New"/>
                <a:sym typeface="Courier New"/>
              </a:rPr>
              <a:t>S</a:t>
            </a:r>
            <a:r>
              <a:rPr baseline="-5999">
                <a:latin typeface="Courier New"/>
                <a:ea typeface="Courier New"/>
                <a:cs typeface="Courier New"/>
                <a:sym typeface="Courier New"/>
              </a:rPr>
              <a:t>N</a:t>
            </a:r>
            <a:r>
              <a:t> corresponds to all those values where </a:t>
            </a:r>
            <a:r>
              <a:rPr>
                <a:latin typeface="Courier New"/>
                <a:ea typeface="Courier New"/>
                <a:cs typeface="Courier New"/>
                <a:sym typeface="Courier New"/>
              </a:rPr>
              <a:t>N</a:t>
            </a:r>
            <a:r>
              <a:rPr baseline="31999">
                <a:latin typeface="Courier New"/>
                <a:ea typeface="Courier New"/>
                <a:cs typeface="Courier New"/>
                <a:sym typeface="Courier New"/>
              </a:rPr>
              <a:t>th</a:t>
            </a:r>
            <a:r>
              <a:t> bit (Most Significant bit) is set to </a:t>
            </a:r>
            <a:r>
              <a:rPr>
                <a:latin typeface="Courier New"/>
                <a:ea typeface="Courier New"/>
                <a:cs typeface="Courier New"/>
                <a:sym typeface="Courier New"/>
              </a:rPr>
              <a:t>0</a:t>
            </a:r>
            <a:r>
              <a:t>. For example, if N=3, three sets would be</a:t>
            </a:r>
          </a:p>
          <a:p>
            <a:pPr lvl="1" marL="738187" indent="-342900">
              <a:spcBef>
                <a:spcPts val="700"/>
              </a:spcBef>
              <a:buChar char="•"/>
              <a:defRPr sz="2900"/>
            </a:pPr>
            <a:r>
              <a:t>S</a:t>
            </a:r>
            <a:r>
              <a:rPr baseline="-5999"/>
              <a:t>1</a:t>
            </a:r>
            <a:r>
              <a:t> (xx0) = </a:t>
            </a:r>
            <a:r>
              <a:rPr>
                <a:latin typeface="Courier New"/>
                <a:ea typeface="Courier New"/>
                <a:cs typeface="Courier New"/>
                <a:sym typeface="Courier New"/>
              </a:rPr>
              <a:t>1,3,5,7</a:t>
            </a:r>
            <a:endParaRPr>
              <a:latin typeface="Courier New"/>
              <a:ea typeface="Courier New"/>
              <a:cs typeface="Courier New"/>
              <a:sym typeface="Courier New"/>
            </a:endParaRPr>
          </a:p>
          <a:p>
            <a:pPr lvl="1" marL="738187" indent="-342900">
              <a:spcBef>
                <a:spcPts val="700"/>
              </a:spcBef>
              <a:buChar char="•"/>
              <a:defRPr sz="2900"/>
            </a:pPr>
            <a:r>
              <a:t>S</a:t>
            </a:r>
            <a:r>
              <a:rPr baseline="-5999"/>
              <a:t>2</a:t>
            </a:r>
            <a:r>
              <a:t> (x0x) = </a:t>
            </a:r>
            <a:r>
              <a:rPr>
                <a:latin typeface="Courier New"/>
                <a:ea typeface="Courier New"/>
                <a:cs typeface="Courier New"/>
                <a:sym typeface="Courier New"/>
              </a:rPr>
              <a:t>1,5,2,6</a:t>
            </a:r>
          </a:p>
          <a:p>
            <a:pPr lvl="1" marL="738187" indent="-342900">
              <a:spcBef>
                <a:spcPts val="700"/>
              </a:spcBef>
              <a:buChar char="•"/>
              <a:defRPr sz="2900"/>
            </a:pPr>
            <a:r>
              <a:t>S</a:t>
            </a:r>
            <a:r>
              <a:rPr baseline="-5999"/>
              <a:t>3</a:t>
            </a:r>
            <a:r>
              <a:t> (0xx) = </a:t>
            </a:r>
            <a:r>
              <a:rPr>
                <a:latin typeface="Courier New"/>
                <a:ea typeface="Courier New"/>
                <a:cs typeface="Courier New"/>
                <a:sym typeface="Courier New"/>
              </a:rPr>
              <a:t>1,2,3,4</a:t>
            </a:r>
          </a:p>
        </p:txBody>
      </p:sp>
      <p:sp>
        <p:nvSpPr>
          <p:cNvPr id="8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1"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82"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 name="Q04"/>
          <p:cNvSpPr txBox="1"/>
          <p:nvPr>
            <p:ph type="title"/>
          </p:nvPr>
        </p:nvSpPr>
        <p:spPr>
          <a:prstGeom prst="rect">
            <a:avLst/>
          </a:prstGeom>
        </p:spPr>
        <p:txBody>
          <a:bodyPr/>
          <a:lstStyle/>
          <a:p>
            <a:pPr/>
            <a:r>
              <a:t>Q04</a:t>
            </a:r>
          </a:p>
        </p:txBody>
      </p:sp>
      <p:sp>
        <p:nvSpPr>
          <p:cNvPr id="85" name="Given two inputs positive integer M and N, find all consecutive prime numbers between M and N (inclusive of both M and N). For example, if M=20, and N=61, then program should output…"/>
          <p:cNvSpPr txBox="1"/>
          <p:nvPr>
            <p:ph type="body" idx="1"/>
          </p:nvPr>
        </p:nvSpPr>
        <p:spPr>
          <a:xfrm>
            <a:off x="624656" y="938113"/>
            <a:ext cx="9156883" cy="5891610"/>
          </a:xfrm>
          <a:prstGeom prst="rect">
            <a:avLst/>
          </a:prstGeom>
        </p:spPr>
        <p:txBody>
          <a:bodyPr/>
          <a:lstStyle/>
          <a:p>
            <a:pPr marL="382587" indent="-342899">
              <a:defRPr sz="2900"/>
            </a:pPr>
            <a:r>
              <a:t>Given two inputs positive integer M and N, find all consecutive prime numbers between M and N (inclusive of both M and N). For example, if M=20, and N=61, then program should output</a:t>
            </a:r>
          </a:p>
          <a:p>
            <a:pPr lvl="1" marL="738187" indent="-342900">
              <a:spcBef>
                <a:spcPts val="700"/>
              </a:spcBef>
              <a:buChar char="•"/>
              <a:defRPr sz="2900"/>
            </a:pPr>
            <a:r>
              <a:t>29,31</a:t>
            </a:r>
          </a:p>
          <a:p>
            <a:pPr lvl="1" marL="738187" indent="-342900">
              <a:spcBef>
                <a:spcPts val="700"/>
              </a:spcBef>
              <a:buChar char="•"/>
              <a:defRPr sz="2900"/>
            </a:pPr>
            <a:r>
              <a:t>41,43</a:t>
            </a:r>
          </a:p>
          <a:p>
            <a:pPr lvl="1" marL="738187" indent="-342900">
              <a:spcBef>
                <a:spcPts val="700"/>
              </a:spcBef>
              <a:buChar char="•"/>
              <a:defRPr sz="2900"/>
            </a:pPr>
            <a:r>
              <a:t>59,61</a:t>
            </a:r>
          </a:p>
        </p:txBody>
      </p:sp>
      <p:sp>
        <p:nvSpPr>
          <p:cNvPr id="8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7"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88"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D2A9"/>
        </a:solidFill>
        <a:ln w="9525"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9525"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D2A9"/>
        </a:solidFill>
        <a:ln w="9525"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9525"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