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1: Divid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br/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vide &amp; Conquer: Control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&amp; Conquer: Control Abstraction</a:t>
            </a:r>
          </a:p>
        </p:txBody>
      </p:sp>
      <p:sp>
        <p:nvSpPr>
          <p:cNvPr id="210" name="Type DAndC(P) {…"/>
          <p:cNvSpPr txBox="1"/>
          <p:nvPr>
            <p:ph type="body" idx="1"/>
          </p:nvPr>
        </p:nvSpPr>
        <p:spPr>
          <a:xfrm>
            <a:off x="534039" y="938113"/>
            <a:ext cx="8738177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DAndC(P) {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Small(P) 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S(P) 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{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Divide P into smaller sets P</a:t>
            </a:r>
            <a:r>
              <a:rPr baseline="-5999"/>
              <a:t>1</a:t>
            </a:r>
            <a:r>
              <a:t>, …,P</a:t>
            </a:r>
            <a:r>
              <a:rPr baseline="-5999"/>
              <a:t>k</a:t>
            </a:r>
            <a:endParaRPr baseline="-5999"/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Apply DAndC to each subproblem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Combine(DAndC(P</a:t>
            </a:r>
            <a:r>
              <a:rPr baseline="-5999"/>
              <a:t>1</a:t>
            </a:r>
            <a:r>
              <a:t>)…,DAndC(P</a:t>
            </a:r>
            <a:r>
              <a:rPr baseline="-5999"/>
              <a:t>k</a:t>
            </a:r>
            <a:r>
              <a:t>))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0" indent="228600">
              <a:spcBef>
                <a:spcPts val="7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216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02303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T(n): time complexity for a problem of input size n</a:t>
            </a:r>
          </a:p>
          <a:p>
            <a:pPr>
              <a:spcBef>
                <a:spcPts val="100"/>
              </a:spcBef>
            </a:pPr>
            <a:r>
              <a:t>g(n): time complexity for solving diectly for small inputs</a:t>
            </a:r>
          </a:p>
          <a:p>
            <a:pPr>
              <a:spcBef>
                <a:spcPts val="100"/>
              </a:spcBef>
            </a:pPr>
            <a:r>
              <a:t>f(n): Time complexity for dividing the problem into k subproblems and combining again from the solutiosn of k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t>k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0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221" name="Equation"/>
          <p:cNvSpPr txBox="1"/>
          <p:nvPr/>
        </p:nvSpPr>
        <p:spPr>
          <a:xfrm>
            <a:off x="1863673" y="6028787"/>
            <a:ext cx="4407440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24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8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29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0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1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2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3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234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35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36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2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3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4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45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46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247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248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51" name="Example 01: a=2, b=2,T(1)=1,f(n)=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01: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n.(log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5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56" name="= n[1+(1+1+…(log2n times)+1)]=nlog2n…"/>
          <p:cNvSpPr txBox="1"/>
          <p:nvPr/>
        </p:nvSpPr>
        <p:spPr>
          <a:xfrm>
            <a:off x="488144" y="5971163"/>
            <a:ext cx="8584006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59" name="Example 02: a=9, b=3,T(1)=4,f(n)=4n6…"/>
          <p:cNvSpPr txBox="1"/>
          <p:nvPr>
            <p:ph type="body" sz="half" idx="1"/>
          </p:nvPr>
        </p:nvSpPr>
        <p:spPr>
          <a:xfrm>
            <a:off x="555600" y="864195"/>
            <a:ext cx="9048800" cy="1911623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3</a:t>
            </a:r>
            <a:r>
              <a:t>9=2,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=4b</a:t>
            </a:r>
            <a:r>
              <a:rPr baseline="31999"/>
              <a:t>6j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3" name="Equation"/>
          <p:cNvSpPr txBox="1"/>
          <p:nvPr/>
        </p:nvSpPr>
        <p:spPr>
          <a:xfrm>
            <a:off x="1069612" y="2881983"/>
            <a:ext cx="404687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64" name="= n2[4+(4*34+4*34*2+…+4*34*log3n)]…"/>
          <p:cNvSpPr txBox="1"/>
          <p:nvPr/>
        </p:nvSpPr>
        <p:spPr>
          <a:xfrm>
            <a:off x="89061" y="3786380"/>
            <a:ext cx="8007156" cy="216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un Exercise of Game of 128 numbers"/>
          <p:cNvSpPr txBox="1"/>
          <p:nvPr>
            <p:ph type="title"/>
          </p:nvPr>
        </p:nvSpPr>
        <p:spPr>
          <a:xfrm>
            <a:off x="623353" y="93581"/>
            <a:ext cx="9027875" cy="82648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Fun Exercise of Game of 128 numbers</a:t>
            </a:r>
          </a:p>
        </p:txBody>
      </p:sp>
      <p:sp>
        <p:nvSpPr>
          <p:cNvPr id="267" name="A practical fun example of Data structures and Algorithm"/>
          <p:cNvSpPr txBox="1"/>
          <p:nvPr>
            <p:ph type="body" idx="1"/>
          </p:nvPr>
        </p:nvSpPr>
        <p:spPr>
          <a:xfrm>
            <a:off x="887784" y="938113"/>
            <a:ext cx="8384432" cy="5743774"/>
          </a:xfrm>
          <a:prstGeom prst="rect">
            <a:avLst/>
          </a:prstGeom>
        </p:spPr>
        <p:txBody>
          <a:bodyPr/>
          <a:lstStyle/>
          <a:p>
            <a:pPr/>
            <a:r>
              <a:t>A practical fun example of Data structures and Algorithm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1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778000"/>
            <a:ext cx="3746500" cy="5619750"/>
          </a:xfrm>
          <a:prstGeom prst="rect">
            <a:avLst/>
          </a:prstGeom>
        </p:spPr>
      </p:pic>
      <p:sp>
        <p:nvSpPr>
          <p:cNvPr id="272" name="Game:…"/>
          <p:cNvSpPr txBox="1"/>
          <p:nvPr/>
        </p:nvSpPr>
        <p:spPr>
          <a:xfrm>
            <a:off x="5461000" y="1943100"/>
            <a:ext cx="4683594" cy="483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 sz="3000"/>
            </a:pPr>
            <a:r>
              <a:t>Game:</a:t>
            </a:r>
          </a:p>
          <a:p>
            <a:pPr>
              <a:defRPr sz="3000"/>
            </a:pPr>
            <a:r>
              <a:t>. Go thru a set of cards</a:t>
            </a:r>
          </a:p>
          <a:p>
            <a:pPr>
              <a:defRPr sz="3000"/>
            </a:pPr>
            <a:r>
              <a:t>. Say Y/N if present or not</a:t>
            </a:r>
          </a:p>
          <a:p>
            <a:pPr>
              <a:defRPr sz="3000"/>
            </a:pPr>
            <a:r>
              <a:t>. You will get you number </a:t>
            </a:r>
          </a:p>
          <a:p>
            <a:pPr>
              <a:defRPr sz="3000"/>
            </a:pPr>
            <a:r>
              <a:t>graphically displayed to you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 b="1"/>
              <a:t>Q?</a:t>
            </a:r>
            <a:r>
              <a:t>:</a:t>
            </a:r>
          </a:p>
          <a:p>
            <a:pPr>
              <a:defRPr sz="3000"/>
            </a:pPr>
            <a:r>
              <a:t>Which algorithm we are </a:t>
            </a:r>
          </a:p>
          <a:p>
            <a:pPr>
              <a:defRPr sz="3000"/>
            </a:pPr>
            <a:r>
              <a:t>discussing?</a:t>
            </a:r>
          </a:p>
          <a:p>
            <a:pPr>
              <a:defRPr sz="3000"/>
            </a:pPr>
            <a:r>
              <a:rPr b="1"/>
              <a:t>Aim</a:t>
            </a:r>
            <a:r>
              <a:t>: Can we find more such</a:t>
            </a:r>
          </a:p>
          <a:p>
            <a:pPr>
              <a:defRPr sz="3000"/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2"/>
      <p:bldP build="p" bldLvl="5" animBg="1" rev="0" advAuto="0" spid="272" grpId="3"/>
      <p:bldP build="p" bldLvl="1" animBg="1" rev="0" advAuto="0" spid="2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ame of 128 numbers -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b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7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74" y="959816"/>
            <a:ext cx="7962177" cy="6010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ame of 128 numbers - 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c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84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04" y="930488"/>
            <a:ext cx="7918389" cy="593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85" y="918328"/>
            <a:ext cx="8151630" cy="612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717" y="798269"/>
            <a:ext cx="8410566" cy="63282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ercise 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</p:txBody>
      </p:sp>
      <p:sp>
        <p:nvSpPr>
          <p:cNvPr id="299" name="Exercise 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  <a:p>
            <a:pPr lvl="1"/>
            <a:r>
              <a:t>Work out the remaining 3 cards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ummary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Divide and Conquer</a:t>
            </a:r>
          </a:p>
        </p:txBody>
      </p:sp>
      <p:sp>
        <p:nvSpPr>
          <p:cNvPr id="305" name="Break the problem into smaller sub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the problem into smaller subsets</a:t>
            </a:r>
          </a:p>
          <a:p>
            <a:pPr lvl="1"/>
            <a:r>
              <a:t>By a factor c i.e. n—&gt; n/c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Example cases</a:t>
            </a:r>
          </a:p>
          <a:p>
            <a:pPr lvl="1"/>
            <a:r>
              <a:t>Sorting and Searching</a:t>
            </a:r>
          </a:p>
          <a:p>
            <a:pPr lvl="1"/>
            <a:r>
              <a:t>Binary Tree traversals</a:t>
            </a:r>
          </a:p>
          <a:p>
            <a:pPr lvl="1"/>
            <a:r>
              <a:t>Binary search</a:t>
            </a:r>
          </a:p>
          <a:p>
            <a:pPr lvl="1"/>
            <a:r>
              <a:t>Multiplication of large numbers (Karatsuba Algo)</a:t>
            </a:r>
          </a:p>
          <a:p>
            <a:pPr lvl="1"/>
            <a:r>
              <a:t>Matrix multiplicatin - Strassen’s algorithm</a:t>
            </a:r>
          </a:p>
          <a:p>
            <a:pPr lvl="1"/>
            <a:r>
              <a:t>Closest pair problem</a:t>
            </a:r>
          </a:p>
          <a:p>
            <a:pPr lvl="1"/>
            <a:r>
              <a:t>Convex Hull problem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30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54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n) into similar sub problems</a:t>
            </a:r>
          </a:p>
          <a:p>
            <a:pPr lvl="1"/>
            <a:r>
              <a:t>Size of sub problems should be some factor of original e.g. n/c</a:t>
            </a:r>
          </a:p>
          <a:p>
            <a:pPr lvl="2"/>
            <a:r>
              <a:t>should not be of same size i.e. n-c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Problem of…"/>
          <p:cNvSpPr/>
          <p:nvPr/>
        </p:nvSpPr>
        <p:spPr>
          <a:xfrm>
            <a:off x="3683000" y="1058333"/>
            <a:ext cx="221290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 of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n</a:t>
            </a:r>
          </a:p>
        </p:txBody>
      </p:sp>
      <p:sp>
        <p:nvSpPr>
          <p:cNvPr id="64" name="Subprob 1…"/>
          <p:cNvSpPr/>
          <p:nvPr/>
        </p:nvSpPr>
        <p:spPr>
          <a:xfrm>
            <a:off x="596213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5" name="…"/>
          <p:cNvSpPr txBox="1"/>
          <p:nvPr/>
        </p:nvSpPr>
        <p:spPr>
          <a:xfrm>
            <a:off x="5252396" y="2797791"/>
            <a:ext cx="612141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6" name="Solution to…"/>
          <p:cNvSpPr/>
          <p:nvPr/>
        </p:nvSpPr>
        <p:spPr>
          <a:xfrm>
            <a:off x="596213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</a:t>
            </a:r>
          </a:p>
        </p:txBody>
      </p:sp>
      <p:sp>
        <p:nvSpPr>
          <p:cNvPr id="67" name="Subprob 2…"/>
          <p:cNvSpPr/>
          <p:nvPr/>
        </p:nvSpPr>
        <p:spPr>
          <a:xfrm>
            <a:off x="2930654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8" name="Subprob k…"/>
          <p:cNvSpPr/>
          <p:nvPr/>
        </p:nvSpPr>
        <p:spPr>
          <a:xfrm>
            <a:off x="6949405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9" name="Solution to…"/>
          <p:cNvSpPr/>
          <p:nvPr/>
        </p:nvSpPr>
        <p:spPr>
          <a:xfrm>
            <a:off x="305378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</a:t>
            </a:r>
          </a:p>
        </p:txBody>
      </p:sp>
      <p:sp>
        <p:nvSpPr>
          <p:cNvPr id="70" name="Solution to…"/>
          <p:cNvSpPr/>
          <p:nvPr/>
        </p:nvSpPr>
        <p:spPr>
          <a:xfrm>
            <a:off x="707253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</a:t>
            </a:r>
          </a:p>
        </p:txBody>
      </p:sp>
      <p:sp>
        <p:nvSpPr>
          <p:cNvPr id="71" name="…"/>
          <p:cNvSpPr txBox="1"/>
          <p:nvPr/>
        </p:nvSpPr>
        <p:spPr>
          <a:xfrm>
            <a:off x="5572569" y="4347633"/>
            <a:ext cx="61214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72" name="Solution to Original Problem of Size n"/>
          <p:cNvSpPr/>
          <p:nvPr/>
        </p:nvSpPr>
        <p:spPr>
          <a:xfrm>
            <a:off x="3511715" y="5910175"/>
            <a:ext cx="3136570" cy="109041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 to Original Problem of Size n</a:t>
            </a:r>
          </a:p>
        </p:txBody>
      </p:sp>
      <p:sp>
        <p:nvSpPr>
          <p:cNvPr id="73" name="Line"/>
          <p:cNvSpPr/>
          <p:nvPr/>
        </p:nvSpPr>
        <p:spPr>
          <a:xfrm flipV="1">
            <a:off x="1506008" y="1875366"/>
            <a:ext cx="2515659" cy="80882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 flipV="1">
            <a:off x="5896205" y="5146925"/>
            <a:ext cx="1893129" cy="79433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 flipV="1">
            <a:off x="1361596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 flipH="1" flipV="1">
            <a:off x="5502531" y="1841815"/>
            <a:ext cx="2406270" cy="875926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 flipV="1">
            <a:off x="4097933" y="1857245"/>
            <a:ext cx="845064" cy="845065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 flipV="1">
            <a:off x="386926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 flipV="1">
            <a:off x="788801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H="1" flipV="1">
            <a:off x="1192998" y="5129707"/>
            <a:ext cx="2715038" cy="81325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 flipH="1" flipV="1">
            <a:off x="4065581" y="5117540"/>
            <a:ext cx="695551" cy="85659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vide and Conquer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Examples</a:t>
            </a:r>
          </a:p>
        </p:txBody>
      </p:sp>
      <p:sp>
        <p:nvSpPr>
          <p:cNvPr id="84" name="Sorting and Searching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 and Searching</a:t>
            </a:r>
          </a:p>
          <a:p>
            <a:pPr/>
            <a:r>
              <a:t>Binary Tree traversals</a:t>
            </a:r>
          </a:p>
          <a:p>
            <a:pPr/>
            <a:r>
              <a:t>Binary search</a:t>
            </a:r>
          </a:p>
          <a:p>
            <a:pPr/>
            <a:r>
              <a:t>Multiplication of large numbers (Karatsuba Algo)</a:t>
            </a:r>
          </a:p>
          <a:p>
            <a:pPr/>
            <a:r>
              <a:t>Matrix multiplicatin - Strassen’s algorithm</a:t>
            </a:r>
          </a:p>
          <a:p>
            <a:pPr/>
            <a:r>
              <a:t>Closest pair problem</a:t>
            </a:r>
          </a:p>
          <a:p>
            <a:pPr/>
            <a:r>
              <a:t>Convex Hull problem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90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4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5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96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97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98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99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00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1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2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03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4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05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06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7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08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09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10" name="Soltion 1:…"/>
          <p:cNvSpPr txBox="1"/>
          <p:nvPr/>
        </p:nvSpPr>
        <p:spPr>
          <a:xfrm>
            <a:off x="275980" y="2780920"/>
            <a:ext cx="4680902" cy="406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 1: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3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15 comparisons</a:t>
            </a:r>
          </a:p>
        </p:txBody>
      </p:sp>
      <p:sp>
        <p:nvSpPr>
          <p:cNvPr id="111" name="Scales"/>
          <p:cNvSpPr/>
          <p:nvPr/>
        </p:nvSpPr>
        <p:spPr>
          <a:xfrm>
            <a:off x="5153631" y="297093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" name="01"/>
          <p:cNvSpPr/>
          <p:nvPr/>
        </p:nvSpPr>
        <p:spPr>
          <a:xfrm>
            <a:off x="5142318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3" name="02"/>
          <p:cNvSpPr/>
          <p:nvPr/>
        </p:nvSpPr>
        <p:spPr>
          <a:xfrm>
            <a:off x="6038424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14" name="Scales"/>
          <p:cNvSpPr/>
          <p:nvPr/>
        </p:nvSpPr>
        <p:spPr>
          <a:xfrm>
            <a:off x="7138484" y="2970939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" name="01"/>
          <p:cNvSpPr/>
          <p:nvPr/>
        </p:nvSpPr>
        <p:spPr>
          <a:xfrm>
            <a:off x="7127171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6" name="03"/>
          <p:cNvSpPr/>
          <p:nvPr/>
        </p:nvSpPr>
        <p:spPr>
          <a:xfrm>
            <a:off x="8023276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17" name="Scales"/>
          <p:cNvSpPr/>
          <p:nvPr/>
        </p:nvSpPr>
        <p:spPr>
          <a:xfrm>
            <a:off x="7079730" y="508102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" name="01"/>
          <p:cNvSpPr/>
          <p:nvPr/>
        </p:nvSpPr>
        <p:spPr>
          <a:xfrm>
            <a:off x="7068417" y="5636659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9" name="16"/>
          <p:cNvSpPr/>
          <p:nvPr/>
        </p:nvSpPr>
        <p:spPr>
          <a:xfrm>
            <a:off x="7964522" y="5636659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  <p:bldP build="p" bldLvl="5" animBg="1" rev="0" advAuto="0" spid="11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22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6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9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0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31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32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3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34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5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6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7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38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9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40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41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42" name="Soltion 2:…"/>
          <p:cNvSpPr txBox="1"/>
          <p:nvPr/>
        </p:nvSpPr>
        <p:spPr>
          <a:xfrm>
            <a:off x="275980" y="2780920"/>
            <a:ext cx="4804020" cy="412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 2: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3 with 4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15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8 comparisons</a:t>
            </a:r>
          </a:p>
        </p:txBody>
      </p:sp>
      <p:sp>
        <p:nvSpPr>
          <p:cNvPr id="143" name="Scales"/>
          <p:cNvSpPr/>
          <p:nvPr/>
        </p:nvSpPr>
        <p:spPr>
          <a:xfrm>
            <a:off x="5153631" y="2970939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01"/>
          <p:cNvSpPr/>
          <p:nvPr/>
        </p:nvSpPr>
        <p:spPr>
          <a:xfrm>
            <a:off x="5142318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5" name="02"/>
          <p:cNvSpPr/>
          <p:nvPr/>
        </p:nvSpPr>
        <p:spPr>
          <a:xfrm>
            <a:off x="6038424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46" name="Scales"/>
          <p:cNvSpPr/>
          <p:nvPr/>
        </p:nvSpPr>
        <p:spPr>
          <a:xfrm>
            <a:off x="7342563" y="2970939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03"/>
          <p:cNvSpPr/>
          <p:nvPr/>
        </p:nvSpPr>
        <p:spPr>
          <a:xfrm>
            <a:off x="7331250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8" name="04"/>
          <p:cNvSpPr/>
          <p:nvPr/>
        </p:nvSpPr>
        <p:spPr>
          <a:xfrm>
            <a:off x="8227355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49" name="Scales"/>
          <p:cNvSpPr/>
          <p:nvPr/>
        </p:nvSpPr>
        <p:spPr>
          <a:xfrm>
            <a:off x="5094878" y="4424814"/>
            <a:ext cx="1349300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k"/>
          <p:cNvSpPr/>
          <p:nvPr/>
        </p:nvSpPr>
        <p:spPr>
          <a:xfrm>
            <a:off x="5083564" y="4980444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51" name="k+1"/>
          <p:cNvSpPr/>
          <p:nvPr/>
        </p:nvSpPr>
        <p:spPr>
          <a:xfrm>
            <a:off x="5979670" y="4980444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k+1</a:t>
            </a:r>
          </a:p>
        </p:txBody>
      </p:sp>
      <p:sp>
        <p:nvSpPr>
          <p:cNvPr id="152" name="Scales"/>
          <p:cNvSpPr/>
          <p:nvPr/>
        </p:nvSpPr>
        <p:spPr>
          <a:xfrm>
            <a:off x="7475590" y="4424814"/>
            <a:ext cx="1349301" cy="11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15"/>
          <p:cNvSpPr/>
          <p:nvPr/>
        </p:nvSpPr>
        <p:spPr>
          <a:xfrm>
            <a:off x="7464277" y="4980444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54" name="16"/>
          <p:cNvSpPr/>
          <p:nvPr/>
        </p:nvSpPr>
        <p:spPr>
          <a:xfrm>
            <a:off x="8360383" y="4980444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  <p:bldP build="p" bldLvl="5" animBg="1" rev="0" advAuto="0" spid="14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5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1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2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3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64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65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66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67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68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69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70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71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72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3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4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75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76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77" name="Soltion3: Divide and Conquer…"/>
          <p:cNvSpPr txBox="1"/>
          <p:nvPr/>
        </p:nvSpPr>
        <p:spPr>
          <a:xfrm>
            <a:off x="-347585" y="2701092"/>
            <a:ext cx="7289899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Divide and Conquer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Divide into 2 sets, each of 8 balls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1-8 with 9-16, and divide the lighter set into two parts each of 4.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Continue the process till lighter ball is found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 4 comparisons (log</a:t>
            </a:r>
            <a:r>
              <a:rPr baseline="-5999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178" name="Scales"/>
          <p:cNvSpPr/>
          <p:nvPr/>
        </p:nvSpPr>
        <p:spPr>
          <a:xfrm>
            <a:off x="7372885" y="2768531"/>
            <a:ext cx="2383267" cy="20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01"/>
          <p:cNvSpPr/>
          <p:nvPr/>
        </p:nvSpPr>
        <p:spPr>
          <a:xfrm>
            <a:off x="7039485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0" name="…"/>
          <p:cNvSpPr/>
          <p:nvPr/>
        </p:nvSpPr>
        <p:spPr>
          <a:xfrm>
            <a:off x="7418587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81" name="08"/>
          <p:cNvSpPr/>
          <p:nvPr/>
        </p:nvSpPr>
        <p:spPr>
          <a:xfrm>
            <a:off x="7651073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82" name="09"/>
          <p:cNvSpPr/>
          <p:nvPr/>
        </p:nvSpPr>
        <p:spPr>
          <a:xfrm>
            <a:off x="8762819" y="3526568"/>
            <a:ext cx="582943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83" name="…"/>
          <p:cNvSpPr/>
          <p:nvPr/>
        </p:nvSpPr>
        <p:spPr>
          <a:xfrm>
            <a:off x="9141921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84" name="16"/>
          <p:cNvSpPr/>
          <p:nvPr/>
        </p:nvSpPr>
        <p:spPr>
          <a:xfrm>
            <a:off x="9374406" y="3526568"/>
            <a:ext cx="593329" cy="566864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  <p:bldP build="p" bldLvl="5" animBg="1" rev="0" advAuto="0" spid="1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87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1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2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93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94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95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96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97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98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99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00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1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02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03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04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205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206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07" name="Soltion3: Time complexity…"/>
          <p:cNvSpPr txBox="1"/>
          <p:nvPr/>
        </p:nvSpPr>
        <p:spPr>
          <a:xfrm>
            <a:off x="202855" y="2780920"/>
            <a:ext cx="9754290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Time complexity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T(n/2) + 1 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#</a:t>
            </a:r>
            <a:r>
              <a:rPr sz="2900"/>
              <a:t>1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comparison reduces it by half</a:t>
            </a:r>
            <a:endParaRPr sz="29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900"/>
              <a:t>= T(n/4) + 1 + 2 = T(n/2</a:t>
            </a:r>
            <a:r>
              <a:rPr baseline="31999" sz="2900"/>
              <a:t>2</a:t>
            </a:r>
            <a:r>
              <a:rPr sz="2900"/>
              <a:t>)+2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3</a:t>
            </a:r>
            <a:r>
              <a:rPr sz="2900"/>
              <a:t>) + 3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: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k</a:t>
            </a:r>
            <a:r>
              <a:rPr sz="2900"/>
              <a:t>) + k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log</a:t>
            </a:r>
            <a:r>
              <a:rPr baseline="-12896" sz="2900"/>
              <a:t>2</a:t>
            </a:r>
            <a:r>
              <a:rPr sz="290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  <p:bldP build="p" bldLvl="5" animBg="1" rev="0" advAuto="0" spid="20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