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deepak.com/course/adslidesold/26ad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2: Multi-Stage Graph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L32: Multi-Stage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37" name="Q: How to allocate assignments to team members so as to get maximum marks"/>
          <p:cNvSpPr txBox="1"/>
          <p:nvPr>
            <p:ph type="body" sz="quarter" idx="1"/>
          </p:nvPr>
        </p:nvSpPr>
        <p:spPr>
          <a:xfrm>
            <a:off x="666288" y="5448912"/>
            <a:ext cx="9055611" cy="1380811"/>
          </a:xfrm>
          <a:prstGeom prst="rect">
            <a:avLst/>
          </a:prstGeom>
        </p:spPr>
        <p:txBody>
          <a:bodyPr/>
          <a:lstStyle/>
          <a:p>
            <a:pPr/>
            <a:r>
              <a:t>Q: How to allocate assignments to team members so as to get maximum marks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1" name="Table"/>
          <p:cNvGraphicFramePr/>
          <p:nvPr/>
        </p:nvGraphicFramePr>
        <p:xfrm>
          <a:off x="1938423" y="1655739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146802"/>
                <a:gridCol w="828021"/>
                <a:gridCol w="912528"/>
                <a:gridCol w="971701"/>
              </a:tblGrid>
              <a:tr h="88243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Person →
Assignments↓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293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2" name="Marks evalutation for assignment done by a person"/>
          <p:cNvSpPr txBox="1"/>
          <p:nvPr/>
        </p:nvSpPr>
        <p:spPr>
          <a:xfrm>
            <a:off x="781248" y="833191"/>
            <a:ext cx="8886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Marks evalutation for assignment done by a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  <p:bldP build="whole" bldLvl="1" animBg="1" rev="0" advAuto="0" spid="341" grpId="2"/>
      <p:bldP build="p" bldLvl="5" animBg="1" rev="0" advAuto="0" spid="33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45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>
              <a:spcBef>
                <a:spcPts val="300"/>
              </a:spcBef>
              <a:defRPr sz="30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0</a:t>
            </a:r>
            <a:r>
              <a:t>As: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0+10+0=10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0+8+5=13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0+7+5=12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0+4+6=10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0+0+6=6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9" name="Table"/>
          <p:cNvGraphicFramePr/>
          <p:nvPr/>
        </p:nvGraphicFramePr>
        <p:xfrm>
          <a:off x="6145427" y="973971"/>
          <a:ext cx="3095652" cy="26957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9432"/>
                <a:gridCol w="712848"/>
                <a:gridCol w="686478"/>
                <a:gridCol w="778316"/>
              </a:tblGrid>
              <a:tr h="7445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715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043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61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452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2" name="Possible allocations……"/>
          <p:cNvSpPr txBox="1"/>
          <p:nvPr>
            <p:ph type="body" idx="1"/>
          </p:nvPr>
        </p:nvSpPr>
        <p:spPr>
          <a:xfrm>
            <a:off x="552194" y="1058994"/>
            <a:ext cx="6574786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1</a:t>
            </a:r>
            <a:r>
              <a:t>A: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+8+0=10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+7+5=14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+4+5=11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+0+6=8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56" name="Table"/>
          <p:cNvGraphicFramePr/>
          <p:nvPr/>
        </p:nvGraphicFramePr>
        <p:xfrm>
          <a:off x="7525591" y="957343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48581"/>
                <a:gridCol w="533060"/>
                <a:gridCol w="542999"/>
                <a:gridCol w="603796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9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2</a:t>
            </a:r>
            <a:r>
              <a:t>As. 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5+7+0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5+4+5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5+0+5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63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66" name="Possible allocations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/>
            <a:r>
              <a:t>Possible allocations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3</a:t>
            </a:r>
            <a:r>
              <a:t>As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7+4+0=11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7+0+5=12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As: 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 </a:t>
            </a:r>
          </a:p>
          <a:p>
            <a:pPr lvl="2"/>
            <a:r>
              <a:t>Marks=8</a:t>
            </a: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0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73" name="Construction of Multistage graph…"/>
          <p:cNvSpPr txBox="1"/>
          <p:nvPr>
            <p:ph type="body" sz="half" idx="1"/>
          </p:nvPr>
        </p:nvSpPr>
        <p:spPr>
          <a:xfrm>
            <a:off x="435795" y="792538"/>
            <a:ext cx="7001345" cy="31888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Construction of Multistage graph </a:t>
            </a:r>
          </a:p>
          <a:p>
            <a:pPr>
              <a:spcBef>
                <a:spcPts val="300"/>
              </a:spcBef>
              <a:defRPr sz="3000"/>
            </a:pPr>
            <a:r>
              <a:t>The graph has 4 stages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does some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 - some remaining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- all remaining assignments</a:t>
            </a:r>
          </a:p>
          <a:p>
            <a:pPr lvl="2">
              <a:spcBef>
                <a:spcPts val="300"/>
              </a:spcBef>
            </a:pPr>
            <a:r>
              <a:t>The end stage: all assignments are done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8" name="From each stage to next stage…"/>
          <p:cNvSpPr txBox="1"/>
          <p:nvPr/>
        </p:nvSpPr>
        <p:spPr>
          <a:xfrm>
            <a:off x="450187" y="3749152"/>
            <a:ext cx="9259626" cy="278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From each stage to next stage</a:t>
            </a:r>
          </a:p>
          <a:p>
            <a:pPr lvl="1" marL="681037" indent="-285750">
              <a:lnSpc>
                <a:spcPct val="90000"/>
              </a:lnSpc>
              <a:spcBef>
                <a:spcPts val="3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Draw edge with allowed possibilities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Each stage (except start, end) has 5 vertices</a:t>
            </a:r>
          </a:p>
          <a:p>
            <a:pPr lvl="1" marL="7381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: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num of assignments done.</a:t>
            </a:r>
          </a:p>
          <a:p>
            <a:pPr lvl="2" marL="11953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1≤i&lt;3</a:t>
            </a:r>
            <a:r>
              <a:t>;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0≤j≤4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Start, end stage has one vertex each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8" grpId="2"/>
      <p:bldP build="p" bldLvl="5" animBg="1" rev="0" advAuto="0" spid="37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ine"/>
          <p:cNvSpPr/>
          <p:nvPr/>
        </p:nvSpPr>
        <p:spPr>
          <a:xfrm flipV="1">
            <a:off x="3961016" y="2884885"/>
            <a:ext cx="1437378" cy="924301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Multistage Grap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Multistage Graph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85" name="Table"/>
          <p:cNvGraphicFramePr/>
          <p:nvPr/>
        </p:nvGraphicFramePr>
        <p:xfrm>
          <a:off x="9519" y="26148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P →</a:t>
                      </a:r>
                    </a:p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6" name="V(1,0)"/>
          <p:cNvSpPr/>
          <p:nvPr/>
        </p:nvSpPr>
        <p:spPr>
          <a:xfrm>
            <a:off x="2715638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V(1,0)</a:t>
            </a:r>
          </a:p>
        </p:txBody>
      </p:sp>
      <p:sp>
        <p:nvSpPr>
          <p:cNvPr id="387" name="V(1,1)"/>
          <p:cNvSpPr/>
          <p:nvPr/>
        </p:nvSpPr>
        <p:spPr>
          <a:xfrm>
            <a:off x="2715638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V(1,1)</a:t>
            </a:r>
          </a:p>
        </p:txBody>
      </p:sp>
      <p:sp>
        <p:nvSpPr>
          <p:cNvPr id="388" name="V(1,2)"/>
          <p:cNvSpPr/>
          <p:nvPr/>
        </p:nvSpPr>
        <p:spPr>
          <a:xfrm>
            <a:off x="2715638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V(1,2)</a:t>
            </a:r>
          </a:p>
        </p:txBody>
      </p:sp>
      <p:sp>
        <p:nvSpPr>
          <p:cNvPr id="389" name="V(1,3)"/>
          <p:cNvSpPr/>
          <p:nvPr/>
        </p:nvSpPr>
        <p:spPr>
          <a:xfrm>
            <a:off x="2715638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V(1,3)</a:t>
            </a:r>
          </a:p>
        </p:txBody>
      </p:sp>
      <p:sp>
        <p:nvSpPr>
          <p:cNvPr id="390" name="V(1,4)"/>
          <p:cNvSpPr/>
          <p:nvPr/>
        </p:nvSpPr>
        <p:spPr>
          <a:xfrm>
            <a:off x="2715638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V(1,4)</a:t>
            </a:r>
          </a:p>
        </p:txBody>
      </p:sp>
      <p:sp>
        <p:nvSpPr>
          <p:cNvPr id="391" name="V(2,0)"/>
          <p:cNvSpPr/>
          <p:nvPr/>
        </p:nvSpPr>
        <p:spPr>
          <a:xfrm>
            <a:off x="5420052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V(2,0)</a:t>
            </a:r>
          </a:p>
        </p:txBody>
      </p:sp>
      <p:sp>
        <p:nvSpPr>
          <p:cNvPr id="392" name="V(2,1)"/>
          <p:cNvSpPr/>
          <p:nvPr/>
        </p:nvSpPr>
        <p:spPr>
          <a:xfrm>
            <a:off x="5420052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V(2,1)</a:t>
            </a:r>
          </a:p>
        </p:txBody>
      </p:sp>
      <p:sp>
        <p:nvSpPr>
          <p:cNvPr id="393" name="V(2,2)"/>
          <p:cNvSpPr/>
          <p:nvPr/>
        </p:nvSpPr>
        <p:spPr>
          <a:xfrm>
            <a:off x="5420052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V(2,2)</a:t>
            </a:r>
          </a:p>
        </p:txBody>
      </p:sp>
      <p:sp>
        <p:nvSpPr>
          <p:cNvPr id="394" name="V(2,3)"/>
          <p:cNvSpPr/>
          <p:nvPr/>
        </p:nvSpPr>
        <p:spPr>
          <a:xfrm>
            <a:off x="5420052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V(2,3)</a:t>
            </a:r>
          </a:p>
        </p:txBody>
      </p:sp>
      <p:sp>
        <p:nvSpPr>
          <p:cNvPr id="395" name="V(2,4)"/>
          <p:cNvSpPr/>
          <p:nvPr/>
        </p:nvSpPr>
        <p:spPr>
          <a:xfrm>
            <a:off x="5420052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V(2,4)</a:t>
            </a:r>
          </a:p>
        </p:txBody>
      </p:sp>
      <p:sp>
        <p:nvSpPr>
          <p:cNvPr id="396" name="t"/>
          <p:cNvSpPr/>
          <p:nvPr/>
        </p:nvSpPr>
        <p:spPr>
          <a:xfrm>
            <a:off x="8331737" y="3595125"/>
            <a:ext cx="731013" cy="6972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97" name="s"/>
          <p:cNvSpPr/>
          <p:nvPr/>
        </p:nvSpPr>
        <p:spPr>
          <a:xfrm>
            <a:off x="987056" y="3541483"/>
            <a:ext cx="731012" cy="80449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1518387" y="1760215"/>
            <a:ext cx="1130283" cy="1853361"/>
            <a:chOff x="0" y="0"/>
            <a:chExt cx="1130281" cy="1853360"/>
          </a:xfrm>
        </p:grpSpPr>
        <p:sp>
          <p:nvSpPr>
            <p:cNvPr id="398" name="Line"/>
            <p:cNvSpPr/>
            <p:nvPr/>
          </p:nvSpPr>
          <p:spPr>
            <a:xfrm flipV="1">
              <a:off x="0" y="0"/>
              <a:ext cx="1130282" cy="18533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9" name="0"/>
            <p:cNvSpPr txBox="1"/>
            <p:nvPr/>
          </p:nvSpPr>
          <p:spPr>
            <a:xfrm>
              <a:off x="107271" y="922777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719089" y="3586385"/>
            <a:ext cx="995528" cy="447230"/>
            <a:chOff x="0" y="0"/>
            <a:chExt cx="995526" cy="447228"/>
          </a:xfrm>
        </p:grpSpPr>
        <p:sp>
          <p:nvSpPr>
            <p:cNvPr id="401" name="Line"/>
            <p:cNvSpPr/>
            <p:nvPr/>
          </p:nvSpPr>
          <p:spPr>
            <a:xfrm>
              <a:off x="0" y="357345"/>
              <a:ext cx="9955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2" name="5"/>
            <p:cNvSpPr txBox="1"/>
            <p:nvPr/>
          </p:nvSpPr>
          <p:spPr>
            <a:xfrm>
              <a:off x="335535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634031" y="4173727"/>
            <a:ext cx="1073365" cy="763501"/>
            <a:chOff x="0" y="0"/>
            <a:chExt cx="1073363" cy="763500"/>
          </a:xfrm>
        </p:grpSpPr>
        <p:sp>
          <p:nvSpPr>
            <p:cNvPr id="404" name="Line"/>
            <p:cNvSpPr/>
            <p:nvPr/>
          </p:nvSpPr>
          <p:spPr>
            <a:xfrm>
              <a:off x="0" y="51201"/>
              <a:ext cx="1073364" cy="712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5" name="7"/>
            <p:cNvSpPr txBox="1"/>
            <p:nvPr/>
          </p:nvSpPr>
          <p:spPr>
            <a:xfrm>
              <a:off x="420593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544936" y="4345774"/>
            <a:ext cx="1084932" cy="1498516"/>
            <a:chOff x="0" y="0"/>
            <a:chExt cx="1084930" cy="1498514"/>
          </a:xfrm>
        </p:grpSpPr>
        <p:sp>
          <p:nvSpPr>
            <p:cNvPr id="407" name="Line"/>
            <p:cNvSpPr/>
            <p:nvPr/>
          </p:nvSpPr>
          <p:spPr>
            <a:xfrm>
              <a:off x="-1" y="0"/>
              <a:ext cx="1084932" cy="1498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8" name="8"/>
            <p:cNvSpPr txBox="1"/>
            <p:nvPr/>
          </p:nvSpPr>
          <p:spPr>
            <a:xfrm>
              <a:off x="509688" y="521918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10" name="Line"/>
          <p:cNvSpPr/>
          <p:nvPr/>
        </p:nvSpPr>
        <p:spPr>
          <a:xfrm>
            <a:off x="4044674" y="1653798"/>
            <a:ext cx="1316343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0"/>
          <p:cNvSpPr txBox="1"/>
          <p:nvPr/>
        </p:nvSpPr>
        <p:spPr>
          <a:xfrm>
            <a:off x="4044444" y="1267530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2" name="Line"/>
          <p:cNvSpPr/>
          <p:nvPr/>
        </p:nvSpPr>
        <p:spPr>
          <a:xfrm>
            <a:off x="3998796" y="1691371"/>
            <a:ext cx="1362221" cy="9651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4"/>
          <p:cNvSpPr txBox="1"/>
          <p:nvPr/>
        </p:nvSpPr>
        <p:spPr>
          <a:xfrm>
            <a:off x="4179428" y="15672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4" name="Line"/>
          <p:cNvSpPr/>
          <p:nvPr/>
        </p:nvSpPr>
        <p:spPr>
          <a:xfrm>
            <a:off x="3996744" y="1809699"/>
            <a:ext cx="1369409" cy="2069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7"/>
          <p:cNvSpPr txBox="1"/>
          <p:nvPr/>
        </p:nvSpPr>
        <p:spPr>
          <a:xfrm>
            <a:off x="4179428" y="198252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6" name="Line"/>
          <p:cNvSpPr/>
          <p:nvPr/>
        </p:nvSpPr>
        <p:spPr>
          <a:xfrm>
            <a:off x="3991608" y="1987989"/>
            <a:ext cx="1366469" cy="28657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8"/>
          <p:cNvSpPr txBox="1"/>
          <p:nvPr/>
        </p:nvSpPr>
        <p:spPr>
          <a:xfrm>
            <a:off x="5036170" y="404872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8" name="Line"/>
          <p:cNvSpPr/>
          <p:nvPr/>
        </p:nvSpPr>
        <p:spPr>
          <a:xfrm>
            <a:off x="3915408" y="2114989"/>
            <a:ext cx="1431914" cy="3662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10"/>
          <p:cNvSpPr txBox="1"/>
          <p:nvPr/>
        </p:nvSpPr>
        <p:spPr>
          <a:xfrm>
            <a:off x="5114261" y="5116277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0" name="Line"/>
          <p:cNvSpPr/>
          <p:nvPr/>
        </p:nvSpPr>
        <p:spPr>
          <a:xfrm>
            <a:off x="3995366" y="2794500"/>
            <a:ext cx="136174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0"/>
          <p:cNvSpPr txBox="1"/>
          <p:nvPr/>
        </p:nvSpPr>
        <p:spPr>
          <a:xfrm>
            <a:off x="4751161" y="2434512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2" name="Line"/>
          <p:cNvSpPr/>
          <p:nvPr/>
        </p:nvSpPr>
        <p:spPr>
          <a:xfrm>
            <a:off x="3998797" y="2883950"/>
            <a:ext cx="1415961" cy="107829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4"/>
          <p:cNvSpPr txBox="1"/>
          <p:nvPr/>
        </p:nvSpPr>
        <p:spPr>
          <a:xfrm>
            <a:off x="4748375" y="325599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4" name="Line"/>
          <p:cNvSpPr/>
          <p:nvPr/>
        </p:nvSpPr>
        <p:spPr>
          <a:xfrm>
            <a:off x="3990737" y="3052856"/>
            <a:ext cx="1370510" cy="191258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7"/>
          <p:cNvSpPr txBox="1"/>
          <p:nvPr/>
        </p:nvSpPr>
        <p:spPr>
          <a:xfrm>
            <a:off x="3856382" y="306454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3990988" y="1906614"/>
            <a:ext cx="1370259" cy="1767935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0"/>
          <p:cNvSpPr txBox="1"/>
          <p:nvPr/>
        </p:nvSpPr>
        <p:spPr>
          <a:xfrm>
            <a:off x="4179428" y="367109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1700905" y="2932462"/>
            <a:ext cx="947914" cy="797094"/>
            <a:chOff x="0" y="0"/>
            <a:chExt cx="947912" cy="797093"/>
          </a:xfrm>
        </p:grpSpPr>
        <p:sp>
          <p:nvSpPr>
            <p:cNvPr id="428" name="2"/>
            <p:cNvSpPr txBox="1"/>
            <p:nvPr/>
          </p:nvSpPr>
          <p:spPr>
            <a:xfrm>
              <a:off x="214973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0" y="32724"/>
              <a:ext cx="947913" cy="764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31" name="Line"/>
          <p:cNvSpPr/>
          <p:nvPr/>
        </p:nvSpPr>
        <p:spPr>
          <a:xfrm>
            <a:off x="3975252" y="4003602"/>
            <a:ext cx="1385995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7"/>
          <p:cNvSpPr txBox="1"/>
          <p:nvPr/>
        </p:nvSpPr>
        <p:spPr>
          <a:xfrm>
            <a:off x="3467368" y="404872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996262" y="1802692"/>
            <a:ext cx="1398406" cy="2851185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3961016" y="3105081"/>
            <a:ext cx="1400231" cy="1789243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3987792" y="2111639"/>
            <a:ext cx="1833095" cy="3557374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>
            <a:off x="6707614" y="1632327"/>
            <a:ext cx="1772286" cy="2060066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6"/>
          <p:cNvSpPr txBox="1"/>
          <p:nvPr/>
        </p:nvSpPr>
        <p:spPr>
          <a:xfrm>
            <a:off x="6753083" y="1430184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8" name="Line"/>
          <p:cNvSpPr/>
          <p:nvPr/>
        </p:nvSpPr>
        <p:spPr>
          <a:xfrm>
            <a:off x="6692221" y="2885622"/>
            <a:ext cx="1600997" cy="94444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6"/>
          <p:cNvSpPr txBox="1"/>
          <p:nvPr/>
        </p:nvSpPr>
        <p:spPr>
          <a:xfrm>
            <a:off x="6884196" y="26829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0" name="Line"/>
          <p:cNvSpPr/>
          <p:nvPr/>
        </p:nvSpPr>
        <p:spPr>
          <a:xfrm>
            <a:off x="6748857" y="3943730"/>
            <a:ext cx="1524075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5"/>
          <p:cNvSpPr txBox="1"/>
          <p:nvPr/>
        </p:nvSpPr>
        <p:spPr>
          <a:xfrm>
            <a:off x="6958096" y="3574487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2" name="Line"/>
          <p:cNvSpPr/>
          <p:nvPr/>
        </p:nvSpPr>
        <p:spPr>
          <a:xfrm flipV="1">
            <a:off x="6714949" y="4187818"/>
            <a:ext cx="1597834" cy="85155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5"/>
          <p:cNvSpPr txBox="1"/>
          <p:nvPr/>
        </p:nvSpPr>
        <p:spPr>
          <a:xfrm>
            <a:off x="6749544" y="442277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6713847" y="4275001"/>
            <a:ext cx="1748862" cy="1739682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0"/>
          <p:cNvSpPr txBox="1"/>
          <p:nvPr/>
        </p:nvSpPr>
        <p:spPr>
          <a:xfrm>
            <a:off x="6724154" y="54217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6" name="Line"/>
          <p:cNvSpPr/>
          <p:nvPr/>
        </p:nvSpPr>
        <p:spPr>
          <a:xfrm>
            <a:off x="3716078" y="3106539"/>
            <a:ext cx="1749567" cy="2804251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7" name="4"/>
          <p:cNvSpPr txBox="1"/>
          <p:nvPr/>
        </p:nvSpPr>
        <p:spPr>
          <a:xfrm>
            <a:off x="3856382" y="50689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" name="0"/>
          <p:cNvSpPr txBox="1"/>
          <p:nvPr/>
        </p:nvSpPr>
        <p:spPr>
          <a:xfrm>
            <a:off x="4501759" y="577777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9" name="Line"/>
          <p:cNvSpPr/>
          <p:nvPr/>
        </p:nvSpPr>
        <p:spPr>
          <a:xfrm>
            <a:off x="3938641" y="4131987"/>
            <a:ext cx="1468712" cy="924103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Q: Find max marks using DP Forward approach?…"/>
          <p:cNvSpPr txBox="1"/>
          <p:nvPr/>
        </p:nvSpPr>
        <p:spPr>
          <a:xfrm>
            <a:off x="891279" y="6128924"/>
            <a:ext cx="727128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Forward approach?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Backward approach?</a:t>
            </a:r>
          </a:p>
        </p:txBody>
      </p:sp>
      <p:sp>
        <p:nvSpPr>
          <p:cNvPr id="451" name="8"/>
          <p:cNvSpPr txBox="1"/>
          <p:nvPr/>
        </p:nvSpPr>
        <p:spPr>
          <a:xfrm>
            <a:off x="3524856" y="3074035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2" name="Line"/>
          <p:cNvSpPr/>
          <p:nvPr/>
        </p:nvSpPr>
        <p:spPr>
          <a:xfrm flipV="1">
            <a:off x="3988317" y="1760576"/>
            <a:ext cx="1306264" cy="81373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Line"/>
          <p:cNvSpPr/>
          <p:nvPr/>
        </p:nvSpPr>
        <p:spPr>
          <a:xfrm>
            <a:off x="3713214" y="4197335"/>
            <a:ext cx="1641830" cy="1835355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4"/>
          <p:cNvSpPr txBox="1"/>
          <p:nvPr/>
        </p:nvSpPr>
        <p:spPr>
          <a:xfrm>
            <a:off x="3970876" y="390287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5" name="Line"/>
          <p:cNvSpPr/>
          <p:nvPr/>
        </p:nvSpPr>
        <p:spPr>
          <a:xfrm>
            <a:off x="3998190" y="4947231"/>
            <a:ext cx="1385995" cy="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0"/>
          <p:cNvSpPr txBox="1"/>
          <p:nvPr/>
        </p:nvSpPr>
        <p:spPr>
          <a:xfrm>
            <a:off x="4071409" y="482343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7" name="Line"/>
          <p:cNvSpPr/>
          <p:nvPr/>
        </p:nvSpPr>
        <p:spPr>
          <a:xfrm>
            <a:off x="3994633" y="5165089"/>
            <a:ext cx="1329480" cy="97582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8" name="Line"/>
          <p:cNvSpPr/>
          <p:nvPr/>
        </p:nvSpPr>
        <p:spPr>
          <a:xfrm flipV="1">
            <a:off x="4013192" y="3111755"/>
            <a:ext cx="1553612" cy="268425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9" name="Line"/>
          <p:cNvSpPr/>
          <p:nvPr/>
        </p:nvSpPr>
        <p:spPr>
          <a:xfrm flipV="1">
            <a:off x="3987792" y="4118285"/>
            <a:ext cx="1573200" cy="184282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Line"/>
          <p:cNvSpPr/>
          <p:nvPr/>
        </p:nvSpPr>
        <p:spPr>
          <a:xfrm flipV="1">
            <a:off x="4000492" y="5123622"/>
            <a:ext cx="1341815" cy="964491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1" name="Line"/>
          <p:cNvSpPr/>
          <p:nvPr/>
        </p:nvSpPr>
        <p:spPr>
          <a:xfrm>
            <a:off x="3975252" y="6108815"/>
            <a:ext cx="1385995" cy="1"/>
          </a:xfrm>
          <a:prstGeom prst="line">
            <a:avLst/>
          </a:prstGeom>
          <a:ln w="381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 flipV="1">
            <a:off x="3922916" y="3707322"/>
            <a:ext cx="1572071" cy="1314002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2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xit" nodeType="clickEffect" presetSubtype="2" presetID="2" grpId="4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xit" nodeType="clickEffect" presetSubtype="2" presetID="2" grpId="5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xit" nodeType="clickEffect" presetSubtype="2" presetID="2" grpId="5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xit" nodeType="clickEffect" presetSubtype="2" presetID="2" grpId="6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Class="exit" nodeType="clickEffect" presetSubtype="2" presetID="2" grpId="6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entr" nodeType="click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exit" nodeType="clickEffect" presetSubtype="2" presetID="2" grpId="6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entr" nodeType="click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click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entr" nodeType="click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entr" nodeType="click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click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Class="entr" nodeType="click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Class="entr" nodeType="click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Class="entr" nodeType="click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Class="entr" nodeType="click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Class="exit" nodeType="clickEffect" presetSubtype="2" presetID="2" grpId="7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37"/>
      <p:bldP build="whole" bldLvl="1" animBg="1" rev="0" advAuto="0" spid="462" grpId="51"/>
      <p:bldP build="whole" bldLvl="1" animBg="1" rev="0" advAuto="0" spid="462" grpId="52"/>
      <p:bldP build="whole" bldLvl="1" animBg="1" rev="0" advAuto="0" spid="426" grpId="38"/>
      <p:bldP build="whole" bldLvl="1" animBg="1" rev="0" advAuto="0" spid="425" grpId="34"/>
      <p:bldP build="whole" bldLvl="1" animBg="1" rev="0" advAuto="0" spid="409" grpId="11"/>
      <p:bldP build="whole" bldLvl="1" animBg="1" rev="0" advAuto="0" spid="446" grpId="35"/>
      <p:bldP build="whole" bldLvl="1" animBg="1" rev="0" advAuto="0" spid="422" grpId="31"/>
      <p:bldP build="whole" bldLvl="1" animBg="1" rev="0" advAuto="0" spid="387" grpId="4"/>
      <p:bldP build="whole" bldLvl="1" animBg="1" rev="0" advAuto="0" spid="448" grpId="66"/>
      <p:bldP build="whole" bldLvl="1" animBg="1" rev="0" advAuto="0" spid="388" grpId="6"/>
      <p:bldP build="whole" bldLvl="1" animBg="1" rev="0" advAuto="0" spid="411" grpId="18"/>
      <p:bldP build="whole" bldLvl="1" animBg="1" rev="0" advAuto="0" spid="433" grpId="47"/>
      <p:bldP build="whole" bldLvl="1" animBg="1" rev="0" advAuto="0" spid="391" grpId="12"/>
      <p:bldP build="whole" bldLvl="1" animBg="1" rev="0" advAuto="0" spid="433" grpId="48"/>
      <p:bldP build="whole" bldLvl="1" animBg="1" rev="0" advAuto="0" spid="389" grpId="8"/>
      <p:bldP build="whole" bldLvl="1" animBg="1" rev="0" advAuto="0" spid="393" grpId="14"/>
      <p:bldP build="whole" bldLvl="1" animBg="1" rev="0" advAuto="0" spid="460" grpId="63"/>
      <p:bldP build="whole" bldLvl="1" animBg="1" rev="0" advAuto="0" spid="414" grpId="21"/>
      <p:bldP build="whole" bldLvl="1" animBg="1" rev="0" advAuto="0" spid="460" grpId="64"/>
      <p:bldP build="whole" bldLvl="1" animBg="1" rev="0" advAuto="0" spid="439" grpId="71"/>
      <p:bldP build="whole" bldLvl="1" animBg="1" rev="0" advAuto="0" spid="444" grpId="76"/>
      <p:bldP build="whole" bldLvl="1" animBg="1" rev="0" advAuto="0" spid="445" grpId="77"/>
      <p:bldP build="whole" bldLvl="1" animBg="1" rev="0" advAuto="0" spid="456" grpId="54"/>
      <p:bldP build="whole" bldLvl="1" animBg="1" rev="0" advAuto="0" spid="394" grpId="15"/>
      <p:bldP build="whole" bldLvl="1" animBg="1" rev="0" advAuto="0" spid="417" grpId="24"/>
      <p:bldP build="whole" bldLvl="1" animBg="1" rev="0" advAuto="0" spid="459" grpId="61"/>
      <p:bldP build="whole" bldLvl="1" animBg="1" rev="0" advAuto="0" spid="459" grpId="62"/>
      <p:bldP build="whole" bldLvl="1" animBg="1" rev="0" advAuto="0" spid="421" grpId="30"/>
      <p:bldP build="whole" bldLvl="1" animBg="1" rev="0" advAuto="0" spid="451" grpId="36"/>
      <p:bldP build="whole" bldLvl="1" animBg="1" rev="0" advAuto="0" spid="395" grpId="16"/>
      <p:bldP build="whole" bldLvl="1" animBg="1" rev="0" advAuto="0" spid="400" grpId="3"/>
      <p:bldP build="whole" bldLvl="1" animBg="1" rev="0" advAuto="0" spid="386" grpId="2"/>
      <p:bldP build="whole" bldLvl="1" animBg="1" rev="0" advAuto="0" spid="432" grpId="46"/>
      <p:bldP build="whole" bldLvl="1" animBg="1" rev="0" advAuto="0" spid="453" grpId="45"/>
      <p:bldP build="whole" bldLvl="1" animBg="1" rev="0" advAuto="0" spid="380" grpId="40"/>
      <p:bldP build="whole" bldLvl="1" animBg="1" rev="0" advAuto="0" spid="397" grpId="1"/>
      <p:bldP build="whole" bldLvl="1" animBg="1" rev="0" advAuto="0" spid="415" grpId="22"/>
      <p:bldP build="whole" bldLvl="1" animBg="1" rev="0" advAuto="0" spid="390" grpId="10"/>
      <p:bldP build="whole" bldLvl="1" animBg="1" rev="0" advAuto="0" spid="380" grpId="39"/>
      <p:bldP build="whole" bldLvl="1" animBg="1" rev="0" advAuto="0" spid="436" grpId="68"/>
      <p:bldP build="whole" bldLvl="1" animBg="1" rev="0" advAuto="0" spid="443" grpId="75"/>
      <p:bldP build="whole" bldLvl="1" animBg="1" rev="0" advAuto="0" spid="392" grpId="13"/>
      <p:bldP build="whole" bldLvl="1" animBg="1" rev="0" advAuto="0" spid="412" grpId="19"/>
      <p:bldP build="whole" bldLvl="1" animBg="1" rev="0" advAuto="0" spid="406" grpId="9"/>
      <p:bldP build="whole" bldLvl="1" animBg="1" rev="0" advAuto="0" spid="430" grpId="5"/>
      <p:bldP build="whole" bldLvl="1" animBg="1" rev="0" advAuto="0" spid="455" grpId="53"/>
      <p:bldP build="whole" bldLvl="1" animBg="1" rev="0" advAuto="0" spid="458" grpId="59"/>
      <p:bldP build="whole" bldLvl="1" animBg="1" rev="0" advAuto="0" spid="458" grpId="60"/>
      <p:bldP build="whole" bldLvl="1" animBg="1" rev="0" advAuto="0" spid="461" grpId="65"/>
      <p:bldP build="whole" bldLvl="1" animBg="1" rev="0" advAuto="0" spid="437" grpId="69"/>
      <p:bldP build="whole" bldLvl="1" animBg="1" rev="0" advAuto="0" spid="419" grpId="26"/>
      <p:bldP build="whole" bldLvl="1" animBg="1" rev="0" advAuto="0" spid="423" grpId="32"/>
      <p:bldP build="whole" bldLvl="1" animBg="1" rev="0" advAuto="0" spid="410" grpId="17"/>
      <p:bldP build="whole" bldLvl="1" animBg="1" rev="0" advAuto="0" spid="449" grpId="43"/>
      <p:bldP build="whole" bldLvl="1" animBg="1" rev="0" advAuto="0" spid="457" grpId="55"/>
      <p:bldP build="whole" bldLvl="1" animBg="1" rev="0" advAuto="0" spid="440" grpId="72"/>
      <p:bldP build="whole" bldLvl="1" animBg="1" rev="0" advAuto="0" spid="453" grpId="79"/>
      <p:bldP build="whole" bldLvl="1" animBg="1" rev="0" advAuto="0" spid="435" grpId="57"/>
      <p:bldP build="whole" bldLvl="1" animBg="1" rev="0" advAuto="0" spid="418" grpId="25"/>
      <p:bldP build="whole" bldLvl="1" animBg="1" rev="0" advAuto="0" spid="447" grpId="56"/>
      <p:bldP build="whole" bldLvl="1" animBg="1" rev="0" advAuto="0" spid="435" grpId="58"/>
      <p:bldP build="whole" bldLvl="1" animBg="1" rev="0" advAuto="0" spid="442" grpId="74"/>
      <p:bldP build="whole" bldLvl="1" animBg="1" rev="0" advAuto="0" spid="454" grpId="44"/>
      <p:bldP build="whole" bldLvl="1" animBg="1" rev="0" advAuto="0" spid="441" grpId="73"/>
      <p:bldP build="whole" bldLvl="1" animBg="1" rev="0" advAuto="0" spid="431" grpId="41"/>
      <p:bldP build="whole" bldLvl="1" animBg="1" rev="0" advAuto="0" spid="396" grpId="67"/>
      <p:bldP build="whole" bldLvl="1" animBg="1" rev="0" advAuto="0" spid="413" grpId="20"/>
      <p:bldP build="whole" bldLvl="1" animBg="1" rev="0" advAuto="0" spid="416" grpId="23"/>
      <p:bldP build="whole" bldLvl="1" animBg="1" rev="0" advAuto="0" spid="452" grpId="27"/>
      <p:bldP build="whole" bldLvl="1" animBg="1" rev="0" advAuto="0" spid="452" grpId="28"/>
      <p:bldP build="whole" bldLvl="1" animBg="1" rev="0" advAuto="0" spid="403" grpId="7"/>
      <p:bldP build="whole" bldLvl="1" animBg="1" rev="0" advAuto="0" spid="438" grpId="70"/>
      <p:bldP build="whole" bldLvl="1" animBg="1" rev="0" advAuto="0" spid="450" grpId="78"/>
      <p:bldP build="whole" bldLvl="1" animBg="1" rev="0" advAuto="0" spid="427" grpId="42"/>
      <p:bldP build="whole" bldLvl="1" animBg="1" rev="0" advAuto="0" spid="420" grpId="29"/>
      <p:bldP build="whole" bldLvl="1" animBg="1" rev="0" advAuto="0" spid="434" grpId="49"/>
      <p:bldP build="whole" bldLvl="1" animBg="1" rev="0" advAuto="0" spid="434" grpId="50"/>
      <p:bldP build="whole" bldLvl="1" animBg="1" rev="0" advAuto="0" spid="424" grpId="3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DP Forward approach: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Steps</a:t>
            </a:r>
          </a:p>
        </p:txBody>
      </p:sp>
      <p:sp>
        <p:nvSpPr>
          <p:cNvPr id="465" name="Generate multi-stage graph in forward dir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multi-stage graph in forward direction</a:t>
            </a:r>
          </a:p>
          <a:p>
            <a:pPr lvl="1"/>
            <a:r>
              <a:t>Start at source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 and edge cost as graph is built</a:t>
            </a:r>
          </a:p>
          <a:p>
            <a:pPr lvl="1"/>
            <a:r>
              <a:t>Keep track of predecessor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of each node that yields highest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</a:p>
          <a:p>
            <a:pPr lvl="2"/>
            <a:r>
              <a:t>Eliminates non-optimal subsequences (pruning)</a:t>
            </a:r>
          </a:p>
          <a:p>
            <a:pPr lvl="1"/>
            <a:r>
              <a:t>Eliminate infeasible edges/nodes as graph is built</a:t>
            </a:r>
          </a:p>
          <a:p>
            <a:pPr lvl="1"/>
            <a:r>
              <a:t>Construct solution by tracing back from sink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to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using predecessor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variable</a:t>
            </a: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DP For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Algo</a:t>
            </a:r>
          </a:p>
        </p:txBody>
      </p:sp>
      <p:sp>
        <p:nvSpPr>
          <p:cNvPr id="471" name="Algo: F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j=n-1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t> // compute 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c(j,r)+cost[r]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cost[j] = c[j,r) + cost(r)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j=2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k-1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p[j]=d[p[j-1]]</a:t>
            </a:r>
          </a:p>
        </p:txBody>
      </p:sp>
      <p:sp>
        <p:nvSpPr>
          <p:cNvPr id="4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Exercise: Find min co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Find min cost path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80" name="1"/>
          <p:cNvSpPr/>
          <p:nvPr/>
        </p:nvSpPr>
        <p:spPr>
          <a:xfrm>
            <a:off x="895381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1" name="2"/>
          <p:cNvSpPr/>
          <p:nvPr/>
        </p:nvSpPr>
        <p:spPr>
          <a:xfrm>
            <a:off x="2708670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2" name="3"/>
          <p:cNvSpPr/>
          <p:nvPr/>
        </p:nvSpPr>
        <p:spPr>
          <a:xfrm>
            <a:off x="2708670" y="5342626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3" name="4"/>
          <p:cNvSpPr/>
          <p:nvPr/>
        </p:nvSpPr>
        <p:spPr>
          <a:xfrm>
            <a:off x="4547618" y="2449271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4" name="5"/>
          <p:cNvSpPr/>
          <p:nvPr/>
        </p:nvSpPr>
        <p:spPr>
          <a:xfrm>
            <a:off x="4547618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5" name="6"/>
          <p:cNvSpPr/>
          <p:nvPr/>
        </p:nvSpPr>
        <p:spPr>
          <a:xfrm>
            <a:off x="4547618" y="6195876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6" name="7"/>
          <p:cNvSpPr/>
          <p:nvPr/>
        </p:nvSpPr>
        <p:spPr>
          <a:xfrm>
            <a:off x="6825719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7" name="8"/>
          <p:cNvSpPr/>
          <p:nvPr/>
        </p:nvSpPr>
        <p:spPr>
          <a:xfrm>
            <a:off x="6825719" y="5342626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8" name="9"/>
          <p:cNvSpPr/>
          <p:nvPr/>
        </p:nvSpPr>
        <p:spPr>
          <a:xfrm>
            <a:off x="8787880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89" name="Line"/>
          <p:cNvSpPr/>
          <p:nvPr/>
        </p:nvSpPr>
        <p:spPr>
          <a:xfrm flipV="1">
            <a:off x="1460749" y="3864262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 flipV="1">
            <a:off x="3267225" y="2809389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 flipV="1">
            <a:off x="3267225" y="4822686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V="1">
            <a:off x="5140086" y="5839387"/>
            <a:ext cx="1635803" cy="61163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7424345" y="4822686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Line"/>
          <p:cNvSpPr/>
          <p:nvPr/>
        </p:nvSpPr>
        <p:spPr>
          <a:xfrm flipV="1">
            <a:off x="5140086" y="3871831"/>
            <a:ext cx="1636845" cy="77271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5" name="Line"/>
          <p:cNvSpPr/>
          <p:nvPr/>
        </p:nvSpPr>
        <p:spPr>
          <a:xfrm>
            <a:off x="1460749" y="4871312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6" name="Line"/>
          <p:cNvSpPr/>
          <p:nvPr/>
        </p:nvSpPr>
        <p:spPr>
          <a:xfrm>
            <a:off x="3134197" y="3913315"/>
            <a:ext cx="1543351" cy="239334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 flipV="1">
            <a:off x="3128170" y="3146242"/>
            <a:ext cx="1554979" cy="22218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8" name="Line"/>
          <p:cNvSpPr/>
          <p:nvPr/>
        </p:nvSpPr>
        <p:spPr>
          <a:xfrm>
            <a:off x="3263091" y="5795020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>
            <a:off x="5139397" y="2825995"/>
            <a:ext cx="1638861" cy="7785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>
            <a:off x="5081652" y="2986251"/>
            <a:ext cx="1761465" cy="239275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>
            <a:off x="5066555" y="4937614"/>
            <a:ext cx="1783577" cy="61139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2" name="Line"/>
          <p:cNvSpPr/>
          <p:nvPr/>
        </p:nvSpPr>
        <p:spPr>
          <a:xfrm flipV="1">
            <a:off x="5089085" y="4077556"/>
            <a:ext cx="1928466" cy="227467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3" name="Line"/>
          <p:cNvSpPr/>
          <p:nvPr/>
        </p:nvSpPr>
        <p:spPr>
          <a:xfrm>
            <a:off x="7380458" y="3827779"/>
            <a:ext cx="1358172" cy="7150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4" name="source"/>
          <p:cNvSpPr txBox="1"/>
          <p:nvPr/>
        </p:nvSpPr>
        <p:spPr>
          <a:xfrm>
            <a:off x="273795" y="4995793"/>
            <a:ext cx="106978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505" name="5"/>
          <p:cNvSpPr txBox="1"/>
          <p:nvPr/>
        </p:nvSpPr>
        <p:spPr>
          <a:xfrm>
            <a:off x="1674524" y="395336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6" name="2"/>
          <p:cNvSpPr txBox="1"/>
          <p:nvPr/>
        </p:nvSpPr>
        <p:spPr>
          <a:xfrm>
            <a:off x="1674524" y="508665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7" name="3"/>
          <p:cNvSpPr txBox="1"/>
          <p:nvPr/>
        </p:nvSpPr>
        <p:spPr>
          <a:xfrm>
            <a:off x="3464086" y="2814701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8" name="3"/>
          <p:cNvSpPr txBox="1"/>
          <p:nvPr/>
        </p:nvSpPr>
        <p:spPr>
          <a:xfrm>
            <a:off x="3281517" y="38186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9" name="6"/>
          <p:cNvSpPr txBox="1"/>
          <p:nvPr/>
        </p:nvSpPr>
        <p:spPr>
          <a:xfrm>
            <a:off x="2974771" y="482268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0" name="5"/>
          <p:cNvSpPr txBox="1"/>
          <p:nvPr/>
        </p:nvSpPr>
        <p:spPr>
          <a:xfrm>
            <a:off x="3370417" y="499732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1" name="8"/>
          <p:cNvSpPr txBox="1"/>
          <p:nvPr/>
        </p:nvSpPr>
        <p:spPr>
          <a:xfrm>
            <a:off x="3281517" y="589014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12" name="1"/>
          <p:cNvSpPr txBox="1"/>
          <p:nvPr/>
        </p:nvSpPr>
        <p:spPr>
          <a:xfrm>
            <a:off x="5366046" y="253406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3" name="4"/>
          <p:cNvSpPr txBox="1"/>
          <p:nvPr/>
        </p:nvSpPr>
        <p:spPr>
          <a:xfrm>
            <a:off x="5513435" y="324144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4" name="6"/>
          <p:cNvSpPr txBox="1"/>
          <p:nvPr/>
        </p:nvSpPr>
        <p:spPr>
          <a:xfrm>
            <a:off x="5162377" y="417530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5" name="2"/>
          <p:cNvSpPr txBox="1"/>
          <p:nvPr/>
        </p:nvSpPr>
        <p:spPr>
          <a:xfrm>
            <a:off x="5258075" y="46348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6" name="6"/>
          <p:cNvSpPr txBox="1"/>
          <p:nvPr/>
        </p:nvSpPr>
        <p:spPr>
          <a:xfrm>
            <a:off x="5127836" y="565494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7" name="2"/>
          <p:cNvSpPr txBox="1"/>
          <p:nvPr/>
        </p:nvSpPr>
        <p:spPr>
          <a:xfrm>
            <a:off x="5583056" y="582459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8" name="7"/>
          <p:cNvSpPr txBox="1"/>
          <p:nvPr/>
        </p:nvSpPr>
        <p:spPr>
          <a:xfrm>
            <a:off x="7692530" y="364778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9" name="3"/>
          <p:cNvSpPr txBox="1"/>
          <p:nvPr/>
        </p:nvSpPr>
        <p:spPr>
          <a:xfrm>
            <a:off x="7480418" y="49957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0" name="sink"/>
          <p:cNvSpPr txBox="1"/>
          <p:nvPr/>
        </p:nvSpPr>
        <p:spPr>
          <a:xfrm>
            <a:off x="8775180" y="4995793"/>
            <a:ext cx="69697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sink</a:t>
            </a:r>
          </a:p>
        </p:txBody>
      </p:sp>
      <p:sp>
        <p:nvSpPr>
          <p:cNvPr id="521" name="Using forward approach…"/>
          <p:cNvSpPr txBox="1"/>
          <p:nvPr/>
        </p:nvSpPr>
        <p:spPr>
          <a:xfrm>
            <a:off x="442846" y="964053"/>
            <a:ext cx="4715075" cy="105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forward approach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backward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 marL="382587" indent="-342899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http://www.gdeepak.com/course/adslidesold/26ad.pdf</a:t>
            </a:r>
          </a:p>
          <a:p>
            <a:pPr marL="382587" indent="-342899">
              <a:defRPr sz="2800"/>
            </a:pPr>
            <a:r>
              <a:t>https://ocw.mit.edu/courses/civil-and-environmental-engineering/</a:t>
            </a:r>
            <a:r>
              <a:rPr>
                <a:latin typeface="Arial"/>
                <a:ea typeface="Arial"/>
                <a:cs typeface="Arial"/>
                <a:sym typeface="Arial"/>
              </a:rPr>
              <a:t>1-204</a:t>
            </a:r>
            <a:r>
              <a:t>-computer-algorithms-in-systems-engineering-spring-</a:t>
            </a:r>
            <a:r>
              <a:rPr>
                <a:latin typeface="Arial"/>
                <a:ea typeface="Arial"/>
                <a:cs typeface="Arial"/>
                <a:sym typeface="Arial"/>
              </a:rPr>
              <a:t>2010</a:t>
            </a:r>
            <a:r>
              <a:t>/lecture-notes/MIT</a:t>
            </a:r>
            <a:r>
              <a:rPr>
                <a:latin typeface="Arial"/>
                <a:ea typeface="Arial"/>
                <a:cs typeface="Arial"/>
                <a:sym typeface="Arial"/>
              </a:rPr>
              <a:t>1_204S10</a:t>
            </a:r>
            <a:r>
              <a:t>_lec</a:t>
            </a:r>
            <a:r>
              <a:rPr>
                <a:latin typeface="Arial"/>
                <a:ea typeface="Arial"/>
                <a:cs typeface="Arial"/>
                <a:sym typeface="Arial"/>
              </a:rPr>
              <a:t>13</a:t>
            </a:r>
            <a:r>
              <a:t>.pdf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24" name="Multi stag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stage graph</a:t>
            </a:r>
          </a:p>
          <a:p>
            <a:pPr/>
            <a:r>
              <a:t>Forward approach</a:t>
            </a:r>
          </a:p>
          <a:p>
            <a:pPr/>
            <a:r>
              <a:t>Backward approach</a:t>
            </a:r>
          </a:p>
        </p:txBody>
      </p:sp>
      <p:sp>
        <p:nvSpPr>
          <p:cNvPr id="5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sider Restaurant Or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Restaurant Ordering</a:t>
            </a:r>
          </a:p>
        </p:txBody>
      </p:sp>
      <p:sp>
        <p:nvSpPr>
          <p:cNvPr id="54" name="Food order and ser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and serving</a:t>
            </a:r>
          </a:p>
          <a:p>
            <a:pPr lvl="1"/>
            <a:r>
              <a:t>Soups</a:t>
            </a:r>
          </a:p>
          <a:p>
            <a:pPr lvl="1"/>
            <a:r>
              <a:t>Starters</a:t>
            </a:r>
          </a:p>
          <a:p>
            <a:pPr lvl="1"/>
            <a:r>
              <a:t>Main course (curries)</a:t>
            </a:r>
          </a:p>
          <a:p>
            <a:pPr lvl="1"/>
            <a:r>
              <a:t>Breads/Rice</a:t>
            </a:r>
          </a:p>
          <a:p>
            <a:pPr lvl="1"/>
            <a:r>
              <a:t>Sweets</a:t>
            </a:r>
          </a:p>
          <a:p>
            <a:pPr lvl="1"/>
            <a:r>
              <a:t>Mouth freshners </a:t>
            </a:r>
          </a:p>
          <a:p>
            <a:pPr/>
            <a:r>
              <a:t>Each happens in stages</a:t>
            </a:r>
          </a:p>
          <a:p>
            <a:pPr lvl="1">
              <a:defRPr sz="2900"/>
            </a:pPr>
            <a:r>
              <a:t>Want meal with minimum cost w/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item in each stage</a:t>
            </a:r>
          </a:p>
          <a:p>
            <a:pPr lvl="1"/>
            <a:r>
              <a:t>Have multiple choices in each stage.</a:t>
            </a:r>
          </a:p>
          <a:p>
            <a:pPr lvl="1"/>
            <a:r>
              <a:t>Draw a multi-stage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ulti-Stage Graph: Restau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Graph: Restaurant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Start"/>
          <p:cNvSpPr/>
          <p:nvPr/>
        </p:nvSpPr>
        <p:spPr>
          <a:xfrm>
            <a:off x="204738" y="3419750"/>
            <a:ext cx="842337" cy="7805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/>
            </a:lvl1pPr>
          </a:lstStyle>
          <a:p>
            <a:pPr/>
            <a:r>
              <a:t>Start</a:t>
            </a:r>
          </a:p>
        </p:txBody>
      </p:sp>
      <p:sp>
        <p:nvSpPr>
          <p:cNvPr id="64" name="Soup"/>
          <p:cNvSpPr txBox="1"/>
          <p:nvPr/>
        </p:nvSpPr>
        <p:spPr>
          <a:xfrm>
            <a:off x="1825201" y="1052652"/>
            <a:ext cx="88610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Soup</a:t>
            </a:r>
          </a:p>
        </p:txBody>
      </p:sp>
      <p:sp>
        <p:nvSpPr>
          <p:cNvPr id="65" name="Starter"/>
          <p:cNvSpPr txBox="1"/>
          <p:nvPr/>
        </p:nvSpPr>
        <p:spPr>
          <a:xfrm>
            <a:off x="3298846" y="1052652"/>
            <a:ext cx="1102802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Starter</a:t>
            </a:r>
          </a:p>
        </p:txBody>
      </p:sp>
      <p:sp>
        <p:nvSpPr>
          <p:cNvPr id="66" name="Curries"/>
          <p:cNvSpPr txBox="1"/>
          <p:nvPr/>
        </p:nvSpPr>
        <p:spPr>
          <a:xfrm>
            <a:off x="4756655" y="1052652"/>
            <a:ext cx="120177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Curries</a:t>
            </a:r>
          </a:p>
        </p:txBody>
      </p:sp>
      <p:sp>
        <p:nvSpPr>
          <p:cNvPr id="67" name="Bread/…"/>
          <p:cNvSpPr txBox="1"/>
          <p:nvPr/>
        </p:nvSpPr>
        <p:spPr>
          <a:xfrm>
            <a:off x="6197170" y="849452"/>
            <a:ext cx="1191703" cy="89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Bread/</a:t>
            </a:r>
          </a:p>
          <a:p>
            <a:pPr>
              <a:defRPr sz="2800"/>
            </a:pPr>
            <a:r>
              <a:t>Rice</a:t>
            </a:r>
          </a:p>
        </p:txBody>
      </p:sp>
      <p:sp>
        <p:nvSpPr>
          <p:cNvPr id="68" name="Sweets"/>
          <p:cNvSpPr txBox="1"/>
          <p:nvPr/>
        </p:nvSpPr>
        <p:spPr>
          <a:xfrm>
            <a:off x="7444702" y="1052652"/>
            <a:ext cx="116235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Sweets</a:t>
            </a:r>
          </a:p>
        </p:txBody>
      </p:sp>
      <p:grpSp>
        <p:nvGrpSpPr>
          <p:cNvPr id="75" name="Group"/>
          <p:cNvGrpSpPr/>
          <p:nvPr/>
        </p:nvGrpSpPr>
        <p:grpSpPr>
          <a:xfrm>
            <a:off x="753477" y="2357863"/>
            <a:ext cx="2016736" cy="3539598"/>
            <a:chOff x="0" y="0"/>
            <a:chExt cx="2016734" cy="3539596"/>
          </a:xfrm>
        </p:grpSpPr>
        <p:sp>
          <p:nvSpPr>
            <p:cNvPr id="69" name="Tomato"/>
            <p:cNvSpPr/>
            <p:nvPr/>
          </p:nvSpPr>
          <p:spPr>
            <a:xfrm>
              <a:off x="879777" y="0"/>
              <a:ext cx="1136958" cy="53698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Tomato</a:t>
              </a:r>
            </a:p>
          </p:txBody>
        </p:sp>
        <p:sp>
          <p:nvSpPr>
            <p:cNvPr id="70" name="shorba"/>
            <p:cNvSpPr/>
            <p:nvPr/>
          </p:nvSpPr>
          <p:spPr>
            <a:xfrm>
              <a:off x="879777" y="1361999"/>
              <a:ext cx="1136958" cy="5369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shorba</a:t>
              </a:r>
            </a:p>
          </p:txBody>
        </p:sp>
        <p:sp>
          <p:nvSpPr>
            <p:cNvPr id="71" name="Veg.…"/>
            <p:cNvSpPr/>
            <p:nvPr/>
          </p:nvSpPr>
          <p:spPr>
            <a:xfrm>
              <a:off x="879777" y="2759097"/>
              <a:ext cx="1077402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Veg. </a:t>
              </a:r>
            </a:p>
            <a:p>
              <a:pPr algn="ctr">
                <a:defRPr sz="2400"/>
              </a:pPr>
              <a:r>
                <a:t>Clear</a:t>
              </a: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0" y="219329"/>
              <a:ext cx="858757" cy="8587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0" y="1877024"/>
              <a:ext cx="860107" cy="1204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293284" y="1521026"/>
              <a:ext cx="5868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2706398" y="2666481"/>
            <a:ext cx="1654136" cy="2628137"/>
            <a:chOff x="0" y="0"/>
            <a:chExt cx="1654134" cy="2628135"/>
          </a:xfrm>
        </p:grpSpPr>
        <p:sp>
          <p:nvSpPr>
            <p:cNvPr id="76" name="Shash-lik"/>
            <p:cNvSpPr/>
            <p:nvPr/>
          </p:nvSpPr>
          <p:spPr>
            <a:xfrm>
              <a:off x="633561" y="133092"/>
              <a:ext cx="1020574" cy="780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Shash-lik</a:t>
              </a:r>
            </a:p>
          </p:txBody>
        </p:sp>
        <p:sp>
          <p:nvSpPr>
            <p:cNvPr id="77" name="Bajji"/>
            <p:cNvSpPr/>
            <p:nvPr/>
          </p:nvSpPr>
          <p:spPr>
            <a:xfrm>
              <a:off x="605147" y="1613027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Bajji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55876" y="0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47617" y="630081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51355" y="1551283"/>
              <a:ext cx="543803" cy="5438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 flipV="1">
              <a:off x="-1" y="1004334"/>
              <a:ext cx="700108" cy="1623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" name="Group"/>
          <p:cNvGrpSpPr/>
          <p:nvPr/>
        </p:nvGrpSpPr>
        <p:grpSpPr>
          <a:xfrm>
            <a:off x="4161538" y="1962123"/>
            <a:ext cx="1712919" cy="3557577"/>
            <a:chOff x="0" y="0"/>
            <a:chExt cx="1712918" cy="3557576"/>
          </a:xfrm>
        </p:grpSpPr>
        <p:sp>
          <p:nvSpPr>
            <p:cNvPr id="83" name="Mix…"/>
            <p:cNvSpPr/>
            <p:nvPr/>
          </p:nvSpPr>
          <p:spPr>
            <a:xfrm>
              <a:off x="76564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Mix </a:t>
              </a:r>
            </a:p>
            <a:p>
              <a:pPr algn="ctr">
                <a:defRPr sz="2400"/>
              </a:pPr>
              <a:r>
                <a:t>Veg</a:t>
              </a:r>
            </a:p>
          </p:txBody>
        </p:sp>
        <p:sp>
          <p:nvSpPr>
            <p:cNvPr id="84" name="Kofta"/>
            <p:cNvSpPr/>
            <p:nvPr/>
          </p:nvSpPr>
          <p:spPr>
            <a:xfrm>
              <a:off x="768742" y="1209775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Kofta</a:t>
              </a:r>
            </a:p>
          </p:txBody>
        </p:sp>
        <p:sp>
          <p:nvSpPr>
            <p:cNvPr id="85" name="Dal"/>
            <p:cNvSpPr/>
            <p:nvPr/>
          </p:nvSpPr>
          <p:spPr>
            <a:xfrm>
              <a:off x="768742" y="2683682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Dal</a:t>
              </a:r>
            </a:p>
          </p:txBody>
        </p:sp>
        <p:sp>
          <p:nvSpPr>
            <p:cNvPr id="86" name="Line"/>
            <p:cNvSpPr/>
            <p:nvPr/>
          </p:nvSpPr>
          <p:spPr>
            <a:xfrm flipV="1">
              <a:off x="158090" y="456287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223846" y="1362436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 flipV="1">
              <a:off x="-1" y="1750516"/>
              <a:ext cx="818785" cy="818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32487" y="2887302"/>
              <a:ext cx="691550" cy="37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779851" y="2284365"/>
            <a:ext cx="1522652" cy="2852405"/>
            <a:chOff x="0" y="0"/>
            <a:chExt cx="1522650" cy="2852403"/>
          </a:xfrm>
        </p:grpSpPr>
        <p:sp>
          <p:nvSpPr>
            <p:cNvPr id="91" name="Roti"/>
            <p:cNvSpPr/>
            <p:nvPr/>
          </p:nvSpPr>
          <p:spPr>
            <a:xfrm>
              <a:off x="582816" y="336446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Roti</a:t>
              </a:r>
            </a:p>
          </p:txBody>
        </p:sp>
        <p:sp>
          <p:nvSpPr>
            <p:cNvPr id="92" name="Pulao"/>
            <p:cNvSpPr/>
            <p:nvPr/>
          </p:nvSpPr>
          <p:spPr>
            <a:xfrm>
              <a:off x="578475" y="1995210"/>
              <a:ext cx="944176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Pulao</a:t>
              </a:r>
            </a:p>
          </p:txBody>
        </p:sp>
        <p:sp>
          <p:nvSpPr>
            <p:cNvPr id="93" name="Line"/>
            <p:cNvSpPr/>
            <p:nvPr/>
          </p:nvSpPr>
          <p:spPr>
            <a:xfrm>
              <a:off x="-1" y="0"/>
              <a:ext cx="599843" cy="599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60452" y="1126479"/>
              <a:ext cx="721896" cy="12609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93180" y="1492689"/>
              <a:ext cx="415429" cy="799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96511" y="2369385"/>
              <a:ext cx="483019" cy="483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227317" y="2236105"/>
            <a:ext cx="1228918" cy="2670673"/>
            <a:chOff x="0" y="0"/>
            <a:chExt cx="1228917" cy="2670671"/>
          </a:xfrm>
        </p:grpSpPr>
        <p:sp>
          <p:nvSpPr>
            <p:cNvPr id="98" name="Payasam"/>
            <p:cNvSpPr/>
            <p:nvPr/>
          </p:nvSpPr>
          <p:spPr>
            <a:xfrm>
              <a:off x="36820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Payasam</a:t>
              </a:r>
            </a:p>
          </p:txBody>
        </p:sp>
        <p:sp>
          <p:nvSpPr>
            <p:cNvPr id="99" name="Ras Malai"/>
            <p:cNvSpPr/>
            <p:nvPr/>
          </p:nvSpPr>
          <p:spPr>
            <a:xfrm>
              <a:off x="368209" y="1640521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Ras </a:t>
              </a:r>
              <a:r>
                <a:rPr sz="2100"/>
                <a:t>Mala</a:t>
              </a:r>
              <a:r>
                <a:t>i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0" y="218786"/>
              <a:ext cx="375444" cy="4868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810969"/>
              <a:ext cx="475579" cy="805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68130" y="2296742"/>
              <a:ext cx="373931" cy="373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8454310" y="2611325"/>
            <a:ext cx="1433087" cy="1752216"/>
            <a:chOff x="0" y="0"/>
            <a:chExt cx="1433086" cy="1752215"/>
          </a:xfrm>
        </p:grpSpPr>
        <p:sp>
          <p:nvSpPr>
            <p:cNvPr id="104" name="Bill"/>
            <p:cNvSpPr/>
            <p:nvPr/>
          </p:nvSpPr>
          <p:spPr>
            <a:xfrm>
              <a:off x="590750" y="808425"/>
              <a:ext cx="842337" cy="7805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Bill</a:t>
              </a:r>
            </a:p>
          </p:txBody>
        </p:sp>
        <p:sp>
          <p:nvSpPr>
            <p:cNvPr id="105" name="Line"/>
            <p:cNvSpPr/>
            <p:nvPr/>
          </p:nvSpPr>
          <p:spPr>
            <a:xfrm>
              <a:off x="0" y="0"/>
              <a:ext cx="808454" cy="808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0" y="1361873"/>
              <a:ext cx="580363" cy="390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231575" y="1669244"/>
            <a:ext cx="1086010" cy="5287618"/>
            <a:chOff x="0" y="0"/>
            <a:chExt cx="1086008" cy="5287616"/>
          </a:xfrm>
        </p:grpSpPr>
        <p:sp>
          <p:nvSpPr>
            <p:cNvPr id="108" name="Line"/>
            <p:cNvSpPr/>
            <p:nvPr/>
          </p:nvSpPr>
          <p:spPr>
            <a:xfrm flipV="1">
              <a:off x="53027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Stage-1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Stage-1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2905681" y="1669244"/>
            <a:ext cx="1086010" cy="5305695"/>
            <a:chOff x="0" y="0"/>
            <a:chExt cx="1086008" cy="5305694"/>
          </a:xfrm>
        </p:grpSpPr>
        <p:sp>
          <p:nvSpPr>
            <p:cNvPr id="111" name="Line"/>
            <p:cNvSpPr/>
            <p:nvPr/>
          </p:nvSpPr>
          <p:spPr>
            <a:xfrm flipV="1">
              <a:off x="514131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Stage-2"/>
            <p:cNvSpPr txBox="1"/>
            <p:nvPr/>
          </p:nvSpPr>
          <p:spPr>
            <a:xfrm>
              <a:off x="0" y="4874142"/>
              <a:ext cx="1086009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456684" y="1669244"/>
            <a:ext cx="1086010" cy="5287618"/>
            <a:chOff x="0" y="0"/>
            <a:chExt cx="1086008" cy="5287616"/>
          </a:xfrm>
        </p:grpSpPr>
        <p:sp>
          <p:nvSpPr>
            <p:cNvPr id="114" name="Line"/>
            <p:cNvSpPr/>
            <p:nvPr/>
          </p:nvSpPr>
          <p:spPr>
            <a:xfrm flipV="1">
              <a:off x="589383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Stage-3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Stage-3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888404" y="1669244"/>
            <a:ext cx="1086009" cy="5287618"/>
            <a:chOff x="0" y="0"/>
            <a:chExt cx="1086008" cy="5287616"/>
          </a:xfrm>
        </p:grpSpPr>
        <p:sp>
          <p:nvSpPr>
            <p:cNvPr id="117" name="Line"/>
            <p:cNvSpPr/>
            <p:nvPr/>
          </p:nvSpPr>
          <p:spPr>
            <a:xfrm flipV="1">
              <a:off x="566492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Stage-4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Stage-4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7316559" y="1668103"/>
            <a:ext cx="984509" cy="5306836"/>
            <a:chOff x="0" y="0"/>
            <a:chExt cx="984507" cy="5306835"/>
          </a:xfrm>
        </p:grpSpPr>
        <p:sp>
          <p:nvSpPr>
            <p:cNvPr id="120" name="Line"/>
            <p:cNvSpPr/>
            <p:nvPr/>
          </p:nvSpPr>
          <p:spPr>
            <a:xfrm flipV="1">
              <a:off x="57983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Stage5"/>
            <p:cNvSpPr txBox="1"/>
            <p:nvPr/>
          </p:nvSpPr>
          <p:spPr>
            <a:xfrm>
              <a:off x="0" y="4875283"/>
              <a:ext cx="984508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Stage5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79740" y="2141518"/>
            <a:ext cx="7980428" cy="3191880"/>
            <a:chOff x="0" y="0"/>
            <a:chExt cx="7980426" cy="3191879"/>
          </a:xfrm>
        </p:grpSpPr>
        <p:sp>
          <p:nvSpPr>
            <p:cNvPr id="123" name="a"/>
            <p:cNvSpPr txBox="1"/>
            <p:nvPr/>
          </p:nvSpPr>
          <p:spPr>
            <a:xfrm>
              <a:off x="0" y="454996"/>
              <a:ext cx="307340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4" name="b"/>
            <p:cNvSpPr txBox="1"/>
            <p:nvPr/>
          </p:nvSpPr>
          <p:spPr>
            <a:xfrm>
              <a:off x="127000" y="1353272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" name="c"/>
            <p:cNvSpPr txBox="1"/>
            <p:nvPr/>
          </p:nvSpPr>
          <p:spPr>
            <a:xfrm>
              <a:off x="135557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" name="d"/>
            <p:cNvSpPr txBox="1"/>
            <p:nvPr/>
          </p:nvSpPr>
          <p:spPr>
            <a:xfrm>
              <a:off x="1837805" y="665139"/>
              <a:ext cx="3244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" name="e"/>
            <p:cNvSpPr txBox="1"/>
            <p:nvPr/>
          </p:nvSpPr>
          <p:spPr>
            <a:xfrm>
              <a:off x="1711268" y="1214147"/>
              <a:ext cx="29022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8" name="f"/>
            <p:cNvSpPr txBox="1"/>
            <p:nvPr/>
          </p:nvSpPr>
          <p:spPr>
            <a:xfrm>
              <a:off x="1650119" y="2045302"/>
              <a:ext cx="256442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9" name="g"/>
            <p:cNvSpPr txBox="1"/>
            <p:nvPr/>
          </p:nvSpPr>
          <p:spPr>
            <a:xfrm>
              <a:off x="1577736" y="24942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" name="h"/>
            <p:cNvSpPr txBox="1"/>
            <p:nvPr/>
          </p:nvSpPr>
          <p:spPr>
            <a:xfrm>
              <a:off x="3417321" y="18291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i"/>
            <p:cNvSpPr txBox="1"/>
            <p:nvPr/>
          </p:nvSpPr>
          <p:spPr>
            <a:xfrm>
              <a:off x="3408795" y="1130137"/>
              <a:ext cx="23962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2" name="j"/>
            <p:cNvSpPr txBox="1"/>
            <p:nvPr/>
          </p:nvSpPr>
          <p:spPr>
            <a:xfrm>
              <a:off x="3167159" y="1770367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3" name="k"/>
            <p:cNvSpPr txBox="1"/>
            <p:nvPr/>
          </p:nvSpPr>
          <p:spPr>
            <a:xfrm>
              <a:off x="3237765" y="2379971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4" name="l"/>
            <p:cNvSpPr txBox="1"/>
            <p:nvPr/>
          </p:nvSpPr>
          <p:spPr>
            <a:xfrm>
              <a:off x="4832449" y="0"/>
              <a:ext cx="23962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5" name="m"/>
            <p:cNvSpPr txBox="1"/>
            <p:nvPr/>
          </p:nvSpPr>
          <p:spPr>
            <a:xfrm>
              <a:off x="4886388" y="1452705"/>
              <a:ext cx="4088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6" name="n"/>
            <p:cNvSpPr txBox="1"/>
            <p:nvPr/>
          </p:nvSpPr>
          <p:spPr>
            <a:xfrm>
              <a:off x="4709053" y="2045988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7" name="o"/>
            <p:cNvSpPr txBox="1"/>
            <p:nvPr/>
          </p:nvSpPr>
          <p:spPr>
            <a:xfrm>
              <a:off x="4908663" y="2760327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p"/>
            <p:cNvSpPr txBox="1"/>
            <p:nvPr/>
          </p:nvSpPr>
          <p:spPr>
            <a:xfrm>
              <a:off x="6195902" y="182913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9" name="q"/>
            <p:cNvSpPr txBox="1"/>
            <p:nvPr/>
          </p:nvSpPr>
          <p:spPr>
            <a:xfrm>
              <a:off x="6342493" y="931194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0" name="r"/>
            <p:cNvSpPr txBox="1"/>
            <p:nvPr/>
          </p:nvSpPr>
          <p:spPr>
            <a:xfrm>
              <a:off x="6318962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1" name="s"/>
            <p:cNvSpPr txBox="1"/>
            <p:nvPr/>
          </p:nvSpPr>
          <p:spPr>
            <a:xfrm>
              <a:off x="7706870" y="454996"/>
              <a:ext cx="2735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2" name="t"/>
            <p:cNvSpPr txBox="1"/>
            <p:nvPr/>
          </p:nvSpPr>
          <p:spPr>
            <a:xfrm>
              <a:off x="7515914" y="1623254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3"/>
      <p:bldP build="whole" bldLvl="1" animBg="1" rev="0" advAuto="0" spid="119" grpId="11"/>
      <p:bldP build="whole" bldLvl="1" animBg="1" rev="0" advAuto="0" spid="63" grpId="1"/>
      <p:bldP build="whole" bldLvl="1" animBg="1" rev="0" advAuto="0" spid="110" grpId="8"/>
      <p:bldP build="whole" bldLvl="1" animBg="1" rev="0" advAuto="0" spid="75" grpId="2"/>
      <p:bldP build="whole" bldLvl="1" animBg="1" rev="0" advAuto="0" spid="107" grpId="7"/>
      <p:bldP build="whole" bldLvl="1" animBg="1" rev="0" advAuto="0" spid="90" grpId="4"/>
      <p:bldP build="whole" bldLvl="1" animBg="1" rev="0" advAuto="0" spid="122" grpId="12"/>
      <p:bldP build="whole" bldLvl="1" animBg="1" rev="0" advAuto="0" spid="143" grpId="13"/>
      <p:bldP build="whole" bldLvl="1" animBg="1" rev="0" advAuto="0" spid="116" grpId="10"/>
      <p:bldP build="whole" bldLvl="1" animBg="1" rev="0" advAuto="0" spid="113" grpId="9"/>
      <p:bldP build="whole" bldLvl="1" animBg="1" rev="0" advAuto="0" spid="97" grpId="5"/>
      <p:bldP build="whole" bldLvl="1" animBg="1" rev="0" advAuto="0" spid="103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mple Multi-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Multi-Stage Graph</a:t>
            </a:r>
          </a:p>
        </p:txBody>
      </p:sp>
      <p:sp>
        <p:nvSpPr>
          <p:cNvPr id="146" name="Find shortest path from s to t"/>
          <p:cNvSpPr txBox="1"/>
          <p:nvPr>
            <p:ph type="body" sz="quarter" idx="1"/>
          </p:nvPr>
        </p:nvSpPr>
        <p:spPr>
          <a:xfrm>
            <a:off x="552194" y="1149177"/>
            <a:ext cx="9055612" cy="732028"/>
          </a:xfrm>
          <a:prstGeom prst="rect">
            <a:avLst/>
          </a:prstGeom>
        </p:spPr>
        <p:txBody>
          <a:bodyPr/>
          <a:lstStyle/>
          <a:p>
            <a:pPr/>
            <a:r>
              <a:t>Find shortest path from s to 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0" name="s"/>
          <p:cNvSpPr/>
          <p:nvPr/>
        </p:nvSpPr>
        <p:spPr>
          <a:xfrm>
            <a:off x="553936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s</a:t>
            </a:r>
          </a:p>
        </p:txBody>
      </p:sp>
      <p:sp>
        <p:nvSpPr>
          <p:cNvPr id="151" name="A"/>
          <p:cNvSpPr/>
          <p:nvPr/>
        </p:nvSpPr>
        <p:spPr>
          <a:xfrm>
            <a:off x="2493440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A</a:t>
            </a:r>
          </a:p>
        </p:txBody>
      </p:sp>
      <p:sp>
        <p:nvSpPr>
          <p:cNvPr id="152" name="B"/>
          <p:cNvSpPr/>
          <p:nvPr/>
        </p:nvSpPr>
        <p:spPr>
          <a:xfrm>
            <a:off x="4432944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B</a:t>
            </a:r>
          </a:p>
        </p:txBody>
      </p:sp>
      <p:sp>
        <p:nvSpPr>
          <p:cNvPr id="153" name="C"/>
          <p:cNvSpPr/>
          <p:nvPr/>
        </p:nvSpPr>
        <p:spPr>
          <a:xfrm>
            <a:off x="6372448" y="3468009"/>
            <a:ext cx="577454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C</a:t>
            </a:r>
          </a:p>
        </p:txBody>
      </p:sp>
      <p:sp>
        <p:nvSpPr>
          <p:cNvPr id="154" name="Line"/>
          <p:cNvSpPr/>
          <p:nvPr/>
        </p:nvSpPr>
        <p:spPr>
          <a:xfrm>
            <a:off x="1102676" y="3784600"/>
            <a:ext cx="137412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4991182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995308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908425" y="3034919"/>
            <a:ext cx="1674168" cy="44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3951"/>
                </a:moveTo>
                <a:cubicBezTo>
                  <a:pt x="8423" y="-5379"/>
                  <a:pt x="15623" y="-4622"/>
                  <a:pt x="21600" y="1622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1" name="Connection Line"/>
          <p:cNvSpPr/>
          <p:nvPr/>
        </p:nvSpPr>
        <p:spPr>
          <a:xfrm>
            <a:off x="2924547" y="3051383"/>
            <a:ext cx="1600019" cy="42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72"/>
                </a:moveTo>
                <a:cubicBezTo>
                  <a:pt x="8401" y="-5395"/>
                  <a:pt x="15601" y="-5017"/>
                  <a:pt x="21600" y="16205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Connection Line"/>
          <p:cNvSpPr/>
          <p:nvPr/>
        </p:nvSpPr>
        <p:spPr>
          <a:xfrm>
            <a:off x="4832746" y="3066644"/>
            <a:ext cx="1650924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0" name="Connection Line"/>
          <p:cNvCxnSpPr>
            <a:stCxn id="150" idx="0"/>
            <a:endCxn id="151" idx="0"/>
          </p:cNvCxnSpPr>
          <p:nvPr/>
        </p:nvCxnSpPr>
        <p:spPr>
          <a:xfrm>
            <a:off x="820446" y="3736341"/>
            <a:ext cx="1939505" cy="1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83" name="Connection Line"/>
          <p:cNvSpPr/>
          <p:nvPr/>
        </p:nvSpPr>
        <p:spPr>
          <a:xfrm>
            <a:off x="2755400" y="4072201"/>
            <a:ext cx="1962941" cy="53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30"/>
                </a:moveTo>
                <a:cubicBezTo>
                  <a:pt x="8511" y="21600"/>
                  <a:pt x="15711" y="21323"/>
                  <a:pt x="2160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Connection Line"/>
          <p:cNvSpPr/>
          <p:nvPr/>
        </p:nvSpPr>
        <p:spPr>
          <a:xfrm>
            <a:off x="4922428" y="4022316"/>
            <a:ext cx="1741445" cy="58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t"/>
          <p:cNvSpPr/>
          <p:nvPr/>
        </p:nvSpPr>
        <p:spPr>
          <a:xfrm>
            <a:off x="8356003" y="3483669"/>
            <a:ext cx="577455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t</a:t>
            </a:r>
          </a:p>
        </p:txBody>
      </p:sp>
      <p:sp>
        <p:nvSpPr>
          <p:cNvPr id="164" name="Line"/>
          <p:cNvSpPr/>
          <p:nvPr/>
        </p:nvSpPr>
        <p:spPr>
          <a:xfrm>
            <a:off x="6987438" y="3781856"/>
            <a:ext cx="137412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Connection Line"/>
          <p:cNvSpPr/>
          <p:nvPr/>
        </p:nvSpPr>
        <p:spPr>
          <a:xfrm>
            <a:off x="6816301" y="3082304"/>
            <a:ext cx="1650925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Connection Line"/>
          <p:cNvSpPr/>
          <p:nvPr/>
        </p:nvSpPr>
        <p:spPr>
          <a:xfrm>
            <a:off x="6918684" y="3994172"/>
            <a:ext cx="1741444" cy="587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4"/>
          <p:cNvSpPr txBox="1"/>
          <p:nvPr/>
        </p:nvSpPr>
        <p:spPr>
          <a:xfrm>
            <a:off x="1601669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8" name="4"/>
          <p:cNvSpPr txBox="1"/>
          <p:nvPr/>
        </p:nvSpPr>
        <p:spPr>
          <a:xfrm>
            <a:off x="7738299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9" name="3"/>
          <p:cNvSpPr txBox="1"/>
          <p:nvPr/>
        </p:nvSpPr>
        <p:spPr>
          <a:xfrm>
            <a:off x="7520830" y="343412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0" name="4"/>
          <p:cNvSpPr txBox="1"/>
          <p:nvPr/>
        </p:nvSpPr>
        <p:spPr>
          <a:xfrm>
            <a:off x="7520830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1" name="2"/>
          <p:cNvSpPr txBox="1"/>
          <p:nvPr/>
        </p:nvSpPr>
        <p:spPr>
          <a:xfrm>
            <a:off x="5657586" y="4199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2" name="7"/>
          <p:cNvSpPr txBox="1"/>
          <p:nvPr/>
        </p:nvSpPr>
        <p:spPr>
          <a:xfrm>
            <a:off x="5537562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490255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4" name="3"/>
          <p:cNvSpPr txBox="1"/>
          <p:nvPr/>
        </p:nvSpPr>
        <p:spPr>
          <a:xfrm>
            <a:off x="3576872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5" name="6"/>
          <p:cNvSpPr txBox="1"/>
          <p:nvPr/>
        </p:nvSpPr>
        <p:spPr>
          <a:xfrm>
            <a:off x="3359366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76" name="1"/>
          <p:cNvSpPr txBox="1"/>
          <p:nvPr/>
        </p:nvSpPr>
        <p:spPr>
          <a:xfrm>
            <a:off x="3576872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177" name="5"/>
          <p:cNvSpPr txBox="1"/>
          <p:nvPr/>
        </p:nvSpPr>
        <p:spPr>
          <a:xfrm>
            <a:off x="1601669" y="407541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178" name="2"/>
          <p:cNvSpPr txBox="1"/>
          <p:nvPr/>
        </p:nvSpPr>
        <p:spPr>
          <a:xfrm>
            <a:off x="1601669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9" name="Q: Does Greedy approach work?"/>
          <p:cNvSpPr txBox="1"/>
          <p:nvPr/>
        </p:nvSpPr>
        <p:spPr>
          <a:xfrm>
            <a:off x="44822" y="5000645"/>
            <a:ext cx="5546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54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Does Greedy approach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  <p:bldP build="whole" bldLvl="1" animBg="1" rev="0" advAuto="0" spid="17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ultistage Graph: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Multistage Graph: Shortest Path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2" name="A"/>
          <p:cNvSpPr/>
          <p:nvPr/>
        </p:nvSpPr>
        <p:spPr>
          <a:xfrm>
            <a:off x="2699009" y="140160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3" name="B"/>
          <p:cNvSpPr/>
          <p:nvPr/>
        </p:nvSpPr>
        <p:spPr>
          <a:xfrm>
            <a:off x="2699009" y="2932103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4" name="C"/>
          <p:cNvSpPr/>
          <p:nvPr/>
        </p:nvSpPr>
        <p:spPr>
          <a:xfrm>
            <a:off x="2699009" y="4267565"/>
            <a:ext cx="577454" cy="62720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5" name="D"/>
          <p:cNvSpPr/>
          <p:nvPr/>
        </p:nvSpPr>
        <p:spPr>
          <a:xfrm>
            <a:off x="5220510" y="1359997"/>
            <a:ext cx="577454" cy="6183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6" name="E"/>
          <p:cNvSpPr/>
          <p:nvPr/>
        </p:nvSpPr>
        <p:spPr>
          <a:xfrm>
            <a:off x="522051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7" name="F"/>
          <p:cNvSpPr/>
          <p:nvPr/>
        </p:nvSpPr>
        <p:spPr>
          <a:xfrm>
            <a:off x="5220510" y="431358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8" name="s"/>
          <p:cNvSpPr/>
          <p:nvPr/>
        </p:nvSpPr>
        <p:spPr>
          <a:xfrm>
            <a:off x="74745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99" name="t"/>
          <p:cNvSpPr/>
          <p:nvPr/>
        </p:nvSpPr>
        <p:spPr>
          <a:xfrm>
            <a:off x="7691211" y="2853000"/>
            <a:ext cx="577455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252332" y="1760164"/>
            <a:ext cx="1473765" cy="11774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V="1">
            <a:off x="3234035" y="1758021"/>
            <a:ext cx="2011072" cy="127941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flipV="1">
            <a:off x="5819135" y="3377946"/>
            <a:ext cx="1985026" cy="108350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199432" y="3396128"/>
            <a:ext cx="1514775" cy="10859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1309077" y="3198047"/>
            <a:ext cx="135234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3168656" y="3406907"/>
            <a:ext cx="2064386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>
            <a:off x="5813050" y="3145982"/>
            <a:ext cx="191387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3275574" y="3210747"/>
            <a:ext cx="19211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3275862" y="458116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3275862" y="166918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3168657" y="1835663"/>
            <a:ext cx="2064660" cy="11460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5779287" y="1780491"/>
            <a:ext cx="2064385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Find shortest path from s to t…"/>
          <p:cNvSpPr txBox="1"/>
          <p:nvPr/>
        </p:nvSpPr>
        <p:spPr>
          <a:xfrm>
            <a:off x="402538" y="4972786"/>
            <a:ext cx="9055612" cy="180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Find shortest path from s to 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Greedy Approach : s→A→D→t =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1+5+20=26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Shortest path: s→C→F→t =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7+3+5=15</a:t>
            </a:r>
          </a:p>
        </p:txBody>
      </p:sp>
      <p:sp>
        <p:nvSpPr>
          <p:cNvPr id="213" name="1"/>
          <p:cNvSpPr txBox="1"/>
          <p:nvPr/>
        </p:nvSpPr>
        <p:spPr>
          <a:xfrm>
            <a:off x="1681225" y="2014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14" name="3"/>
          <p:cNvSpPr txBox="1"/>
          <p:nvPr/>
        </p:nvSpPr>
        <p:spPr>
          <a:xfrm>
            <a:off x="1831580" y="27317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15" name="7"/>
          <p:cNvSpPr txBox="1"/>
          <p:nvPr/>
        </p:nvSpPr>
        <p:spPr>
          <a:xfrm>
            <a:off x="2154381" y="370180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16" name="8"/>
          <p:cNvSpPr txBox="1"/>
          <p:nvPr/>
        </p:nvSpPr>
        <p:spPr>
          <a:xfrm>
            <a:off x="3228326" y="2550740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3234035" y="3413851"/>
            <a:ext cx="2010047" cy="101154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5"/>
          <p:cNvSpPr txBox="1"/>
          <p:nvPr/>
        </p:nvSpPr>
        <p:spPr>
          <a:xfrm>
            <a:off x="3825983" y="1296497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19" name="10"/>
          <p:cNvSpPr txBox="1"/>
          <p:nvPr/>
        </p:nvSpPr>
        <p:spPr>
          <a:xfrm>
            <a:off x="3228326" y="198842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20" name="6"/>
          <p:cNvSpPr txBox="1"/>
          <p:nvPr/>
        </p:nvSpPr>
        <p:spPr>
          <a:xfrm>
            <a:off x="3836552" y="284696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21" name="15"/>
          <p:cNvSpPr txBox="1"/>
          <p:nvPr/>
        </p:nvSpPr>
        <p:spPr>
          <a:xfrm>
            <a:off x="3080937" y="3515164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22" name="4"/>
          <p:cNvSpPr txBox="1"/>
          <p:nvPr/>
        </p:nvSpPr>
        <p:spPr>
          <a:xfrm>
            <a:off x="3157137" y="3922468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23" name="3"/>
          <p:cNvSpPr txBox="1"/>
          <p:nvPr/>
        </p:nvSpPr>
        <p:spPr>
          <a:xfrm>
            <a:off x="4044305" y="418625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24" name="20"/>
          <p:cNvSpPr txBox="1"/>
          <p:nvPr/>
        </p:nvSpPr>
        <p:spPr>
          <a:xfrm>
            <a:off x="6022788" y="155474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20</a:t>
            </a:r>
          </a:p>
        </p:txBody>
      </p:sp>
      <p:sp>
        <p:nvSpPr>
          <p:cNvPr id="225" name="14"/>
          <p:cNvSpPr txBox="1"/>
          <p:nvPr/>
        </p:nvSpPr>
        <p:spPr>
          <a:xfrm>
            <a:off x="5841524" y="2779195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6098988" y="381251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ynamic Programming: For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Dynamic Programming: Forward Approach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2" name="d(s,t)=min{1+d(A,t), 3+d(B,t), 7+d(C,t)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d(A,t)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d(B,t)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d(C,t)</a:t>
            </a:r>
            <a:r>
              <a:t>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d(A,t)</a:t>
            </a:r>
            <a:r>
              <a:t>=min{5+d(D,t),10+d(E,t)}=min(25,24)=</a:t>
            </a:r>
            <a:r>
              <a:rPr>
                <a:solidFill>
                  <a:schemeClr val="accent2"/>
                </a:solidFill>
              </a:rPr>
              <a:t>24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d(B,t)</a:t>
            </a:r>
            <a:r>
              <a:t>=min(8+d(D,t),6+d(E,t),15+d(F,t))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=min{8+20,6+14,15+5)=</a:t>
            </a:r>
            <a:r>
              <a:rPr>
                <a:solidFill>
                  <a:schemeClr val="accent4"/>
                </a:solidFill>
              </a:rPr>
              <a:t>20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d(C,t)</a:t>
            </a:r>
            <a:r>
              <a:t>=min{4+d(E,t),3+d(F,t)}=min{18,8)=</a:t>
            </a:r>
            <a:r>
              <a:rPr>
                <a:solidFill>
                  <a:schemeClr val="accent6"/>
                </a:solidFill>
              </a:rPr>
              <a:t>8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24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20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8</a:t>
            </a:r>
            <a:r>
              <a:t>}=15</a:t>
            </a:r>
          </a:p>
        </p:txBody>
      </p:sp>
      <p:sp>
        <p:nvSpPr>
          <p:cNvPr id="233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4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5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6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7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8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9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0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1"/>
          <p:cNvSpPr txBox="1"/>
          <p:nvPr/>
        </p:nvSpPr>
        <p:spPr>
          <a:xfrm>
            <a:off x="1549938" y="179147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54" name="3"/>
          <p:cNvSpPr txBox="1"/>
          <p:nvPr/>
        </p:nvSpPr>
        <p:spPr>
          <a:xfrm>
            <a:off x="1679154" y="2319637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55" name="7"/>
          <p:cNvSpPr txBox="1"/>
          <p:nvPr/>
        </p:nvSpPr>
        <p:spPr>
          <a:xfrm>
            <a:off x="1956569" y="3030647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56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59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60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61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62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63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64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265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66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67" name="(Back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(Backward reasoning)</a:t>
            </a:r>
          </a:p>
        </p:txBody>
      </p:sp>
      <p:sp>
        <p:nvSpPr>
          <p:cNvPr id="268" name="Rectangle"/>
          <p:cNvSpPr/>
          <p:nvPr/>
        </p:nvSpPr>
        <p:spPr>
          <a:xfrm>
            <a:off x="3138009" y="1263805"/>
            <a:ext cx="3096795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" name="Group"/>
          <p:cNvGrpSpPr/>
          <p:nvPr/>
        </p:nvGrpSpPr>
        <p:grpSpPr>
          <a:xfrm>
            <a:off x="2886639" y="1641413"/>
            <a:ext cx="3868457" cy="873706"/>
            <a:chOff x="0" y="0"/>
            <a:chExt cx="3868455" cy="873704"/>
          </a:xfrm>
        </p:grpSpPr>
        <p:sp>
          <p:nvSpPr>
            <p:cNvPr id="269" name="Line"/>
            <p:cNvSpPr/>
            <p:nvPr/>
          </p:nvSpPr>
          <p:spPr>
            <a:xfrm>
              <a:off x="0" y="0"/>
              <a:ext cx="3868456" cy="87370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d(A,t)"/>
            <p:cNvSpPr txBox="1"/>
            <p:nvPr/>
          </p:nvSpPr>
          <p:spPr>
            <a:xfrm rot="720000">
              <a:off x="1942390" y="206795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d(A,t)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027504" y="2498871"/>
            <a:ext cx="3581131" cy="419101"/>
            <a:chOff x="0" y="0"/>
            <a:chExt cx="3581129" cy="419100"/>
          </a:xfrm>
        </p:grpSpPr>
        <p:sp>
          <p:nvSpPr>
            <p:cNvPr id="272" name="Line"/>
            <p:cNvSpPr/>
            <p:nvPr/>
          </p:nvSpPr>
          <p:spPr>
            <a:xfrm>
              <a:off x="0" y="374805"/>
              <a:ext cx="3581130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d(B,t)"/>
            <p:cNvSpPr txBox="1"/>
            <p:nvPr/>
          </p:nvSpPr>
          <p:spPr>
            <a:xfrm>
              <a:off x="2242905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d(B,t)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3040753" y="2847718"/>
            <a:ext cx="3073918" cy="905081"/>
            <a:chOff x="0" y="0"/>
            <a:chExt cx="3073917" cy="905080"/>
          </a:xfrm>
        </p:grpSpPr>
        <p:sp>
          <p:nvSpPr>
            <p:cNvPr id="275" name="Line"/>
            <p:cNvSpPr/>
            <p:nvPr/>
          </p:nvSpPr>
          <p:spPr>
            <a:xfrm flipV="1">
              <a:off x="-1" y="217311"/>
              <a:ext cx="3073919" cy="6877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d(C,t)"/>
            <p:cNvSpPr txBox="1"/>
            <p:nvPr/>
          </p:nvSpPr>
          <p:spPr>
            <a:xfrm rot="20760000">
              <a:off x="1282539" y="129288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d(C,t)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with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with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23"/>
      <p:bldP build="p" bldLvl="5" animBg="1" rev="0" advAuto="0" spid="232" grpId="5"/>
      <p:bldP build="whole" bldLvl="1" animBg="1" rev="0" advAuto="0" spid="243" grpId="10"/>
      <p:bldP build="whole" bldLvl="1" animBg="1" rev="0" advAuto="0" spid="274" grpId="3"/>
      <p:bldP build="whole" bldLvl="1" animBg="1" rev="0" advAuto="0" spid="277" grpId="11"/>
      <p:bldP build="whole" bldLvl="1" animBg="1" rev="0" advAuto="0" spid="251" grpId="17"/>
      <p:bldP build="whole" bldLvl="1" animBg="1" rev="0" advAuto="0" spid="251" grpId="13"/>
      <p:bldP build="whole" bldLvl="1" animBg="1" rev="0" advAuto="0" spid="274" grpId="9"/>
      <p:bldP build="whole" bldLvl="1" animBg="1" rev="0" advAuto="0" spid="257" grpId="22"/>
      <p:bldP build="whole" bldLvl="1" animBg="1" rev="0" advAuto="0" spid="268" grpId="1"/>
      <p:bldP build="whole" bldLvl="1" animBg="1" rev="0" advAuto="0" spid="242" grpId="21"/>
      <p:bldP build="whole" bldLvl="1" animBg="1" rev="0" advAuto="0" spid="249" grpId="12"/>
      <p:bldP build="whole" bldLvl="1" animBg="1" rev="0" advAuto="0" spid="242" grpId="25"/>
      <p:bldP build="whole" bldLvl="1" animBg="1" rev="0" advAuto="0" spid="245" grpId="20"/>
      <p:bldP build="whole" bldLvl="1" animBg="1" rev="0" advAuto="0" spid="248" grpId="24"/>
      <p:bldP build="whole" bldLvl="1" animBg="1" rev="0" advAuto="0" spid="271" grpId="2"/>
      <p:bldP build="whole" bldLvl="1" animBg="1" rev="0" advAuto="0" spid="247" grpId="18"/>
      <p:bldP build="whole" bldLvl="1" animBg="1" rev="0" advAuto="0" spid="246" grpId="15"/>
      <p:bldP build="whole" bldLvl="1" animBg="1" rev="0" advAuto="0" spid="244" grpId="8"/>
      <p:bldP build="whole" bldLvl="1" animBg="1" rev="0" advAuto="0" spid="241" grpId="16"/>
      <p:bldP build="whole" bldLvl="1" animBg="1" rev="0" advAuto="0" spid="271" grpId="7"/>
      <p:bldP build="whole" bldLvl="1" animBg="1" rev="0" advAuto="0" spid="246" grpId="19"/>
      <p:bldP build="whole" bldLvl="1" animBg="1" rev="0" advAuto="0" spid="250" grpId="14"/>
      <p:bldP build="whole" bldLvl="1" animBg="1" rev="0" advAuto="0" spid="277" grpId="4"/>
      <p:bldP build="whole" bldLvl="1" animBg="1" rev="0" advAuto="0" spid="252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Dynamic Programming: Back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Dynamic Programming: Backward Approach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3" name="d(s,t)=min{d(s,D)+20, d(s,E)+14, d(s,F)+5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d(s,D)</a:t>
            </a:r>
            <a:r>
              <a:t>+20, </a:t>
            </a:r>
            <a:r>
              <a:rPr>
                <a:solidFill>
                  <a:schemeClr val="accent4"/>
                </a:solidFill>
              </a:rPr>
              <a:t>d(s,E)</a:t>
            </a:r>
            <a:r>
              <a:t>+14, </a:t>
            </a:r>
            <a:r>
              <a:rPr>
                <a:solidFill>
                  <a:schemeClr val="accent6"/>
                </a:solidFill>
              </a:rPr>
              <a:t>d(s,F)</a:t>
            </a:r>
            <a:r>
              <a:t>+5}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d(s,D)</a:t>
            </a:r>
            <a:r>
              <a:t>=min{d(s,A)+5,d(s,B)+8}=min(1+5,3+8)=</a:t>
            </a:r>
            <a:r>
              <a:rPr>
                <a:solidFill>
                  <a:schemeClr val="accent2"/>
                </a:solidFill>
              </a:rPr>
              <a:t>6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d(s,E)</a:t>
            </a:r>
            <a:r>
              <a:t>=min(d(s,A)+10,d(s,B)+6,d(s,C)+4)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=min{1+10,3+6,7+4)=</a:t>
            </a:r>
            <a:r>
              <a:rPr>
                <a:solidFill>
                  <a:schemeClr val="accent4"/>
                </a:solidFill>
              </a:rPr>
              <a:t>9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d(s,F)</a:t>
            </a:r>
            <a:r>
              <a:t>=min{d(s,B)+15,d(s,C)+3}=min{3+15,7+3)=</a:t>
            </a:r>
            <a:r>
              <a:rPr>
                <a:solidFill>
                  <a:schemeClr val="accent6"/>
                </a:solidFill>
              </a:rPr>
              <a:t>10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6+20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9+14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10+5</a:t>
            </a:r>
            <a:r>
              <a:t>}=15</a:t>
            </a:r>
          </a:p>
        </p:txBody>
      </p:sp>
      <p:sp>
        <p:nvSpPr>
          <p:cNvPr id="284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5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6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7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8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9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0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1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1"/>
          <p:cNvSpPr txBox="1"/>
          <p:nvPr/>
        </p:nvSpPr>
        <p:spPr>
          <a:xfrm>
            <a:off x="1678885" y="1658561"/>
            <a:ext cx="26412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305" name="3"/>
          <p:cNvSpPr txBox="1"/>
          <p:nvPr/>
        </p:nvSpPr>
        <p:spPr>
          <a:xfrm>
            <a:off x="1678885" y="2269739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06" name="7"/>
          <p:cNvSpPr txBox="1"/>
          <p:nvPr/>
        </p:nvSpPr>
        <p:spPr>
          <a:xfrm>
            <a:off x="1546820" y="3275790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307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0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311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312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313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314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15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316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317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8" name="(For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(Forward reasoning)</a:t>
            </a:r>
          </a:p>
        </p:txBody>
      </p:sp>
      <p:sp>
        <p:nvSpPr>
          <p:cNvPr id="319" name="Rectangle"/>
          <p:cNvSpPr/>
          <p:nvPr/>
        </p:nvSpPr>
        <p:spPr>
          <a:xfrm>
            <a:off x="1489359" y="1129442"/>
            <a:ext cx="2999446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2" name="Group"/>
          <p:cNvGrpSpPr/>
          <p:nvPr/>
        </p:nvGrpSpPr>
        <p:grpSpPr>
          <a:xfrm>
            <a:off x="1232070" y="1514315"/>
            <a:ext cx="3342999" cy="1067335"/>
            <a:chOff x="0" y="0"/>
            <a:chExt cx="3342997" cy="1067333"/>
          </a:xfrm>
        </p:grpSpPr>
        <p:sp>
          <p:nvSpPr>
            <p:cNvPr id="320" name="Line"/>
            <p:cNvSpPr/>
            <p:nvPr/>
          </p:nvSpPr>
          <p:spPr>
            <a:xfrm flipV="1">
              <a:off x="0" y="-1"/>
              <a:ext cx="3342998" cy="10673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d(s,t)"/>
            <p:cNvSpPr txBox="1"/>
            <p:nvPr/>
          </p:nvSpPr>
          <p:spPr>
            <a:xfrm rot="20400000">
              <a:off x="769035" y="317739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1203339" y="2315461"/>
            <a:ext cx="3392735" cy="419101"/>
            <a:chOff x="0" y="0"/>
            <a:chExt cx="3392734" cy="419100"/>
          </a:xfrm>
        </p:grpSpPr>
        <p:sp>
          <p:nvSpPr>
            <p:cNvPr id="323" name="Line"/>
            <p:cNvSpPr/>
            <p:nvPr/>
          </p:nvSpPr>
          <p:spPr>
            <a:xfrm>
              <a:off x="0" y="359150"/>
              <a:ext cx="3392735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4" name="d(s,t)"/>
            <p:cNvSpPr txBox="1"/>
            <p:nvPr/>
          </p:nvSpPr>
          <p:spPr>
            <a:xfrm>
              <a:off x="884062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229601" y="2809620"/>
            <a:ext cx="3348098" cy="1173525"/>
            <a:chOff x="0" y="0"/>
            <a:chExt cx="3348097" cy="1173523"/>
          </a:xfrm>
        </p:grpSpPr>
        <p:sp>
          <p:nvSpPr>
            <p:cNvPr id="326" name="Line"/>
            <p:cNvSpPr/>
            <p:nvPr/>
          </p:nvSpPr>
          <p:spPr>
            <a:xfrm>
              <a:off x="0" y="67384"/>
              <a:ext cx="3348098" cy="110614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7" name="d(s,t)"/>
            <p:cNvSpPr txBox="1"/>
            <p:nvPr/>
          </p:nvSpPr>
          <p:spPr>
            <a:xfrm rot="960000">
              <a:off x="732481" y="14628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9"/>
      <p:bldP build="p" bldLvl="5" animBg="1" rev="0" advAuto="0" spid="283" grpId="11"/>
      <p:bldP build="whole" bldLvl="1" animBg="1" rev="0" advAuto="0" spid="303" grpId="6"/>
      <p:bldP build="whole" bldLvl="1" animBg="1" rev="0" advAuto="0" spid="328" grpId="4"/>
      <p:bldP build="whole" bldLvl="1" animBg="1" rev="0" advAuto="0" spid="325" grpId="3"/>
      <p:bldP build="whole" bldLvl="1" animBg="1" rev="0" advAuto="0" spid="322" grpId="2"/>
      <p:bldP build="whole" bldLvl="1" animBg="1" rev="0" advAuto="0" spid="294" grpId="10"/>
      <p:bldP build="whole" bldLvl="1" animBg="1" rev="0" advAuto="0" spid="322" grpId="5"/>
      <p:bldP build="whole" bldLvl="1" animBg="1" rev="0" advAuto="0" spid="319" grpId="1"/>
      <p:bldP build="whole" bldLvl="1" animBg="1" rev="0" advAuto="0" spid="325" grpId="7"/>
      <p:bldP build="whole" bldLvl="1" animBg="1" rev="0" advAuto="0" spid="298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ynamic Programming: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Dynamic Programming: Applications</a:t>
            </a:r>
          </a:p>
        </p:txBody>
      </p:sp>
      <p:sp>
        <p:nvSpPr>
          <p:cNvPr id="331" name="Resource alloc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allocation problem</a:t>
            </a:r>
          </a:p>
          <a:p>
            <a:pPr/>
            <a:r>
              <a:t>Consider the following scenario:</a:t>
            </a:r>
          </a:p>
          <a:p>
            <a:pPr lvl="1"/>
            <a:r>
              <a:t>A team of 3 students are asked to complete 4 assignments. </a:t>
            </a:r>
          </a:p>
          <a:p>
            <a:pPr lvl="1"/>
            <a:r>
              <a:t>Any student can choose to complete all 4 or none. </a:t>
            </a:r>
          </a:p>
          <a:p>
            <a:pPr lvl="1"/>
            <a:r>
              <a:t>At a time, only one person will do assignment.</a:t>
            </a:r>
          </a:p>
          <a:p>
            <a:pPr lvl="2"/>
            <a:r>
              <a:t>First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,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, and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(in that order)</a:t>
            </a:r>
          </a:p>
          <a:p>
            <a:pPr lvl="1"/>
            <a:r>
              <a:t>However, no assignment is to be done by 2 students</a:t>
            </a:r>
          </a:p>
          <a:p>
            <a:pPr lvl="2"/>
            <a:r>
              <a:t>Duplicate (wasted) efforts to be avoided</a:t>
            </a:r>
          </a:p>
          <a:p>
            <a:pPr lvl="1"/>
            <a:r>
              <a:t>All the 4 assignments need to be completed.</a:t>
            </a:r>
          </a:p>
          <a:p>
            <a:pPr lvl="1"/>
            <a:r>
              <a:t>Depending upon assignments completed by a students, different marks are awarded as shown next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