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cw.mit.edu/courses/civil-and-environmental-engineering/1-204-computer-algorithms-in-systems-engineering-spring-2010/lecture-notes/MIT1_204S10_lec11.pdf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5: Kruskal’s Algorithm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L25: Kruskal’s Algorithm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Minimum Cost Spanning Tree</a:t>
            </a:r>
          </a:p>
        </p:txBody>
      </p:sp>
      <p:sp>
        <p:nvSpPr>
          <p:cNvPr id="4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Union-Fin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</a:t>
            </a:r>
          </a:p>
        </p:txBody>
      </p:sp>
      <p:sp>
        <p:nvSpPr>
          <p:cNvPr id="157" name="Two operations given below are performed in arbitrary ord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500"/>
              </a:spcBef>
              <a:defRPr sz="3000"/>
            </a:pPr>
            <a:r>
              <a:t>Two operations given below are performed in arbitrary order</a:t>
            </a:r>
          </a:p>
          <a:p>
            <a:pPr lvl="1">
              <a:spcBef>
                <a:spcPts val="500"/>
              </a:spcBef>
            </a:pPr>
            <a:r>
              <a:rPr i="1"/>
              <a:t>Find(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/>
              <a:t>)</a:t>
            </a:r>
            <a:r>
              <a:t>: return the group id containing element xi.</a:t>
            </a:r>
          </a:p>
          <a:p>
            <a:pPr lvl="1">
              <a:spcBef>
                <a:spcPts val="500"/>
              </a:spcBef>
            </a:pPr>
            <a:r>
              <a:rPr i="1"/>
              <a:t>Union(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i="1"/>
              <a:t>)</a:t>
            </a:r>
            <a:r>
              <a:t>: Combine the (set) group A with (set) group B to form a new group. </a:t>
            </a:r>
          </a:p>
          <a:p>
            <a:pPr lvl="2" marL="1097416" indent="-244928">
              <a:defRPr sz="3000"/>
            </a:pPr>
            <a:r>
              <a:t>Give a unique name to this group.  All elements of this new group will have this group id.</a:t>
            </a:r>
          </a:p>
          <a:p>
            <a:pPr lvl="2" marL="1097416" indent="-244928">
              <a:defRPr sz="3000"/>
            </a:pPr>
            <a:r>
              <a:t>This could be one of earlier groups as well i.e.</a:t>
            </a:r>
          </a:p>
          <a:p>
            <a:pPr lvl="3" marL="1554616" indent="-244928">
              <a:defRPr sz="3000"/>
            </a:pPr>
            <a:r>
              <a:t>The new names should conflict with other names.</a:t>
            </a:r>
          </a:p>
          <a:p>
            <a:pPr marL="342246" indent="-302558">
              <a:spcBef>
                <a:spcPts val="500"/>
              </a:spcBef>
              <a:defRPr sz="3000"/>
            </a:pPr>
            <a:r>
              <a:t>Goal: Design an efficient data structure that will support any sequence of these two operations.</a:t>
            </a: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Union-Fin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</a:t>
            </a:r>
          </a:p>
        </p:txBody>
      </p:sp>
      <p:sp>
        <p:nvSpPr>
          <p:cNvPr id="163" name="Approach 1:  Quick Fi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500"/>
              </a:spcBef>
              <a:defRPr sz="3000"/>
            </a:pPr>
            <a:r>
              <a:t>Approach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 Quick Find</a:t>
            </a:r>
          </a:p>
          <a:p>
            <a:pPr lvl="1">
              <a:spcBef>
                <a:spcPts val="500"/>
              </a:spcBef>
            </a:pPr>
            <a:r>
              <a:t>Keep </a:t>
            </a:r>
            <a:r>
              <a:rPr i="1" u="sng"/>
              <a:t>Find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/>
              <a:t>)</a:t>
            </a:r>
            <a:r>
              <a:t> efficient. Since all elements are accessible at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index in array, </a:t>
            </a:r>
          </a:p>
          <a:p>
            <a:pPr lvl="2" marL="1097416" indent="-244928">
              <a:defRPr sz="3000"/>
            </a:pPr>
            <a:r>
              <a:t>This can take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time.  Essentially, a trivial operation.</a:t>
            </a:r>
          </a:p>
          <a:p>
            <a:pPr lvl="1">
              <a:spcBef>
                <a:spcPts val="500"/>
              </a:spcBef>
            </a:pPr>
            <a:r>
              <a:rPr i="1" u="sng"/>
              <a:t>Union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i="1"/>
              <a:t>)</a:t>
            </a:r>
            <a:r>
              <a:t> is expected to take more time.</a:t>
            </a:r>
          </a:p>
          <a:p>
            <a:pPr lvl="2" marL="1097416" indent="-244928">
              <a:defRPr sz="3000"/>
            </a:pPr>
            <a:r>
              <a:t>Either change the id of all elements of A to that of B or vice versa. </a:t>
            </a:r>
          </a:p>
          <a:p>
            <a:pPr lvl="2" marL="1097416" indent="-244928">
              <a:defRPr sz="3000"/>
            </a:pPr>
            <a:r>
              <a:t>Typically, take the smaller set and change group identity of these elements to that of larger set.</a:t>
            </a:r>
          </a:p>
          <a:p>
            <a:pPr marL="361156" indent="-321468">
              <a:spcBef>
                <a:spcPts val="500"/>
              </a:spcBef>
              <a:defRPr sz="3000"/>
            </a:pPr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</a:p>
          <a:p>
            <a:pPr lvl="1">
              <a:spcBef>
                <a:spcPts val="500"/>
              </a:spcBef>
            </a:pPr>
            <a:r>
              <a:t>Each time an element’s group is changed, group size at least doubles.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169" name="Approach 2: Quick Un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100"/>
              </a:spcBef>
              <a:defRPr sz="3000"/>
            </a:pPr>
            <a:r>
              <a:t>Approach 2: Quick Union</a:t>
            </a:r>
          </a:p>
          <a:p>
            <a:pPr lvl="1">
              <a:spcBef>
                <a:spcPts val="100"/>
              </a:spcBef>
            </a:pPr>
            <a:r>
              <a:t>Make </a:t>
            </a:r>
            <a:r>
              <a:rPr i="1" u="sng"/>
              <a:t>Union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A,B</a:t>
            </a:r>
            <a:r>
              <a:rPr i="1"/>
              <a:t>)</a:t>
            </a:r>
            <a:r>
              <a:t> efficient at the cost of </a:t>
            </a:r>
            <a:r>
              <a:rPr i="1" u="sng"/>
              <a:t>Find</a:t>
            </a:r>
            <a:r>
              <a:rPr i="1"/>
              <a:t>(</a:t>
            </a:r>
            <a:r>
              <a:rPr i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i="1"/>
              <a:t>)</a:t>
            </a:r>
            <a:r>
              <a:t>.</a:t>
            </a:r>
          </a:p>
          <a:p>
            <a:pPr lvl="2" marL="1097416" indent="-244928">
              <a:spcBef>
                <a:spcPts val="100"/>
              </a:spcBef>
              <a:defRPr sz="3000"/>
            </a:pPr>
            <a:r>
              <a:t>Make </a:t>
            </a:r>
            <a:r>
              <a:rPr i="1"/>
              <a:t>Union</a:t>
            </a:r>
            <a:r>
              <a:t> operation takes constant time and improve upon the time taken by </a:t>
            </a:r>
            <a:r>
              <a:rPr i="1" u="sng"/>
              <a:t>Find</a:t>
            </a:r>
            <a:r>
              <a:t>. </a:t>
            </a:r>
          </a:p>
          <a:p>
            <a:pPr lvl="2" marL="1097416" indent="-244928">
              <a:spcBef>
                <a:spcPts val="100"/>
              </a:spcBef>
              <a:defRPr sz="3000"/>
            </a:pPr>
            <a:r>
              <a:t>Use the indirect addressing for union to make it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time.</a:t>
            </a:r>
          </a:p>
          <a:p>
            <a:pPr lvl="2" marL="1097416" indent="-244928">
              <a:spcBef>
                <a:spcPts val="100"/>
              </a:spcBef>
              <a:defRPr sz="3000"/>
            </a:pPr>
            <a:r>
              <a:t>Each entry in the array has following parts</a:t>
            </a:r>
          </a:p>
          <a:p>
            <a:pPr lvl="3" marL="1554616" indent="-244928">
              <a:spcBef>
                <a:spcPts val="100"/>
              </a:spcBef>
              <a:defRPr sz="3000"/>
            </a:pPr>
            <a:r>
              <a:t>Identity of element i.e. group id or value.</a:t>
            </a:r>
          </a:p>
          <a:p>
            <a:pPr lvl="3" marL="1554616" indent="-244928">
              <a:spcBef>
                <a:spcPts val="100"/>
              </a:spcBef>
              <a:defRPr sz="3000"/>
            </a:pPr>
            <a:r>
              <a:t>Pointer which is initially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t>.</a:t>
            </a:r>
          </a:p>
          <a:p>
            <a:pPr lvl="3" marL="1554616" indent="-244928">
              <a:spcBef>
                <a:spcPts val="100"/>
              </a:spcBef>
              <a:defRPr sz="3000"/>
            </a:pPr>
            <a:r>
              <a:t>Number of elements in teh group</a:t>
            </a:r>
          </a:p>
          <a:p>
            <a:pPr lvl="2" marL="1097416" indent="-244928">
              <a:spcBef>
                <a:spcPts val="100"/>
              </a:spcBef>
              <a:defRPr sz="3000"/>
            </a:pPr>
            <a:r>
              <a:t>Union(A,B) is performed by making the pointer of B to point to A. </a:t>
            </a:r>
          </a:p>
          <a:p>
            <a:pPr lvl="2" marL="1097416" indent="-244928">
              <a:spcBef>
                <a:spcPts val="100"/>
              </a:spcBef>
              <a:defRPr sz="3000"/>
            </a:pPr>
            <a:r>
              <a:t>After several union operations, data structures becomes like a tree.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80" name="Group"/>
          <p:cNvGrpSpPr/>
          <p:nvPr/>
        </p:nvGrpSpPr>
        <p:grpSpPr>
          <a:xfrm>
            <a:off x="963620" y="1522752"/>
            <a:ext cx="1351372" cy="499234"/>
            <a:chOff x="0" y="0"/>
            <a:chExt cx="1351370" cy="499232"/>
          </a:xfrm>
        </p:grpSpPr>
        <p:sp>
          <p:nvSpPr>
            <p:cNvPr id="178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179" name="A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81" name="Rectangle"/>
          <p:cNvSpPr/>
          <p:nvPr/>
        </p:nvSpPr>
        <p:spPr>
          <a:xfrm>
            <a:off x="1634787" y="2531913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182" name="C"/>
          <p:cNvSpPr/>
          <p:nvPr/>
        </p:nvSpPr>
        <p:spPr>
          <a:xfrm>
            <a:off x="963620" y="2531913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185" name="Group"/>
          <p:cNvGrpSpPr/>
          <p:nvPr/>
        </p:nvGrpSpPr>
        <p:grpSpPr>
          <a:xfrm>
            <a:off x="628036" y="3912076"/>
            <a:ext cx="1351372" cy="499234"/>
            <a:chOff x="0" y="0"/>
            <a:chExt cx="1351370" cy="499232"/>
          </a:xfrm>
        </p:grpSpPr>
        <p:sp>
          <p:nvSpPr>
            <p:cNvPr id="183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84" name="D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3900833" y="1522752"/>
            <a:ext cx="1351372" cy="499234"/>
            <a:chOff x="0" y="0"/>
            <a:chExt cx="1351370" cy="499232"/>
          </a:xfrm>
        </p:grpSpPr>
        <p:sp>
          <p:nvSpPr>
            <p:cNvPr id="186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187" name="B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91" name="Group"/>
          <p:cNvGrpSpPr/>
          <p:nvPr/>
        </p:nvGrpSpPr>
        <p:grpSpPr>
          <a:xfrm>
            <a:off x="2620440" y="3912076"/>
            <a:ext cx="1351372" cy="499234"/>
            <a:chOff x="0" y="0"/>
            <a:chExt cx="1351370" cy="499232"/>
          </a:xfrm>
        </p:grpSpPr>
        <p:sp>
          <p:nvSpPr>
            <p:cNvPr id="189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0" name="E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3900833" y="2531913"/>
            <a:ext cx="1351372" cy="499233"/>
            <a:chOff x="0" y="0"/>
            <a:chExt cx="1351370" cy="499232"/>
          </a:xfrm>
        </p:grpSpPr>
        <p:sp>
          <p:nvSpPr>
            <p:cNvPr id="192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93" name="F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195" name="Line"/>
          <p:cNvSpPr/>
          <p:nvPr/>
        </p:nvSpPr>
        <p:spPr>
          <a:xfrm flipV="1">
            <a:off x="1974889" y="2000014"/>
            <a:ext cx="1" cy="5246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6" name="Line"/>
          <p:cNvSpPr/>
          <p:nvPr/>
        </p:nvSpPr>
        <p:spPr>
          <a:xfrm flipV="1">
            <a:off x="1450179" y="3094518"/>
            <a:ext cx="395147" cy="75808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 flipH="1" flipV="1">
            <a:off x="2110830" y="3094518"/>
            <a:ext cx="1188128" cy="75077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00" name="Group"/>
          <p:cNvGrpSpPr/>
          <p:nvPr/>
        </p:nvGrpSpPr>
        <p:grpSpPr>
          <a:xfrm>
            <a:off x="6655132" y="1522752"/>
            <a:ext cx="1351372" cy="499234"/>
            <a:chOff x="0" y="0"/>
            <a:chExt cx="1351370" cy="499232"/>
          </a:xfrm>
        </p:grpSpPr>
        <p:sp>
          <p:nvSpPr>
            <p:cNvPr id="198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199" name="G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201" name="Line"/>
          <p:cNvSpPr/>
          <p:nvPr/>
        </p:nvSpPr>
        <p:spPr>
          <a:xfrm flipV="1">
            <a:off x="4895473" y="2000014"/>
            <a:ext cx="1" cy="5246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2" name="Fig: Representation for Union Find problem"/>
          <p:cNvSpPr txBox="1"/>
          <p:nvPr/>
        </p:nvSpPr>
        <p:spPr>
          <a:xfrm>
            <a:off x="1948018" y="4550233"/>
            <a:ext cx="684011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Fig: Representation for Union Find problem</a:t>
            </a:r>
          </a:p>
        </p:txBody>
      </p:sp>
      <p:sp>
        <p:nvSpPr>
          <p:cNvPr id="203" name="The element at root of the Tree is the identity of group.…"/>
          <p:cNvSpPr txBox="1"/>
          <p:nvPr/>
        </p:nvSpPr>
        <p:spPr>
          <a:xfrm>
            <a:off x="112858" y="5235258"/>
            <a:ext cx="9276488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2886" indent="-302558">
              <a:buSzPct val="100000"/>
              <a:buChar char="•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element at root of the Tree is the identity of group.</a:t>
            </a:r>
          </a:p>
          <a:p>
            <a:pPr marL="382886" indent="-302558">
              <a:buSzPct val="100000"/>
              <a:buChar char="•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find the group of an element, follow the path till the root of the tree.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11" name="Group"/>
          <p:cNvGrpSpPr/>
          <p:nvPr/>
        </p:nvGrpSpPr>
        <p:grpSpPr>
          <a:xfrm>
            <a:off x="709363" y="1040526"/>
            <a:ext cx="1351372" cy="499234"/>
            <a:chOff x="0" y="0"/>
            <a:chExt cx="1351370" cy="499232"/>
          </a:xfrm>
        </p:grpSpPr>
        <p:sp>
          <p:nvSpPr>
            <p:cNvPr id="209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210" name="A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212" name="Rectangle"/>
          <p:cNvSpPr/>
          <p:nvPr/>
        </p:nvSpPr>
        <p:spPr>
          <a:xfrm>
            <a:off x="1380530" y="2049687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  <p:sp>
        <p:nvSpPr>
          <p:cNvPr id="213" name="C"/>
          <p:cNvSpPr/>
          <p:nvPr/>
        </p:nvSpPr>
        <p:spPr>
          <a:xfrm>
            <a:off x="709363" y="2049687"/>
            <a:ext cx="680205" cy="499233"/>
          </a:xfrm>
          <a:prstGeom prst="rect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297580" y="3316629"/>
            <a:ext cx="1351372" cy="499234"/>
            <a:chOff x="0" y="0"/>
            <a:chExt cx="1351370" cy="499232"/>
          </a:xfrm>
        </p:grpSpPr>
        <p:sp>
          <p:nvSpPr>
            <p:cNvPr id="214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15" name="D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3294982" y="1410530"/>
            <a:ext cx="1351372" cy="499234"/>
            <a:chOff x="0" y="0"/>
            <a:chExt cx="1351370" cy="499232"/>
          </a:xfrm>
        </p:grpSpPr>
        <p:sp>
          <p:nvSpPr>
            <p:cNvPr id="217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218" name="B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222" name="Group"/>
          <p:cNvGrpSpPr/>
          <p:nvPr/>
        </p:nvGrpSpPr>
        <p:grpSpPr>
          <a:xfrm>
            <a:off x="2086783" y="3302850"/>
            <a:ext cx="1351372" cy="499234"/>
            <a:chOff x="0" y="0"/>
            <a:chExt cx="1351370" cy="499232"/>
          </a:xfrm>
        </p:grpSpPr>
        <p:sp>
          <p:nvSpPr>
            <p:cNvPr id="220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21" name="E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225" name="Group"/>
          <p:cNvGrpSpPr/>
          <p:nvPr/>
        </p:nvGrpSpPr>
        <p:grpSpPr>
          <a:xfrm>
            <a:off x="3294982" y="2419691"/>
            <a:ext cx="1351372" cy="499233"/>
            <a:chOff x="0" y="0"/>
            <a:chExt cx="1351370" cy="499232"/>
          </a:xfrm>
        </p:grpSpPr>
        <p:sp>
          <p:nvSpPr>
            <p:cNvPr id="223" name="Rectangle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224" name="F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226" name="Line"/>
          <p:cNvSpPr/>
          <p:nvPr/>
        </p:nvSpPr>
        <p:spPr>
          <a:xfrm flipV="1">
            <a:off x="1720632" y="1517788"/>
            <a:ext cx="1" cy="5246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7" name="Line"/>
          <p:cNvSpPr/>
          <p:nvPr/>
        </p:nvSpPr>
        <p:spPr>
          <a:xfrm flipV="1">
            <a:off x="1195922" y="2549331"/>
            <a:ext cx="395147" cy="758082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8" name="Line"/>
          <p:cNvSpPr/>
          <p:nvPr/>
        </p:nvSpPr>
        <p:spPr>
          <a:xfrm flipH="1" flipV="1">
            <a:off x="1843874" y="2548792"/>
            <a:ext cx="1188127" cy="750777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31" name="Group"/>
          <p:cNvGrpSpPr/>
          <p:nvPr/>
        </p:nvGrpSpPr>
        <p:grpSpPr>
          <a:xfrm>
            <a:off x="6655132" y="1522752"/>
            <a:ext cx="1351372" cy="499234"/>
            <a:chOff x="0" y="0"/>
            <a:chExt cx="1351370" cy="499232"/>
          </a:xfrm>
        </p:grpSpPr>
        <p:sp>
          <p:nvSpPr>
            <p:cNvPr id="229" name="Nil"/>
            <p:cNvSpPr/>
            <p:nvPr/>
          </p:nvSpPr>
          <p:spPr>
            <a:xfrm>
              <a:off x="671166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Nil</a:t>
              </a:r>
            </a:p>
          </p:txBody>
        </p:sp>
        <p:sp>
          <p:nvSpPr>
            <p:cNvPr id="230" name="G"/>
            <p:cNvSpPr/>
            <p:nvPr/>
          </p:nvSpPr>
          <p:spPr>
            <a:xfrm>
              <a:off x="0" y="0"/>
              <a:ext cx="680205" cy="49923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232" name="Line"/>
          <p:cNvSpPr/>
          <p:nvPr/>
        </p:nvSpPr>
        <p:spPr>
          <a:xfrm flipV="1">
            <a:off x="4289623" y="1887792"/>
            <a:ext cx="1" cy="524634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3" name="Union(A,B) operation…"/>
          <p:cNvSpPr txBox="1"/>
          <p:nvPr/>
        </p:nvSpPr>
        <p:spPr>
          <a:xfrm>
            <a:off x="1173728" y="3501609"/>
            <a:ext cx="8636001" cy="327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90000"/>
              </a:lnSpc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Union(A,B)</a:t>
            </a:r>
            <a:r>
              <a:t> operation</a:t>
            </a:r>
          </a:p>
          <a:p>
            <a:pPr lvl="1" marL="703818" indent="-26789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Take the tree with smaller number of nodes to point to root of the tree of larger number of nodes.</a:t>
            </a:r>
          </a:p>
          <a:p>
            <a:pPr lvl="1" marL="703818" indent="-26789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requires storing the number of elements in the tree at the root as well.</a:t>
            </a:r>
          </a:p>
          <a:p>
            <a:pPr lvl="1" marL="703818" indent="-26789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On Union operation, update the pointer of smaller tree and count at the larger tree.</a:t>
            </a:r>
          </a:p>
          <a:p>
            <a:pPr lvl="2" marL="1121727" indent="-228600">
              <a:lnSpc>
                <a:spcPct val="90000"/>
              </a:lnSpc>
              <a:buSzPct val="100000"/>
              <a:buChar char="•"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Break the tie arbitrarily</a:t>
            </a:r>
          </a:p>
        </p:txBody>
      </p:sp>
      <p:sp>
        <p:nvSpPr>
          <p:cNvPr id="234" name="Line"/>
          <p:cNvSpPr/>
          <p:nvPr/>
        </p:nvSpPr>
        <p:spPr>
          <a:xfrm flipH="1" flipV="1">
            <a:off x="2060697" y="1584499"/>
            <a:ext cx="1230826" cy="202427"/>
          </a:xfrm>
          <a:prstGeom prst="line">
            <a:avLst/>
          </a:prstGeom>
          <a:ln w="508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2"/>
      <p:bldP build="p" bldLvl="5" animBg="1" rev="0" advAuto="0" spid="23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Union-Find Approach: Improv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Approach: Improved</a:t>
            </a:r>
          </a:p>
        </p:txBody>
      </p:sp>
      <p:sp>
        <p:nvSpPr>
          <p:cNvPr id="237" name="Basic idea: Balance and collapse the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500"/>
              </a:spcBef>
              <a:defRPr sz="3000"/>
            </a:pPr>
            <a:r>
              <a:t>Basic idea: Balance and collapse the tree</a:t>
            </a:r>
          </a:p>
          <a:p>
            <a:pPr lvl="1">
              <a:spcBef>
                <a:spcPts val="500"/>
              </a:spcBef>
            </a:pPr>
            <a:r>
              <a:t>Union operation still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2" marL="1097416" indent="-244928">
              <a:defRPr sz="3000"/>
            </a:pPr>
            <a:r>
              <a:t>Changing the pointer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2" marL="1097416" indent="-244928">
              <a:defRPr sz="3000"/>
            </a:pPr>
            <a:r>
              <a:t>Updating the count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  <a:p>
            <a:pPr lvl="1">
              <a:spcBef>
                <a:spcPts val="500"/>
              </a:spcBef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 + O(1) =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97416" indent="-244928"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i.e. Union operation takes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t> time</a:t>
            </a: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4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Union-Find Approach: Quick Un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Union-Find Approach: Quick Union</a:t>
            </a:r>
          </a:p>
        </p:txBody>
      </p:sp>
      <p:sp>
        <p:nvSpPr>
          <p:cNvPr id="243" name="Theorem: When balancing is used, the tree of height h will contain at least 2h nod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300"/>
              </a:spcBef>
              <a:defRPr sz="3000"/>
            </a:pPr>
            <a:r>
              <a:t>Theorem: When balancing is used, the tree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will contain at least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t> nodes.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Proof outline</a:t>
            </a:r>
          </a:p>
          <a:p>
            <a:pPr lvl="1">
              <a:spcBef>
                <a:spcPts val="300"/>
              </a:spcBef>
            </a:pPr>
            <a:r>
              <a:t>First union operation results in tree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with two elements.</a:t>
            </a:r>
          </a:p>
          <a:p>
            <a:pPr lvl="1">
              <a:spcBef>
                <a:spcPts val="300"/>
              </a:spcBef>
            </a:pPr>
            <a:r>
              <a:t>Consider A is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B is of height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. </a:t>
            </a:r>
          </a:p>
          <a:p>
            <a:pPr lvl="2" marL="1097416" indent="-244928">
              <a:spcBef>
                <a:spcPts val="300"/>
              </a:spcBef>
              <a:defRPr sz="3000"/>
            </a:pPr>
            <a:r>
              <a:t>Let A is larger tree. Thus, on merging B, root of B points to root of A.</a:t>
            </a:r>
          </a:p>
          <a:p>
            <a:pPr lvl="2" marL="1097416" indent="-244928">
              <a:spcBef>
                <a:spcPts val="300"/>
              </a:spcBef>
              <a:defRPr sz="2900"/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&gt;h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A’s height remains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i.e.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unchanged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1097416" indent="-244928">
              <a:spcBef>
                <a:spcPts val="300"/>
              </a:spcBef>
              <a:defRPr sz="30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Otherwise, height of tree becomes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097416" indent="-244928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with increase in height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, the size (number of nodes) of tree has at least doubled.</a:t>
            </a:r>
          </a:p>
          <a:p>
            <a:pPr marL="361156" indent="-321468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time taken for a </a:t>
            </a:r>
            <a:r>
              <a:rPr i="1" u="sng"/>
              <a:t>Find(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t>) operation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4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Quick Union of 2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Union of 2 Trees</a:t>
            </a:r>
          </a:p>
        </p:txBody>
      </p:sp>
      <p:sp>
        <p:nvSpPr>
          <p:cNvPr id="2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52" name="1"/>
          <p:cNvSpPr/>
          <p:nvPr/>
        </p:nvSpPr>
        <p:spPr>
          <a:xfrm>
            <a:off x="1756940" y="1877978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3" name="4"/>
          <p:cNvSpPr/>
          <p:nvPr/>
        </p:nvSpPr>
        <p:spPr>
          <a:xfrm>
            <a:off x="969374" y="2979116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54" name="5"/>
          <p:cNvSpPr/>
          <p:nvPr/>
        </p:nvSpPr>
        <p:spPr>
          <a:xfrm>
            <a:off x="2524968" y="2979116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55" name="2"/>
          <p:cNvSpPr/>
          <p:nvPr/>
        </p:nvSpPr>
        <p:spPr>
          <a:xfrm>
            <a:off x="3301934" y="4147451"/>
            <a:ext cx="577454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6" name="6"/>
          <p:cNvSpPr/>
          <p:nvPr/>
        </p:nvSpPr>
        <p:spPr>
          <a:xfrm>
            <a:off x="3982413" y="3101003"/>
            <a:ext cx="577454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57" name="3"/>
          <p:cNvSpPr/>
          <p:nvPr/>
        </p:nvSpPr>
        <p:spPr>
          <a:xfrm>
            <a:off x="3361131" y="1877978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8" name="Line"/>
          <p:cNvSpPr/>
          <p:nvPr/>
        </p:nvSpPr>
        <p:spPr>
          <a:xfrm flipV="1">
            <a:off x="1451456" y="2404929"/>
            <a:ext cx="348462" cy="63864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9" name="Line"/>
          <p:cNvSpPr/>
          <p:nvPr/>
        </p:nvSpPr>
        <p:spPr>
          <a:xfrm flipH="1" flipV="1">
            <a:off x="2182599" y="2430640"/>
            <a:ext cx="404584" cy="63693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0" name="Line"/>
          <p:cNvSpPr/>
          <p:nvPr/>
        </p:nvSpPr>
        <p:spPr>
          <a:xfrm flipH="1" flipV="1">
            <a:off x="2958110" y="3588580"/>
            <a:ext cx="404584" cy="63693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1" name="Line"/>
          <p:cNvSpPr/>
          <p:nvPr/>
        </p:nvSpPr>
        <p:spPr>
          <a:xfrm flipH="1" flipV="1">
            <a:off x="3754988" y="2430640"/>
            <a:ext cx="404584" cy="63693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69" name="Group"/>
          <p:cNvGrpSpPr/>
          <p:nvPr/>
        </p:nvGrpSpPr>
        <p:grpSpPr>
          <a:xfrm>
            <a:off x="5862449" y="1472867"/>
            <a:ext cx="1574281" cy="3013585"/>
            <a:chOff x="0" y="0"/>
            <a:chExt cx="1574280" cy="3013583"/>
          </a:xfrm>
        </p:grpSpPr>
        <p:sp>
          <p:nvSpPr>
            <p:cNvPr id="262" name="1"/>
            <p:cNvSpPr/>
            <p:nvPr/>
          </p:nvSpPr>
          <p:spPr>
            <a:xfrm>
              <a:off x="787566" y="0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3" name="4"/>
            <p:cNvSpPr/>
            <p:nvPr/>
          </p:nvSpPr>
          <p:spPr>
            <a:xfrm>
              <a:off x="0" y="1101138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4" name="5"/>
            <p:cNvSpPr/>
            <p:nvPr/>
          </p:nvSpPr>
          <p:spPr>
            <a:xfrm>
              <a:off x="977456" y="1101138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65" name="2"/>
            <p:cNvSpPr/>
            <p:nvPr/>
          </p:nvSpPr>
          <p:spPr>
            <a:xfrm>
              <a:off x="996827" y="2391899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482082" y="526950"/>
              <a:ext cx="348462" cy="63864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7" name="Line"/>
            <p:cNvSpPr/>
            <p:nvPr/>
          </p:nvSpPr>
          <p:spPr>
            <a:xfrm flipV="1">
              <a:off x="1213225" y="552661"/>
              <a:ext cx="1" cy="59635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8" name="Line"/>
            <p:cNvSpPr/>
            <p:nvPr/>
          </p:nvSpPr>
          <p:spPr>
            <a:xfrm flipV="1">
              <a:off x="1285553" y="1743858"/>
              <a:ext cx="1" cy="64708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7803240" y="2443372"/>
            <a:ext cx="1286799" cy="1677470"/>
            <a:chOff x="0" y="0"/>
            <a:chExt cx="1286797" cy="1677469"/>
          </a:xfrm>
        </p:grpSpPr>
        <p:sp>
          <p:nvSpPr>
            <p:cNvPr id="270" name="6"/>
            <p:cNvSpPr/>
            <p:nvPr/>
          </p:nvSpPr>
          <p:spPr>
            <a:xfrm>
              <a:off x="709344" y="1055784"/>
              <a:ext cx="577454" cy="62168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1" name="3"/>
            <p:cNvSpPr/>
            <p:nvPr/>
          </p:nvSpPr>
          <p:spPr>
            <a:xfrm>
              <a:off x="0" y="0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2" name="Line"/>
            <p:cNvSpPr/>
            <p:nvPr/>
          </p:nvSpPr>
          <p:spPr>
            <a:xfrm flipH="1" flipV="1">
              <a:off x="448662" y="523011"/>
              <a:ext cx="404584" cy="63693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74" name="Line"/>
          <p:cNvSpPr/>
          <p:nvPr/>
        </p:nvSpPr>
        <p:spPr>
          <a:xfrm flipH="1" flipV="1">
            <a:off x="7247246" y="1865246"/>
            <a:ext cx="633680" cy="633679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5" name="Line"/>
          <p:cNvSpPr/>
          <p:nvPr/>
        </p:nvSpPr>
        <p:spPr>
          <a:xfrm>
            <a:off x="4337139" y="2532725"/>
            <a:ext cx="1351123" cy="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6" name="a: Forest representation of…"/>
          <p:cNvSpPr txBox="1"/>
          <p:nvPr/>
        </p:nvSpPr>
        <p:spPr>
          <a:xfrm>
            <a:off x="999391" y="4831493"/>
            <a:ext cx="433810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a: Forest representation of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two sets used by quick union</a:t>
            </a:r>
          </a:p>
        </p:txBody>
      </p:sp>
      <p:sp>
        <p:nvSpPr>
          <p:cNvPr id="277" name="b: Result of quick union"/>
          <p:cNvSpPr txBox="1"/>
          <p:nvPr/>
        </p:nvSpPr>
        <p:spPr>
          <a:xfrm>
            <a:off x="6368921" y="4947884"/>
            <a:ext cx="351872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b: Result of quick union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5"/>
      <p:bldP build="whole" bldLvl="1" animBg="1" rev="0" advAuto="0" spid="269" grpId="2"/>
      <p:bldP build="whole" bldLvl="1" animBg="1" rev="0" advAuto="0" spid="275" grpId="1"/>
      <p:bldP build="whole" bldLvl="1" animBg="1" rev="0" advAuto="0" spid="273" grpId="3"/>
      <p:bldP build="whole" bldLvl="1" animBg="1" rev="0" advAuto="0" spid="274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Union-Find Approach: Quick Un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Union-Find Approach: Quick Union</a:t>
            </a:r>
          </a:p>
        </p:txBody>
      </p:sp>
      <p:sp>
        <p:nvSpPr>
          <p:cNvPr id="280" name="Further improv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300"/>
              </a:spcBef>
              <a:defRPr sz="3000"/>
            </a:pPr>
            <a:r>
              <a:t>Further improvement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Any time we do a </a:t>
            </a:r>
            <a:r>
              <a:rPr i="1"/>
              <a:t>Find</a:t>
            </a:r>
            <a:r>
              <a:t> operation, change the pointers of all the nodes in the path to directly point to the root of the tree.</a:t>
            </a:r>
          </a:p>
          <a:p>
            <a:pPr lvl="1">
              <a:spcBef>
                <a:spcPts val="300"/>
              </a:spcBef>
            </a:pPr>
            <a:r>
              <a:t>This is called </a:t>
            </a:r>
            <a:r>
              <a:rPr b="1"/>
              <a:t>path compression</a:t>
            </a:r>
            <a:r>
              <a:t>.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Traversing the path takes only double the number of steps, and thus</a:t>
            </a:r>
          </a:p>
          <a:p>
            <a:pPr lvl="1">
              <a:spcBef>
                <a:spcPts val="300"/>
              </a:spcBef>
            </a:pPr>
            <a:r>
              <a:t>Time complexity of </a:t>
            </a:r>
            <a:r>
              <a:rPr i="1"/>
              <a:t>Find</a:t>
            </a:r>
            <a:r>
              <a:t> remains the same.</a:t>
            </a:r>
          </a:p>
          <a:p>
            <a:pPr marL="361156" indent="-321468">
              <a:spcBef>
                <a:spcPts val="300"/>
              </a:spcBef>
              <a:defRPr sz="3000"/>
            </a:pPr>
            <a:r>
              <a:t>Time complexity with path compression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operations is given by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O(mlog</a:t>
            </a:r>
            <a:r>
              <a:rPr baseline="31999"/>
              <a:t>*</a:t>
            </a:r>
            <a:r>
              <a:t>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where </a:t>
            </a:r>
            <a:r>
              <a:t>log</a:t>
            </a:r>
            <a:r>
              <a:rPr baseline="31999"/>
              <a:t>*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iterated logarithm function</a:t>
            </a:r>
          </a:p>
        </p:txBody>
      </p:sp>
      <p:sp>
        <p:nvSpPr>
          <p:cNvPr id="2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2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8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Quick Union of 2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Union of 2 Trees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2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89" name="a: Representation of Tree…"/>
          <p:cNvSpPr txBox="1"/>
          <p:nvPr/>
        </p:nvSpPr>
        <p:spPr>
          <a:xfrm>
            <a:off x="492339" y="5418806"/>
            <a:ext cx="3920863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a: Representation of Tree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before finding node 6</a:t>
            </a:r>
          </a:p>
        </p:txBody>
      </p:sp>
      <p:sp>
        <p:nvSpPr>
          <p:cNvPr id="290" name="b: Result of path compression…"/>
          <p:cNvSpPr txBox="1"/>
          <p:nvPr/>
        </p:nvSpPr>
        <p:spPr>
          <a:xfrm>
            <a:off x="4988757" y="4940136"/>
            <a:ext cx="4509652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b: Result of path compression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 nodes in the path from 6 </a:t>
            </a:r>
          </a:p>
          <a:p>
            <a:pPr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root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 point to root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91" name="1"/>
          <p:cNvSpPr/>
          <p:nvPr/>
        </p:nvSpPr>
        <p:spPr>
          <a:xfrm>
            <a:off x="1219439" y="1556009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2" name="4"/>
          <p:cNvSpPr/>
          <p:nvPr/>
        </p:nvSpPr>
        <p:spPr>
          <a:xfrm>
            <a:off x="431873" y="2657147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3" name="5"/>
          <p:cNvSpPr/>
          <p:nvPr/>
        </p:nvSpPr>
        <p:spPr>
          <a:xfrm>
            <a:off x="1409329" y="2657147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94" name="2"/>
          <p:cNvSpPr/>
          <p:nvPr/>
        </p:nvSpPr>
        <p:spPr>
          <a:xfrm>
            <a:off x="1428700" y="3947909"/>
            <a:ext cx="577454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5" name="Line"/>
          <p:cNvSpPr/>
          <p:nvPr/>
        </p:nvSpPr>
        <p:spPr>
          <a:xfrm flipV="1">
            <a:off x="913955" y="2082960"/>
            <a:ext cx="348462" cy="63864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6" name="Line"/>
          <p:cNvSpPr/>
          <p:nvPr/>
        </p:nvSpPr>
        <p:spPr>
          <a:xfrm flipV="1">
            <a:off x="1645098" y="2108671"/>
            <a:ext cx="1" cy="59635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7" name="Line"/>
          <p:cNvSpPr/>
          <p:nvPr/>
        </p:nvSpPr>
        <p:spPr>
          <a:xfrm flipV="1">
            <a:off x="1717426" y="3299868"/>
            <a:ext cx="1" cy="647085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8" name="6"/>
          <p:cNvSpPr/>
          <p:nvPr/>
        </p:nvSpPr>
        <p:spPr>
          <a:xfrm>
            <a:off x="3082008" y="3582299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99" name="3"/>
          <p:cNvSpPr/>
          <p:nvPr/>
        </p:nvSpPr>
        <p:spPr>
          <a:xfrm>
            <a:off x="2372664" y="2526515"/>
            <a:ext cx="577454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0" name="Line"/>
          <p:cNvSpPr/>
          <p:nvPr/>
        </p:nvSpPr>
        <p:spPr>
          <a:xfrm flipH="1" flipV="1">
            <a:off x="2821327" y="3049526"/>
            <a:ext cx="404583" cy="63693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1" name="Line"/>
          <p:cNvSpPr/>
          <p:nvPr/>
        </p:nvSpPr>
        <p:spPr>
          <a:xfrm flipH="1" flipV="1">
            <a:off x="1816670" y="1948388"/>
            <a:ext cx="633679" cy="63368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7"/>
          <p:cNvSpPr/>
          <p:nvPr/>
        </p:nvSpPr>
        <p:spPr>
          <a:xfrm>
            <a:off x="3774376" y="4723637"/>
            <a:ext cx="577455" cy="621685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03" name="Line"/>
          <p:cNvSpPr/>
          <p:nvPr/>
        </p:nvSpPr>
        <p:spPr>
          <a:xfrm flipH="1" flipV="1">
            <a:off x="3463809" y="4140978"/>
            <a:ext cx="404584" cy="636936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11" name="Group"/>
          <p:cNvGrpSpPr/>
          <p:nvPr/>
        </p:nvGrpSpPr>
        <p:grpSpPr>
          <a:xfrm>
            <a:off x="4316908" y="1505902"/>
            <a:ext cx="1574282" cy="3013584"/>
            <a:chOff x="0" y="0"/>
            <a:chExt cx="1574280" cy="3013583"/>
          </a:xfrm>
        </p:grpSpPr>
        <p:sp>
          <p:nvSpPr>
            <p:cNvPr id="304" name="1"/>
            <p:cNvSpPr/>
            <p:nvPr/>
          </p:nvSpPr>
          <p:spPr>
            <a:xfrm>
              <a:off x="787566" y="0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5" name="4"/>
            <p:cNvSpPr/>
            <p:nvPr/>
          </p:nvSpPr>
          <p:spPr>
            <a:xfrm>
              <a:off x="0" y="1101138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6" name="5"/>
            <p:cNvSpPr/>
            <p:nvPr/>
          </p:nvSpPr>
          <p:spPr>
            <a:xfrm>
              <a:off x="977456" y="1101138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07" name="2"/>
            <p:cNvSpPr/>
            <p:nvPr/>
          </p:nvSpPr>
          <p:spPr>
            <a:xfrm>
              <a:off x="996827" y="2391898"/>
              <a:ext cx="577454" cy="62168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8" name="Line"/>
            <p:cNvSpPr/>
            <p:nvPr/>
          </p:nvSpPr>
          <p:spPr>
            <a:xfrm flipV="1">
              <a:off x="482082" y="526951"/>
              <a:ext cx="348462" cy="63864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9" name="Line"/>
            <p:cNvSpPr/>
            <p:nvPr/>
          </p:nvSpPr>
          <p:spPr>
            <a:xfrm flipV="1">
              <a:off x="1213225" y="552661"/>
              <a:ext cx="1" cy="59635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0" name="Line"/>
            <p:cNvSpPr/>
            <p:nvPr/>
          </p:nvSpPr>
          <p:spPr>
            <a:xfrm flipV="1">
              <a:off x="1285553" y="1743858"/>
              <a:ext cx="1" cy="6470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12" name="3"/>
          <p:cNvSpPr/>
          <p:nvPr/>
        </p:nvSpPr>
        <p:spPr>
          <a:xfrm>
            <a:off x="6257700" y="2476407"/>
            <a:ext cx="577454" cy="621686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3" name="Line"/>
          <p:cNvSpPr/>
          <p:nvPr/>
        </p:nvSpPr>
        <p:spPr>
          <a:xfrm flipH="1" flipV="1">
            <a:off x="5619126" y="1815981"/>
            <a:ext cx="1827661" cy="79050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4" name="Line"/>
          <p:cNvSpPr/>
          <p:nvPr/>
        </p:nvSpPr>
        <p:spPr>
          <a:xfrm flipH="1" flipV="1">
            <a:off x="5640653" y="2039602"/>
            <a:ext cx="694732" cy="49235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18" name="Group"/>
          <p:cNvGrpSpPr/>
          <p:nvPr/>
        </p:nvGrpSpPr>
        <p:grpSpPr>
          <a:xfrm>
            <a:off x="7491599" y="2449846"/>
            <a:ext cx="1269823" cy="1763022"/>
            <a:chOff x="0" y="0"/>
            <a:chExt cx="1269821" cy="1763021"/>
          </a:xfrm>
        </p:grpSpPr>
        <p:sp>
          <p:nvSpPr>
            <p:cNvPr id="315" name="6"/>
            <p:cNvSpPr/>
            <p:nvPr/>
          </p:nvSpPr>
          <p:spPr>
            <a:xfrm>
              <a:off x="0" y="0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16" name="7"/>
            <p:cNvSpPr/>
            <p:nvPr/>
          </p:nvSpPr>
          <p:spPr>
            <a:xfrm>
              <a:off x="692368" y="1141337"/>
              <a:ext cx="577454" cy="621685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317" name="Line"/>
            <p:cNvSpPr/>
            <p:nvPr/>
          </p:nvSpPr>
          <p:spPr>
            <a:xfrm flipH="1" flipV="1">
              <a:off x="381801" y="558678"/>
              <a:ext cx="404583" cy="63693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19" name="Line"/>
          <p:cNvSpPr/>
          <p:nvPr/>
        </p:nvSpPr>
        <p:spPr>
          <a:xfrm>
            <a:off x="2998580" y="2406846"/>
            <a:ext cx="1351123" cy="1"/>
          </a:xfrm>
          <a:prstGeom prst="line">
            <a:avLst/>
          </a:prstGeom>
          <a:ln w="635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4" grpId="4"/>
      <p:bldP build="whole" bldLvl="1" animBg="1" rev="0" advAuto="0" spid="290" grpId="7"/>
      <p:bldP build="whole" bldLvl="1" animBg="1" rev="0" advAuto="0" spid="319" grpId="1"/>
      <p:bldP build="whole" bldLvl="1" animBg="1" rev="0" advAuto="0" spid="311" grpId="2"/>
      <p:bldP build="whole" bldLvl="1" animBg="1" rev="0" advAuto="0" spid="313" grpId="6"/>
      <p:bldP build="whole" bldLvl="1" animBg="1" rev="0" advAuto="0" spid="318" grpId="5"/>
      <p:bldP build="whole" bldLvl="1" animBg="1" rev="0" advAuto="0" spid="31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Sec 4.1, 4.3, 4.4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Sec 4.1, 4.3, 4.4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Sec 9.1-5.4 - Levitin 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  <a:p>
            <a:pPr/>
            <a:r>
              <a:t>MIT Open CourseWare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https://ocw.mit.edu/courses/civil-and-environmental-engineering/1-204-computer-algorithms-in-systems-engineering-spring-2010/lecture-notes/MIT1_204S10_lec11.pdf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Iterated Loga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Iterated Logarithm</a:t>
            </a:r>
          </a:p>
        </p:txBody>
      </p:sp>
      <p:sp>
        <p:nvSpPr>
          <p:cNvPr id="322" name="Iterated logarithm function is defined 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Iterated logarithm function is defined as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n=1+log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n⌉)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2=1 (Given)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4=log</a:t>
            </a:r>
            <a:r>
              <a:rPr baseline="31999"/>
              <a:t>*</a:t>
            </a:r>
            <a:r>
              <a:t>2</a:t>
            </a:r>
            <a:r>
              <a:rPr baseline="31999"/>
              <a:t>2</a:t>
            </a:r>
            <a:endParaRPr baseline="31999"/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2</a:t>
            </a:r>
            <a:r>
              <a:rPr baseline="31999"/>
              <a:t>2</a:t>
            </a:r>
            <a:r>
              <a:t>⌉)</a:t>
            </a:r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2=1+1 = 2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16=log</a:t>
            </a:r>
            <a:r>
              <a:rPr baseline="31999"/>
              <a:t>*</a:t>
            </a:r>
            <a:r>
              <a:t>2</a:t>
            </a:r>
            <a:r>
              <a:rPr baseline="31999"/>
              <a:t>4</a:t>
            </a:r>
            <a:endParaRPr baseline="31999"/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2</a:t>
            </a:r>
            <a:r>
              <a:rPr baseline="31999"/>
              <a:t>4</a:t>
            </a:r>
            <a:r>
              <a:t>⌉)</a:t>
            </a:r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4=1+2 = 3</a:t>
            </a:r>
          </a:p>
          <a:p>
            <a:pPr lvl="3" marL="0" indent="685800">
              <a:spcBef>
                <a:spcPts val="3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65536=log</a:t>
            </a:r>
            <a:r>
              <a:rPr baseline="31999"/>
              <a:t>*</a:t>
            </a:r>
            <a:r>
              <a:t>2</a:t>
            </a:r>
            <a:r>
              <a:rPr baseline="31999"/>
              <a:t>16</a:t>
            </a:r>
            <a:endParaRPr baseline="31999"/>
          </a:p>
          <a:p>
            <a:pPr lvl="8" marL="0" indent="1828800">
              <a:spcBef>
                <a:spcPts val="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=1+log</a:t>
            </a:r>
            <a:r>
              <a:rPr baseline="31999"/>
              <a:t>*</a:t>
            </a:r>
            <a:r>
              <a:t>(⌈log</a:t>
            </a:r>
            <a:r>
              <a:rPr baseline="-5999"/>
              <a:t>2</a:t>
            </a:r>
            <a:r>
              <a:t>2</a:t>
            </a:r>
            <a:r>
              <a:rPr baseline="31999"/>
              <a:t>16</a:t>
            </a:r>
            <a:r>
              <a:t>⌉)</a:t>
            </a:r>
          </a:p>
          <a:p>
            <a:pPr lvl="8" marL="0" indent="1828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800"/>
              <a:t>=1+log</a:t>
            </a:r>
            <a:r>
              <a:rPr baseline="31999" sz="2800"/>
              <a:t>*</a:t>
            </a:r>
            <a:r>
              <a:rPr sz="2800"/>
              <a:t>16=1+</a:t>
            </a:r>
            <a:r>
              <a:t>3 = 4</a:t>
            </a:r>
          </a:p>
          <a:p>
            <a:pPr lvl="3" marL="0" indent="685800">
              <a:spcBef>
                <a:spcPts val="3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31999"/>
              <a:t>*</a:t>
            </a:r>
            <a:r>
              <a:t>2</a:t>
            </a:r>
            <a:r>
              <a:rPr baseline="31999"/>
              <a:t>65536</a:t>
            </a:r>
            <a:r>
              <a:t>=</a:t>
            </a:r>
            <a:r>
              <a:rPr sz="2800"/>
              <a:t>1+log</a:t>
            </a:r>
            <a:r>
              <a:rPr baseline="31999" sz="2800"/>
              <a:t>*</a:t>
            </a:r>
            <a:r>
              <a:rPr sz="2800"/>
              <a:t>65536 = 5</a:t>
            </a:r>
            <a:r>
              <a:rPr sz="2600"/>
              <a:t> (very large n)</a:t>
            </a:r>
          </a:p>
        </p:txBody>
      </p:sp>
      <p:sp>
        <p:nvSpPr>
          <p:cNvPr id="3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28" name="Kruskal Alg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Kruskal Algo</a:t>
            </a:r>
          </a:p>
          <a:p>
            <a:pPr lvl="1"/>
            <a:r>
              <a:t>Sort the edges in non-decreasing order of weights</a:t>
            </a:r>
          </a:p>
          <a:p>
            <a:pPr lvl="1"/>
            <a:r>
              <a:t>take one edge at a time and check for cycle</a:t>
            </a:r>
          </a:p>
          <a:p>
            <a:pPr lvl="1"/>
            <a:r>
              <a:t>Cycle check is done by using Union-Find algo</a:t>
            </a:r>
          </a:p>
          <a:p>
            <a:pPr lvl="1"/>
            <a:r>
              <a:t>Time complexity: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O(|E|lg|E|)</a:t>
            </a:r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3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Kruskal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Kruskal’s Algorithm</a:t>
            </a:r>
          </a:p>
        </p:txBody>
      </p:sp>
      <p:sp>
        <p:nvSpPr>
          <p:cNvPr id="54" name="Sort the edges in nondecreasing order of length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the edges in nondecreasing order of lengths</a:t>
            </a:r>
          </a:p>
          <a:p>
            <a:pPr/>
            <a:r>
              <a:t>“Grow” tree one edge at a time</a:t>
            </a:r>
          </a:p>
          <a:p>
            <a:pPr lvl="1"/>
            <a:r>
              <a:t>Produce MST through a series of expanding forests F</a:t>
            </a:r>
            <a:r>
              <a:rPr baseline="-21199"/>
              <a:t>1</a:t>
            </a:r>
            <a:r>
              <a:t>, F</a:t>
            </a:r>
            <a:r>
              <a:rPr baseline="-21199"/>
              <a:t>2</a:t>
            </a:r>
            <a:r>
              <a:t>, …, F</a:t>
            </a:r>
            <a:r>
              <a:rPr baseline="-21199" i="1">
                <a:latin typeface="Times New Roman"/>
                <a:ea typeface="Times New Roman"/>
                <a:cs typeface="Times New Roman"/>
                <a:sym typeface="Times New Roman"/>
              </a:rPr>
              <a:t>n-</a:t>
            </a:r>
            <a:r>
              <a:rPr baseline="-21199"/>
              <a:t>1</a:t>
            </a:r>
            <a:endParaRPr baseline="-21199"/>
          </a:p>
          <a:p>
            <a:pPr/>
            <a:r>
              <a:t>On each iteration, </a:t>
            </a:r>
          </a:p>
          <a:p>
            <a:pPr lvl="1"/>
            <a:r>
              <a:t>Consider the next edge on the sorted list </a:t>
            </a:r>
          </a:p>
          <a:p>
            <a:pPr lvl="2"/>
            <a:r>
              <a:t>If this edge creates a cycle, </a:t>
            </a:r>
          </a:p>
          <a:p>
            <a:pPr lvl="3"/>
            <a:r>
              <a:t>Skip the edge</a:t>
            </a:r>
          </a:p>
          <a:p>
            <a:pPr lvl="2"/>
            <a:r>
              <a:t>Else  </a:t>
            </a:r>
          </a:p>
          <a:p>
            <a:pPr lvl="3"/>
            <a:r>
              <a:t>Add the edge to spanning tree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64" name="Group"/>
          <p:cNvGrpSpPr/>
          <p:nvPr/>
        </p:nvGrpSpPr>
        <p:grpSpPr>
          <a:xfrm>
            <a:off x="4528100" y="2329008"/>
            <a:ext cx="304801" cy="348430"/>
            <a:chOff x="0" y="0"/>
            <a:chExt cx="304800" cy="348428"/>
          </a:xfrm>
        </p:grpSpPr>
        <p:sp>
          <p:nvSpPr>
            <p:cNvPr id="62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3" name="c"/>
            <p:cNvSpPr txBox="1"/>
            <p:nvPr/>
          </p:nvSpPr>
          <p:spPr>
            <a:xfrm>
              <a:off x="44633" y="0"/>
              <a:ext cx="20560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67" name="Group"/>
          <p:cNvGrpSpPr/>
          <p:nvPr/>
        </p:nvGrpSpPr>
        <p:grpSpPr>
          <a:xfrm>
            <a:off x="5137700" y="3929207"/>
            <a:ext cx="304801" cy="348430"/>
            <a:chOff x="0" y="0"/>
            <a:chExt cx="304800" cy="348428"/>
          </a:xfrm>
        </p:grpSpPr>
        <p:sp>
          <p:nvSpPr>
            <p:cNvPr id="65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6" name="d"/>
            <p:cNvSpPr txBox="1"/>
            <p:nvPr/>
          </p:nvSpPr>
          <p:spPr>
            <a:xfrm>
              <a:off x="44633" y="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70" name="Group"/>
          <p:cNvGrpSpPr/>
          <p:nvPr/>
        </p:nvGrpSpPr>
        <p:grpSpPr>
          <a:xfrm>
            <a:off x="3461300" y="4081607"/>
            <a:ext cx="304801" cy="348430"/>
            <a:chOff x="0" y="0"/>
            <a:chExt cx="304800" cy="348428"/>
          </a:xfrm>
        </p:grpSpPr>
        <p:sp>
          <p:nvSpPr>
            <p:cNvPr id="68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69" name="b"/>
            <p:cNvSpPr txBox="1"/>
            <p:nvPr/>
          </p:nvSpPr>
          <p:spPr>
            <a:xfrm>
              <a:off x="44633" y="0"/>
              <a:ext cx="218441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3" name="Group"/>
          <p:cNvGrpSpPr/>
          <p:nvPr/>
        </p:nvGrpSpPr>
        <p:grpSpPr>
          <a:xfrm>
            <a:off x="3232700" y="2710007"/>
            <a:ext cx="304801" cy="348430"/>
            <a:chOff x="0" y="0"/>
            <a:chExt cx="304800" cy="348428"/>
          </a:xfrm>
        </p:grpSpPr>
        <p:sp>
          <p:nvSpPr>
            <p:cNvPr id="71" name="Circle"/>
            <p:cNvSpPr/>
            <p:nvPr/>
          </p:nvSpPr>
          <p:spPr>
            <a:xfrm>
              <a:off x="0" y="21814"/>
              <a:ext cx="304800" cy="304801"/>
            </a:xfrm>
            <a:prstGeom prst="ellipse">
              <a:avLst/>
            </a:prstGeom>
            <a:solidFill>
              <a:srgbClr val="99FFCC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>
                <a:defRPr sz="1800">
                  <a:solidFill>
                    <a:srgbClr val="001932"/>
                  </a:solidFill>
                  <a:uFillTx/>
                </a:defRPr>
              </a:pPr>
            </a:p>
          </p:txBody>
        </p:sp>
        <p:sp>
          <p:nvSpPr>
            <p:cNvPr id="72" name="a"/>
            <p:cNvSpPr txBox="1"/>
            <p:nvPr/>
          </p:nvSpPr>
          <p:spPr>
            <a:xfrm>
              <a:off x="44633" y="0"/>
              <a:ext cx="205605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0" marR="0">
                <a:defRPr sz="1800">
                  <a:solidFill>
                    <a:srgbClr val="001932"/>
                  </a:solidFill>
                  <a:uFillTx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4" name="Line"/>
          <p:cNvSpPr/>
          <p:nvPr/>
        </p:nvSpPr>
        <p:spPr>
          <a:xfrm flipV="1">
            <a:off x="3538770" y="2527577"/>
            <a:ext cx="990601" cy="2286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5" name="Line"/>
          <p:cNvSpPr/>
          <p:nvPr/>
        </p:nvSpPr>
        <p:spPr>
          <a:xfrm flipH="1" flipV="1">
            <a:off x="3385100" y="3036622"/>
            <a:ext cx="152401" cy="1066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6" name="Line"/>
          <p:cNvSpPr/>
          <p:nvPr/>
        </p:nvSpPr>
        <p:spPr>
          <a:xfrm flipV="1">
            <a:off x="3613700" y="2655622"/>
            <a:ext cx="990601" cy="14478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7" name="Line"/>
          <p:cNvSpPr/>
          <p:nvPr/>
        </p:nvSpPr>
        <p:spPr>
          <a:xfrm flipH="1" flipV="1">
            <a:off x="4680500" y="2655622"/>
            <a:ext cx="609601" cy="12954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78" name="4"/>
          <p:cNvSpPr txBox="1"/>
          <p:nvPr/>
        </p:nvSpPr>
        <p:spPr>
          <a:xfrm>
            <a:off x="3826425" y="2288909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9" name="2"/>
          <p:cNvSpPr txBox="1"/>
          <p:nvPr/>
        </p:nvSpPr>
        <p:spPr>
          <a:xfrm>
            <a:off x="3156500" y="3393809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0" name="6"/>
          <p:cNvSpPr txBox="1"/>
          <p:nvPr/>
        </p:nvSpPr>
        <p:spPr>
          <a:xfrm>
            <a:off x="3918500" y="3089009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1" name="1"/>
          <p:cNvSpPr txBox="1"/>
          <p:nvPr/>
        </p:nvSpPr>
        <p:spPr>
          <a:xfrm>
            <a:off x="4909100" y="2936609"/>
            <a:ext cx="23114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2" name="3"/>
          <p:cNvSpPr txBox="1"/>
          <p:nvPr/>
        </p:nvSpPr>
        <p:spPr>
          <a:xfrm>
            <a:off x="4299500" y="4103422"/>
            <a:ext cx="298451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0" marR="0">
              <a:defRPr sz="2000">
                <a:solidFill>
                  <a:srgbClr val="001932"/>
                </a:solidFill>
                <a:uFillTx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3" name="Line"/>
          <p:cNvSpPr/>
          <p:nvPr/>
        </p:nvSpPr>
        <p:spPr>
          <a:xfrm flipV="1">
            <a:off x="3766100" y="4141522"/>
            <a:ext cx="1371601" cy="7620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4" name="Line"/>
          <p:cNvSpPr/>
          <p:nvPr/>
        </p:nvSpPr>
        <p:spPr>
          <a:xfrm flipH="1" flipV="1">
            <a:off x="4680500" y="2655622"/>
            <a:ext cx="609601" cy="1295401"/>
          </a:xfrm>
          <a:prstGeom prst="line">
            <a:avLst/>
          </a:prstGeom>
          <a:ln w="508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5" name="Line"/>
          <p:cNvSpPr/>
          <p:nvPr/>
        </p:nvSpPr>
        <p:spPr>
          <a:xfrm flipH="1" flipV="1">
            <a:off x="3372528" y="3046784"/>
            <a:ext cx="152401" cy="1066801"/>
          </a:xfrm>
          <a:prstGeom prst="line">
            <a:avLst/>
          </a:prstGeom>
          <a:ln w="508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6" name="Line"/>
          <p:cNvSpPr/>
          <p:nvPr/>
        </p:nvSpPr>
        <p:spPr>
          <a:xfrm flipV="1">
            <a:off x="3762063" y="4130348"/>
            <a:ext cx="1371601" cy="76201"/>
          </a:xfrm>
          <a:prstGeom prst="line">
            <a:avLst/>
          </a:prstGeom>
          <a:ln w="50800">
            <a:solidFill>
              <a:schemeClr val="accent4">
                <a:satOff val="1488"/>
                <a:lumOff val="-7242"/>
              </a:schemeClr>
            </a:solidFill>
          </a:ln>
        </p:spPr>
        <p:txBody>
          <a:bodyPr lIns="45719" rIns="45719"/>
          <a:lstStyle/>
          <a:p>
            <a:pPr marL="0" marR="0" algn="ctr">
              <a:defRPr sz="2400">
                <a:solidFill>
                  <a:srgbClr val="FFFFFF"/>
                </a:solidFill>
                <a:uFillTx/>
              </a:defRPr>
            </a:pPr>
          </a:p>
        </p:txBody>
      </p:sp>
      <p:sp>
        <p:nvSpPr>
          <p:cNvPr id="87" name="Kruskal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Kruskal’s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4" dur="1000" fill="hold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3" dur="1000" fill="hold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" grpId="2"/>
      <p:bldP build="whole" bldLvl="1" animBg="1" rev="0" advAuto="0" spid="77" grpId="1"/>
      <p:bldP build="whole" bldLvl="1" animBg="1" rev="0" advAuto="0" spid="86" grpId="6"/>
      <p:bldP build="whole" bldLvl="1" animBg="1" rev="0" advAuto="0" spid="75" grpId="3"/>
      <p:bldP build="whole" bldLvl="1" animBg="1" rev="0" advAuto="0" spid="76" grpId="9"/>
      <p:bldP build="whole" bldLvl="1" animBg="1" rev="0" advAuto="0" spid="76" grpId="10"/>
      <p:bldP build="whole" bldLvl="1" animBg="1" rev="0" advAuto="0" spid="74" grpId="7"/>
      <p:bldP build="whole" bldLvl="1" animBg="1" rev="0" advAuto="0" spid="83" grpId="5"/>
      <p:bldP build="whole" bldLvl="1" animBg="1" rev="0" advAuto="0" spid="74" grpId="8"/>
      <p:bldP build="whole" bldLvl="1" animBg="1" rev="0" advAuto="0" spid="85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Example 2:  Kruskal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  Kruskal Algorithm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9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93" name="a"/>
          <p:cNvSpPr/>
          <p:nvPr/>
        </p:nvSpPr>
        <p:spPr>
          <a:xfrm>
            <a:off x="1277639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94" name="d"/>
          <p:cNvSpPr/>
          <p:nvPr/>
        </p:nvSpPr>
        <p:spPr>
          <a:xfrm>
            <a:off x="8118506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95" name="e"/>
          <p:cNvSpPr/>
          <p:nvPr/>
        </p:nvSpPr>
        <p:spPr>
          <a:xfrm>
            <a:off x="4698072" y="4647298"/>
            <a:ext cx="803522" cy="839613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96" name="b"/>
          <p:cNvSpPr/>
          <p:nvPr/>
        </p:nvSpPr>
        <p:spPr>
          <a:xfrm>
            <a:off x="3164575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97" name="f"/>
          <p:cNvSpPr/>
          <p:nvPr/>
        </p:nvSpPr>
        <p:spPr>
          <a:xfrm>
            <a:off x="4698072" y="2818158"/>
            <a:ext cx="803522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98" name="c"/>
          <p:cNvSpPr/>
          <p:nvPr/>
        </p:nvSpPr>
        <p:spPr>
          <a:xfrm>
            <a:off x="6629600" y="1764405"/>
            <a:ext cx="803523" cy="839612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2021875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0" name="Line"/>
          <p:cNvSpPr/>
          <p:nvPr/>
        </p:nvSpPr>
        <p:spPr>
          <a:xfrm flipV="1">
            <a:off x="5484247" y="2440419"/>
            <a:ext cx="1204259" cy="6183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1" name="Line"/>
          <p:cNvSpPr/>
          <p:nvPr/>
        </p:nvSpPr>
        <p:spPr>
          <a:xfrm flipV="1">
            <a:off x="5484246" y="3559437"/>
            <a:ext cx="2651607" cy="140251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2" name="Line"/>
          <p:cNvSpPr/>
          <p:nvPr/>
        </p:nvSpPr>
        <p:spPr>
          <a:xfrm>
            <a:off x="1952460" y="3541186"/>
            <a:ext cx="2727054" cy="143901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3" name="Line"/>
          <p:cNvSpPr/>
          <p:nvPr/>
        </p:nvSpPr>
        <p:spPr>
          <a:xfrm>
            <a:off x="3893916" y="2441400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Line"/>
          <p:cNvSpPr/>
          <p:nvPr/>
        </p:nvSpPr>
        <p:spPr>
          <a:xfrm>
            <a:off x="7387603" y="2403076"/>
            <a:ext cx="820545" cy="54496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" name="Line"/>
          <p:cNvSpPr/>
          <p:nvPr/>
        </p:nvSpPr>
        <p:spPr>
          <a:xfrm>
            <a:off x="5476684" y="3300004"/>
            <a:ext cx="262728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6" name="Line"/>
          <p:cNvSpPr/>
          <p:nvPr/>
        </p:nvSpPr>
        <p:spPr>
          <a:xfrm>
            <a:off x="2103937" y="3300004"/>
            <a:ext cx="2627290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7" name="Line"/>
          <p:cNvSpPr/>
          <p:nvPr/>
        </p:nvSpPr>
        <p:spPr>
          <a:xfrm>
            <a:off x="4016037" y="2127764"/>
            <a:ext cx="2627289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" name="Line"/>
          <p:cNvSpPr/>
          <p:nvPr/>
        </p:nvSpPr>
        <p:spPr>
          <a:xfrm>
            <a:off x="5099833" y="3713566"/>
            <a:ext cx="1" cy="87793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9" name="2"/>
          <p:cNvSpPr txBox="1"/>
          <p:nvPr/>
        </p:nvSpPr>
        <p:spPr>
          <a:xfrm>
            <a:off x="5094114" y="3787025"/>
            <a:ext cx="281401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0" name="6"/>
          <p:cNvSpPr txBox="1"/>
          <p:nvPr/>
        </p:nvSpPr>
        <p:spPr>
          <a:xfrm>
            <a:off x="3080420" y="414962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1" name="3"/>
          <p:cNvSpPr txBox="1"/>
          <p:nvPr/>
        </p:nvSpPr>
        <p:spPr>
          <a:xfrm>
            <a:off x="2311343" y="2399925"/>
            <a:ext cx="281401" cy="49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2" name="5"/>
          <p:cNvSpPr txBox="1"/>
          <p:nvPr/>
        </p:nvSpPr>
        <p:spPr>
          <a:xfrm>
            <a:off x="3182015" y="2703119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3" name="1"/>
          <p:cNvSpPr txBox="1"/>
          <p:nvPr/>
        </p:nvSpPr>
        <p:spPr>
          <a:xfrm>
            <a:off x="5063282" y="1487291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4" name="4"/>
          <p:cNvSpPr txBox="1"/>
          <p:nvPr/>
        </p:nvSpPr>
        <p:spPr>
          <a:xfrm>
            <a:off x="4280521" y="2396391"/>
            <a:ext cx="362401" cy="477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5" name="4"/>
          <p:cNvSpPr txBox="1"/>
          <p:nvPr/>
        </p:nvSpPr>
        <p:spPr>
          <a:xfrm>
            <a:off x="5722279" y="2156754"/>
            <a:ext cx="471134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6" name="5"/>
          <p:cNvSpPr txBox="1"/>
          <p:nvPr/>
        </p:nvSpPr>
        <p:spPr>
          <a:xfrm>
            <a:off x="6611928" y="270311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7" name="6"/>
          <p:cNvSpPr txBox="1"/>
          <p:nvPr/>
        </p:nvSpPr>
        <p:spPr>
          <a:xfrm>
            <a:off x="7562308" y="2073571"/>
            <a:ext cx="471135" cy="552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8" name="8"/>
          <p:cNvSpPr txBox="1"/>
          <p:nvPr/>
        </p:nvSpPr>
        <p:spPr>
          <a:xfrm>
            <a:off x="6648112" y="4149629"/>
            <a:ext cx="471135" cy="731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19" name="Q: Construct an MST using Kruskal algo"/>
          <p:cNvSpPr txBox="1"/>
          <p:nvPr/>
        </p:nvSpPr>
        <p:spPr>
          <a:xfrm>
            <a:off x="757198" y="6167585"/>
            <a:ext cx="709295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Q: Construct an MST using Kruskal algo</a:t>
            </a:r>
          </a:p>
        </p:txBody>
      </p:sp>
      <p:sp>
        <p:nvSpPr>
          <p:cNvPr id="120" name="a"/>
          <p:cNvSpPr/>
          <p:nvPr/>
        </p:nvSpPr>
        <p:spPr>
          <a:xfrm>
            <a:off x="1269974" y="2818158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21" name="b"/>
          <p:cNvSpPr/>
          <p:nvPr/>
        </p:nvSpPr>
        <p:spPr>
          <a:xfrm>
            <a:off x="3166726" y="1764405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2" name="c"/>
          <p:cNvSpPr/>
          <p:nvPr/>
        </p:nvSpPr>
        <p:spPr>
          <a:xfrm>
            <a:off x="6629600" y="1764405"/>
            <a:ext cx="803523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23" name="d"/>
          <p:cNvSpPr/>
          <p:nvPr/>
        </p:nvSpPr>
        <p:spPr>
          <a:xfrm>
            <a:off x="8118506" y="2811052"/>
            <a:ext cx="803522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24" name="e"/>
          <p:cNvSpPr/>
          <p:nvPr/>
        </p:nvSpPr>
        <p:spPr>
          <a:xfrm>
            <a:off x="4700413" y="4647298"/>
            <a:ext cx="803523" cy="839613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25" name="f"/>
          <p:cNvSpPr/>
          <p:nvPr/>
        </p:nvSpPr>
        <p:spPr>
          <a:xfrm>
            <a:off x="4700641" y="2811052"/>
            <a:ext cx="803523" cy="839612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b="1"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26" name="Line"/>
          <p:cNvSpPr/>
          <p:nvPr/>
        </p:nvSpPr>
        <p:spPr>
          <a:xfrm>
            <a:off x="4003337" y="2121414"/>
            <a:ext cx="2627289" cy="1"/>
          </a:xfrm>
          <a:prstGeom prst="line">
            <a:avLst/>
          </a:prstGeom>
          <a:ln w="381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7" name="Line"/>
          <p:cNvSpPr/>
          <p:nvPr/>
        </p:nvSpPr>
        <p:spPr>
          <a:xfrm>
            <a:off x="5106182" y="3715880"/>
            <a:ext cx="1" cy="877936"/>
          </a:xfrm>
          <a:prstGeom prst="line">
            <a:avLst/>
          </a:prstGeom>
          <a:ln w="381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8" name="Line"/>
          <p:cNvSpPr/>
          <p:nvPr/>
        </p:nvSpPr>
        <p:spPr>
          <a:xfrm flipV="1">
            <a:off x="2026857" y="2433367"/>
            <a:ext cx="1204259" cy="618316"/>
          </a:xfrm>
          <a:prstGeom prst="line">
            <a:avLst/>
          </a:prstGeom>
          <a:ln w="381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9" name="Line"/>
          <p:cNvSpPr/>
          <p:nvPr/>
        </p:nvSpPr>
        <p:spPr>
          <a:xfrm>
            <a:off x="3893916" y="2437660"/>
            <a:ext cx="820545" cy="544970"/>
          </a:xfrm>
          <a:prstGeom prst="line">
            <a:avLst/>
          </a:prstGeom>
          <a:ln w="381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0" name="Line"/>
          <p:cNvSpPr/>
          <p:nvPr/>
        </p:nvSpPr>
        <p:spPr>
          <a:xfrm>
            <a:off x="5476684" y="3290071"/>
            <a:ext cx="2627289" cy="1"/>
          </a:xfrm>
          <a:prstGeom prst="line">
            <a:avLst/>
          </a:prstGeom>
          <a:ln w="38100">
            <a:solidFill>
              <a:schemeClr val="accent3">
                <a:hueOff val="-333990"/>
                <a:satOff val="3917"/>
                <a:lumOff val="-6666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clickEffect" presetSubtype="0" presetID="35" grpId="2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mph" nodeType="clickEffect" presetSubtype="0" presetID="35" grpId="6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mph" nodeType="clickEffect" presetSubtype="0" presetID="35" grpId="10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clickEffect" presetSubtype="0" presetID="35" grpId="13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mph" nodeType="clickEffect" presetSubtype="0" presetID="35" grpId="15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xit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mph" nodeType="clickEffect" presetSubtype="0" presetID="35" grpId="17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xit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7" dur="1000" fill="hold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mph" nodeType="clickEffect" presetSubtype="0" presetID="35" grpId="1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mph" nodeType="clickEffect" presetSubtype="0" presetID="35" grpId="22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xit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8" dur="1000" fill="hold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mph" nodeType="clickEffect" presetSubtype="0" presetID="35" grpId="24" repeatCount="6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xit" nodeType="click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7" dur="1000" fill="hold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mph" nodeType="clickEffect" presetSubtype="0" presetID="35" grpId="2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xit" nodeType="click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6" dur="1000" fill="hold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" grpId="13"/>
      <p:bldP build="whole" bldLvl="1" animBg="1" rev="0" advAuto="0" spid="101" grpId="26"/>
      <p:bldP build="whole" bldLvl="1" animBg="1" rev="0" advAuto="0" spid="101" grpId="27"/>
      <p:bldP build="whole" bldLvl="1" animBg="1" rev="0" advAuto="0" spid="122" grpId="5"/>
      <p:bldP build="whole" bldLvl="1" animBg="1" rev="0" advAuto="0" spid="105" grpId="19"/>
      <p:bldP build="whole" bldLvl="1" animBg="1" rev="0" advAuto="0" spid="107" grpId="2"/>
      <p:bldP build="whole" bldLvl="1" animBg="1" rev="0" advAuto="0" spid="108" grpId="6"/>
      <p:bldP build="whole" bldLvl="1" animBg="1" rev="0" advAuto="0" spid="100" grpId="15"/>
      <p:bldP build="whole" bldLvl="1" animBg="1" rev="0" advAuto="0" spid="128" grpId="11"/>
      <p:bldP build="whole" bldLvl="1" animBg="1" rev="0" advAuto="0" spid="100" grpId="16"/>
      <p:bldP build="whole" bldLvl="1" animBg="1" rev="0" advAuto="0" spid="129" grpId="14"/>
      <p:bldP build="whole" bldLvl="1" animBg="1" rev="0" advAuto="0" spid="125" grpId="8"/>
      <p:bldP build="whole" bldLvl="1" animBg="1" rev="0" advAuto="0" spid="124" grpId="9"/>
      <p:bldP build="whole" bldLvl="1" animBg="1" rev="0" advAuto="0" spid="106" grpId="17"/>
      <p:bldP build="whole" bldLvl="1" animBg="1" rev="0" advAuto="0" spid="106" grpId="18"/>
      <p:bldP build="whole" bldLvl="1" animBg="1" rev="0" advAuto="0" spid="126" grpId="3"/>
      <p:bldP build="whole" bldLvl="1" animBg="1" rev="0" advAuto="0" spid="121" grpId="4"/>
      <p:bldP build="whole" bldLvl="1" animBg="1" rev="0" advAuto="0" spid="127" grpId="7"/>
      <p:bldP build="whole" bldLvl="1" animBg="1" rev="0" advAuto="0" spid="99" grpId="10"/>
      <p:bldP build="whole" bldLvl="1" animBg="1" rev="0" advAuto="0" spid="120" grpId="12"/>
      <p:bldP build="whole" bldLvl="1" animBg="1" rev="0" advAuto="0" spid="130" grpId="20"/>
      <p:bldP build="whole" bldLvl="1" animBg="1" rev="0" advAuto="0" spid="123" grpId="21"/>
      <p:bldP build="whole" bldLvl="1" animBg="1" rev="0" advAuto="0" spid="104" grpId="24"/>
      <p:bldP build="whole" bldLvl="1" animBg="1" rev="0" advAuto="0" spid="104" grpId="25"/>
      <p:bldP build="p" bldLvl="5" animBg="1" rev="0" advAuto="0" spid="119" grpId="1"/>
      <p:bldP build="whole" bldLvl="1" animBg="1" rev="0" advAuto="0" spid="102" grpId="22"/>
      <p:bldP build="whole" bldLvl="1" animBg="1" rev="0" advAuto="0" spid="102" grpId="2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nalysis of Kruskal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Analysis of Kruskal’s Algorithm</a:t>
            </a:r>
          </a:p>
        </p:txBody>
      </p:sp>
      <p:sp>
        <p:nvSpPr>
          <p:cNvPr id="133" name="Algorithm looks easier to imple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Algorithm looks easier to implement</a:t>
            </a:r>
          </a:p>
          <a:p>
            <a:pPr lvl="1"/>
            <a:r>
              <a:t>Just sort the edge in non-increasing order of weights and consider one edge at a time</a:t>
            </a:r>
          </a:p>
          <a:p>
            <a:pPr/>
            <a:r>
              <a:t>Cycle checking is harder to implement</a:t>
            </a:r>
          </a:p>
          <a:p>
            <a:pPr lvl="1"/>
            <a:r>
              <a:t>A cycle occurs when the added edge connects vertices in the same connected component</a:t>
            </a:r>
          </a:p>
          <a:p>
            <a:pPr/>
            <a:r>
              <a:t>Using Union-Find algorithm to merge the connected components</a:t>
            </a:r>
          </a:p>
          <a:p>
            <a:pPr/>
            <a:r>
              <a:t>Time complexity:</a:t>
            </a:r>
          </a:p>
          <a:p>
            <a:pPr lvl="1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O(m*lg m|)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where </a:t>
            </a:r>
            <a:r>
              <a:t>m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number of edges.</a:t>
            </a:r>
          </a:p>
          <a:p>
            <a:pPr lvl="1"/>
            <a:r>
              <a:t>The time spent is mostly on sorting.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Implementation of Kruskal’s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Implementation of Kruskal’s Algorithm</a:t>
            </a:r>
          </a:p>
        </p:txBody>
      </p:sp>
      <p:sp>
        <p:nvSpPr>
          <p:cNvPr id="139" name="Algo Kruskal(G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Kruskal(G)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A weighted connected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G=〈V,E〉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Et, the set of edges composing an MST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sort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t> in non-decreasing order of edge weights i.e.</a:t>
            </a:r>
          </a:p>
          <a:p>
            <a:pPr lvl="1" marL="0" indent="2286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w(e</a:t>
            </a:r>
            <a:r>
              <a:rPr baseline="-5999"/>
              <a:t>i</a:t>
            </a:r>
            <a:r>
              <a:rPr baseline="-24518" sz="2700"/>
              <a:t>1</a:t>
            </a:r>
            <a:r>
              <a:t>)≤w(e</a:t>
            </a:r>
            <a:r>
              <a:rPr baseline="-5999"/>
              <a:t>i</a:t>
            </a:r>
            <a:r>
              <a:rPr baseline="-23857" sz="2800"/>
              <a:t>2</a:t>
            </a:r>
            <a:r>
              <a:t>)≤…≤w(e</a:t>
            </a:r>
            <a:r>
              <a:rPr baseline="-5999"/>
              <a:t>i</a:t>
            </a:r>
            <a:r>
              <a:rPr baseline="-23857" sz="2800"/>
              <a:t>m</a:t>
            </a:r>
            <a:r>
              <a:t>)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</a:t>
            </a:r>
            <a:r>
              <a:rPr baseline="-5999"/>
              <a:t>T </a:t>
            </a:r>
            <a:r>
              <a:t>← Ø; edgecount ← 0; k ← 0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edgecount &lt; |V| - 1</a:t>
            </a:r>
            <a:r>
              <a:t> do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k ← k+1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∪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{e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-25230" sz="26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t> is acyclic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</a:t>
            </a:r>
            <a:r>
              <a:rPr baseline="-5999"/>
              <a:t>T </a:t>
            </a:r>
            <a:r>
              <a:t>← E</a:t>
            </a:r>
            <a:r>
              <a:rPr baseline="-5999"/>
              <a:t>T</a:t>
            </a:r>
            <a:r>
              <a:t> </a:t>
            </a:r>
            <a:r>
              <a:rPr sz="3200"/>
              <a:t>∪</a:t>
            </a:r>
            <a:r>
              <a:t> {e</a:t>
            </a:r>
            <a:r>
              <a:rPr baseline="-5999"/>
              <a:t>i</a:t>
            </a:r>
            <a:r>
              <a:rPr baseline="-25230" sz="2600"/>
              <a:t>k</a:t>
            </a:r>
            <a:r>
              <a:t>}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edgecount ← edgecount+1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end while</a:t>
            </a:r>
          </a:p>
          <a:p>
            <a:pPr marL="0" indent="0">
              <a:spcBef>
                <a:spcPts val="1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t> E</a:t>
            </a:r>
            <a:r>
              <a:rPr baseline="-5999"/>
              <a:t>T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Union-Fin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Union-Find Approach</a:t>
            </a:r>
          </a:p>
        </p:txBody>
      </p:sp>
      <p:sp>
        <p:nvSpPr>
          <p:cNvPr id="145" name="Using set based Union-Find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</a:pPr>
            <a:r>
              <a:t>Using set based Union-Find approach</a:t>
            </a:r>
          </a:p>
          <a:p>
            <a:pPr lvl="1">
              <a:spcBef>
                <a:spcPts val="500"/>
              </a:spcBef>
            </a:pPr>
            <a:r>
              <a:t>It is almost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</a:p>
          <a:p>
            <a:pPr>
              <a:spcBef>
                <a:spcPts val="500"/>
              </a:spcBef>
            </a:pPr>
            <a:r>
              <a:t>Union-Find approach</a:t>
            </a:r>
          </a:p>
          <a:p>
            <a:pPr>
              <a:spcBef>
                <a:spcPts val="500"/>
              </a:spcBef>
            </a:pPr>
            <a:r>
              <a:t>Consider the set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elements which are known.</a:t>
            </a:r>
          </a:p>
          <a:p>
            <a:pPr>
              <a:spcBef>
                <a:spcPts val="500"/>
              </a:spcBef>
            </a:pPr>
            <a:r>
              <a:t>All these elements put in an array and their id can be the array index i.e.</a:t>
            </a:r>
          </a:p>
          <a:p>
            <a:pPr lvl="1">
              <a:spcBef>
                <a:spcPts val="5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a[i] = 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#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element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>
              <a:spcBef>
                <a:spcPts val="500"/>
              </a:spcBef>
            </a:pPr>
            <a:r>
              <a:t>Elements are divided into groups (sets)</a:t>
            </a:r>
          </a:p>
          <a:p>
            <a:pPr lvl="1">
              <a:spcBef>
                <a:spcPts val="500"/>
              </a:spcBef>
            </a:pPr>
            <a:r>
              <a:t>Initially, each element is a group by itself.</a:t>
            </a:r>
          </a:p>
          <a:p>
            <a:pPr>
              <a:spcBef>
                <a:spcPts val="500"/>
              </a:spcBef>
            </a:pPr>
            <a:r>
              <a:t>Two kinds of operations:</a:t>
            </a:r>
          </a:p>
          <a:p>
            <a:pPr lvl="1">
              <a:spcBef>
                <a:spcPts val="500"/>
              </a:spcBef>
              <a:buChar char="•"/>
              <a:defRPr sz="3200"/>
            </a:pPr>
            <a:r>
              <a:t>Find the group to which element belongs</a:t>
            </a:r>
          </a:p>
          <a:p>
            <a:pPr lvl="1">
              <a:spcBef>
                <a:spcPts val="500"/>
              </a:spcBef>
              <a:buChar char="•"/>
              <a:defRPr sz="3200"/>
            </a:pPr>
            <a:r>
              <a:t>Merge the two groups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7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me Complexity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Complexity Analysis</a:t>
            </a:r>
          </a:p>
        </p:txBody>
      </p:sp>
      <p:sp>
        <p:nvSpPr>
          <p:cNvPr id="151" name="Sorting the ed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Sorting the edges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O(|E|lg |E|)</a:t>
            </a:r>
          </a:p>
          <a:p>
            <a:pPr/>
            <a:r>
              <a:t>While loop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|E|</a:t>
            </a:r>
            <a:r>
              <a:t> times</a:t>
            </a:r>
          </a:p>
          <a:p>
            <a:pPr lvl="1"/>
            <a:r>
              <a:t>Checking for cycle formation</a:t>
            </a:r>
          </a:p>
          <a:p>
            <a:pPr lvl="2" marL="1134875" indent="-282388">
              <a:buChar char="–"/>
            </a:pPr>
            <a:r>
              <a:t>Use Union Find approach for an edge</a:t>
            </a:r>
          </a:p>
          <a:p>
            <a:pPr lvl="5" marL="0" indent="1143000">
              <a:spcBef>
                <a:spcPts val="5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lg*n</a:t>
            </a:r>
          </a:p>
          <a:p>
            <a:pPr marL="362416" indent="-322729"/>
            <a:r>
              <a:t>Time complexity for cycle checking for all edges</a:t>
            </a:r>
          </a:p>
          <a:p>
            <a:pPr lvl="1" marL="697846" indent="-302558">
              <a:buChar char="•"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O(|E|lg*|V|)</a:t>
            </a:r>
          </a:p>
          <a:p>
            <a:pPr marL="362416" indent="-322729"/>
            <a:r>
              <a:t>Total time complexity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O(|E|lg |E|)+O(|E|lg*|V|)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=O(|E|lg |E|)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DAA/Greedy Algorithms"/>
          <p:cNvSpPr txBox="1"/>
          <p:nvPr/>
        </p:nvSpPr>
        <p:spPr>
          <a:xfrm>
            <a:off x="423212" y="6963885"/>
            <a:ext cx="324491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DAA/Greedy Algorithms</a:t>
            </a:r>
          </a:p>
        </p:txBody>
      </p:sp>
      <p:sp>
        <p:nvSpPr>
          <p:cNvPr id="1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