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487858" y="963612"/>
            <a:ext cx="9184284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L05: </a:t>
            </a:r>
            <a:r>
              <a:rPr>
                <a:latin typeface="Arial"/>
                <a:ea typeface="Arial"/>
                <a:cs typeface="Arial"/>
                <a:sym typeface="Arial"/>
              </a:rPr>
              <a:t>Analysis Framework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</a:t>
            </a:r>
          </a:p>
        </p:txBody>
      </p:sp>
      <p:sp>
        <p:nvSpPr>
          <p:cNvPr id="87" name="Consider sum of n numbers…"/>
          <p:cNvSpPr txBox="1"/>
          <p:nvPr>
            <p:ph type="body" idx="1"/>
          </p:nvPr>
        </p:nvSpPr>
        <p:spPr>
          <a:xfrm>
            <a:off x="887784" y="938113"/>
            <a:ext cx="863600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Consider sum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numbers</a:t>
            </a:r>
          </a:p>
          <a:p>
            <a:pPr lvl="1">
              <a:spcBef>
                <a:spcPts val="200"/>
              </a:spcBef>
            </a:pPr>
            <a:r>
              <a:t>Total sum operations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 n-1 ≈ 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 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C(2n)=c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(2n)=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0266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T(2n)/T(n)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T(10n)/T(n)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Summary: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t>does not play a role when comparing the performance on two inputs.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Order of growth</a:t>
            </a:r>
            <a:r>
              <a:t> is more important.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order terms and constants multiple are not important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These are subsumed in </a:t>
            </a:r>
            <a:r>
              <a:rPr b="1"/>
              <a:t>order of growth.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est, Worst and Averag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Best, Worst and Average case </a:t>
            </a:r>
          </a:p>
        </p:txBody>
      </p:sp>
      <p:sp>
        <p:nvSpPr>
          <p:cNvPr id="93" name="For some algorithms, efficiency depends on form of input:…"/>
          <p:cNvSpPr txBox="1"/>
          <p:nvPr>
            <p:ph type="body" idx="1"/>
          </p:nvPr>
        </p:nvSpPr>
        <p:spPr>
          <a:xfrm>
            <a:off x="887784" y="938113"/>
            <a:ext cx="9041591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some algorithms, efficiency depends on form of input: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/>
            <a:r>
              <a:t>Worst case:  C</a:t>
            </a:r>
            <a:r>
              <a:rPr baseline="-20250"/>
              <a:t>worst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max over inputs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Best case:     C</a:t>
            </a:r>
            <a:r>
              <a:rPr baseline="-20250"/>
              <a:t>best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 min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Avg case: C</a:t>
            </a:r>
            <a:r>
              <a:rPr baseline="-20250"/>
              <a:t>avg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“average”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t>Number of times the basic operation will be executed on typical  input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NOT the average of worst and best case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Expected number of basic operations considered as a random variable under some assumption about the probability distribution of all possible inputs. </a:t>
            </a:r>
          </a:p>
          <a:p>
            <a:pPr lvl="1"/>
            <a:r>
              <a:t>So, avg = expected under uniform distribution.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xample: Sequential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Sequential Search</a:t>
            </a:r>
          </a:p>
        </p:txBody>
      </p:sp>
      <p:sp>
        <p:nvSpPr>
          <p:cNvPr id="99" name="Algorithm: SequentialSearch(A[0..n-1],K)…"/>
          <p:cNvSpPr txBox="1"/>
          <p:nvPr>
            <p:ph type="body" idx="1"/>
          </p:nvPr>
        </p:nvSpPr>
        <p:spPr>
          <a:xfrm>
            <a:off x="887784" y="938113"/>
            <a:ext cx="892590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Algorithm: SequentialSearch(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A[0..n-1],K</a:t>
            </a:r>
            <a:r>
              <a:t>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searches for a value K in a given array by sequential searching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, and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Output: Index of the element that matches 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r>
              <a:t>, if element is not found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i←0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i &lt;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t> A[i] ≠ 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← i+1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&lt; n </a:t>
            </a:r>
            <a:r>
              <a:t>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300"/>
              </a:spcBef>
              <a:defRPr sz="30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Worst, Best and Average case analysis?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equential Search: Avg Cas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Search: Avg Case Analysis</a:t>
            </a:r>
          </a:p>
        </p:txBody>
      </p:sp>
      <p:sp>
        <p:nvSpPr>
          <p:cNvPr id="105" name="Let p be the probability of finding key K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be the probability of finding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Thus, probability of not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(1-p)</a:t>
            </a:r>
          </a:p>
          <a:p>
            <a:pPr marL="332161" indent="-292473">
              <a:spcBef>
                <a:spcPts val="600"/>
              </a:spcBef>
              <a:defRPr sz="2900"/>
            </a:pPr>
            <a:r>
              <a:t>Probability of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at position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same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p/n</a:t>
            </a:r>
          </a:p>
          <a:p>
            <a:pPr marL="332161" indent="-292473">
              <a:spcBef>
                <a:spcPts val="6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exepected number of searches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1724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given by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1*p/n+2*p/n+…+n*p/n+(1-p)*n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(p/n)(1+2+…+n)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(p/n)*n(n+1)/2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p*(n+1)/2 + (1-p)*n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always successful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(n+1)/2 ≈ n/2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failure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quential Search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 Analysis</a:t>
            </a:r>
          </a:p>
        </p:txBody>
      </p:sp>
      <p:sp>
        <p:nvSpPr>
          <p:cNvPr id="111" name="Computation of average case analysis is lot more complex than best case and worst case.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Computation of average case analysis is lot more complex than best case and worst case.</a:t>
            </a:r>
          </a:p>
          <a:p>
            <a:pPr/>
            <a:r>
              <a:t>For this specific problem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)= (C</a:t>
            </a:r>
            <a:r>
              <a:rPr baseline="-21724"/>
              <a:t>worst</a:t>
            </a:r>
            <a:r>
              <a:t>(</a:t>
            </a:r>
            <a:r>
              <a:rPr i="1"/>
              <a:t>n</a:t>
            </a:r>
            <a:r>
              <a:t>) + C</a:t>
            </a:r>
            <a:r>
              <a:rPr baseline="-21724"/>
              <a:t>best</a:t>
            </a:r>
            <a:r>
              <a:t>(</a:t>
            </a:r>
            <a:r>
              <a:rPr i="1"/>
              <a:t>n</a:t>
            </a:r>
            <a:r>
              <a:t>))/2</a:t>
            </a:r>
          </a:p>
          <a:p>
            <a:pPr lvl="1" marL="654248" indent="-258960"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not true in general and can’t be simplified this way. Not a legitimate way.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rder of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0" name="Table"/>
          <p:cNvGraphicFramePr/>
          <p:nvPr/>
        </p:nvGraphicFramePr>
        <p:xfrm>
          <a:off x="990600" y="990600"/>
          <a:ext cx="8909646" cy="5638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61797"/>
                <a:gridCol w="1062376"/>
                <a:gridCol w="869327"/>
                <a:gridCol w="774093"/>
                <a:gridCol w="1150004"/>
                <a:gridCol w="842291"/>
                <a:gridCol w="819537"/>
                <a:gridCol w="1252131"/>
                <a:gridCol w="1449510"/>
              </a:tblGrid>
              <a:tr h="8930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lvl="1" indent="0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√n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n!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9877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3.16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3.6*10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664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9.3*10</a:t>
                      </a:r>
                      <a:r>
                        <a:rPr baseline="31999"/>
                        <a:t>157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9965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16.5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316.2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2.0*10</a:t>
                      </a:r>
                      <a:r>
                        <a:rPr baseline="31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mortised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Amortised Efficiency</a:t>
            </a:r>
          </a:p>
        </p:txBody>
      </p:sp>
      <p:sp>
        <p:nvSpPr>
          <p:cNvPr id="123" name="So far, efficiency is related to a single run of algorithm.…"/>
          <p:cNvSpPr txBox="1"/>
          <p:nvPr>
            <p:ph type="body" idx="1"/>
          </p:nvPr>
        </p:nvSpPr>
        <p:spPr>
          <a:xfrm>
            <a:off x="887784" y="938113"/>
            <a:ext cx="8915318" cy="5891610"/>
          </a:xfrm>
          <a:prstGeom prst="rect">
            <a:avLst/>
          </a:prstGeom>
        </p:spPr>
        <p:txBody>
          <a:bodyPr/>
          <a:lstStyle/>
          <a:p>
            <a:pPr/>
            <a:r>
              <a:t>So far, efficiency is related to a single run of algorithm.</a:t>
            </a:r>
          </a:p>
          <a:p>
            <a:pPr/>
            <a:r>
              <a:t>In some cases, single run can be very expensive, but subsequent run can be much cheaper</a:t>
            </a:r>
          </a:p>
          <a:p>
            <a:pPr lvl="1"/>
            <a:r>
              <a:t>Real life example: </a:t>
            </a:r>
          </a:p>
          <a:p>
            <a:pPr lvl="2"/>
            <a:r>
              <a:t>To drink water, dig a well.</a:t>
            </a:r>
          </a:p>
          <a:p>
            <a:pPr lvl="3"/>
            <a:r>
              <a:t>First time very costly, subsequently minimal cost</a:t>
            </a:r>
          </a:p>
          <a:p>
            <a:pPr lvl="2"/>
            <a:r>
              <a:t>Giving a lecture first time on new topic</a:t>
            </a:r>
          </a:p>
          <a:p>
            <a:pPr lvl="3"/>
            <a:r>
              <a:t>Subsequent lectures on same topic much easier</a:t>
            </a:r>
          </a:p>
          <a:p>
            <a:pPr/>
            <a:r>
              <a:t>Thus, amortise the cost over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operations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ercises -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- A</a:t>
            </a:r>
          </a:p>
        </p:txBody>
      </p:sp>
      <p:sp>
        <p:nvSpPr>
          <p:cNvPr id="129" name="For the following algorithms (problems), identify…"/>
          <p:cNvSpPr txBox="1"/>
          <p:nvPr>
            <p:ph type="body" idx="1"/>
          </p:nvPr>
        </p:nvSpPr>
        <p:spPr>
          <a:xfrm>
            <a:off x="887784" y="864195"/>
            <a:ext cx="8773700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the following algorithms (problems), identify</a:t>
            </a:r>
          </a:p>
          <a:p>
            <a:pPr lvl="1"/>
            <a:r>
              <a:t>Natural input size metric</a:t>
            </a:r>
          </a:p>
          <a:p>
            <a:pPr lvl="1"/>
            <a:r>
              <a:t>Basic operation</a:t>
            </a:r>
          </a:p>
          <a:p>
            <a:pPr lvl="1"/>
            <a:r>
              <a:t>Count of basic operation (average case)</a:t>
            </a:r>
          </a:p>
          <a:p>
            <a:pPr lvl="1"/>
          </a:p>
          <a:p>
            <a:pPr/>
            <a:r>
              <a:t>P01: Computing sum of n numbers</a:t>
            </a:r>
          </a:p>
          <a:p>
            <a:pPr/>
            <a:r>
              <a:t>P02: Computing factorial(n)</a:t>
            </a:r>
          </a:p>
          <a:p>
            <a:pPr/>
            <a:r>
              <a:t>P03: Finding largest element of n numbers</a:t>
            </a:r>
          </a:p>
          <a:p>
            <a:pPr/>
            <a:r>
              <a:t>P04: </a:t>
            </a:r>
            <a:r>
              <a:rPr sz="3000"/>
              <a:t>List all prime numbers &lt;n using Sieve method</a:t>
            </a:r>
            <a:endParaRPr sz="3000"/>
          </a:p>
          <a:p>
            <a:pPr marL="361156" indent="-321468"/>
            <a:r>
              <a:rPr sz="3000"/>
              <a:t>P05: Multiplying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3000"/>
              <a:t> numbers each of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3000"/>
              <a:t> digits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ercises-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Exercises-B</a:t>
            </a:r>
          </a:p>
        </p:txBody>
      </p:sp>
      <p:sp>
        <p:nvSpPr>
          <p:cNvPr id="135" name="Glove selection: There are 22 gloves in a drawer: 5 pairs of red gloves, 4 pairs of yellow, and 2 pairs of green.…"/>
          <p:cNvSpPr txBox="1"/>
          <p:nvPr>
            <p:ph type="body" idx="1"/>
          </p:nvPr>
        </p:nvSpPr>
        <p:spPr>
          <a:xfrm>
            <a:off x="568035" y="938113"/>
            <a:ext cx="9134328" cy="589161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Glove selection: There are 22 gloves in a drawer: 5 pairs of red gloves, 4 pairs of yellow, and 2 pairs of green. </a:t>
            </a:r>
          </a:p>
          <a:p>
            <a:pPr>
              <a:defRPr sz="3000"/>
            </a:pPr>
            <a:r>
              <a:t>You select two gloves in the dark and can check them only after a selection has been made. What is the smallest number of gloves you need to select to have (guarantee) the following: </a:t>
            </a:r>
          </a:p>
          <a:p>
            <a:pPr lvl="5" marL="0" indent="1143000">
              <a:buSzTx/>
              <a:buNone/>
              <a:defRPr sz="3000"/>
            </a:pPr>
            <a:r>
              <a:t>(Hint: Gloves are left and right side)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At least one matching pair? (worst case)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At least one matching pair in the best case? </a:t>
            </a:r>
          </a:p>
          <a:p>
            <a:pPr lvl="1" marL="738187" indent="-342900">
              <a:spcBef>
                <a:spcPts val="700"/>
              </a:spcBef>
              <a:buChar char="•"/>
              <a:defRPr sz="2800"/>
            </a:pPr>
            <a:r>
              <a:t>At least one matching pair of each color? (worse case)</a:t>
            </a:r>
          </a:p>
          <a:p>
            <a:pPr marL="382587" indent="-342899">
              <a:defRPr sz="2800"/>
            </a:pPr>
            <a:r>
              <a:t>Ans:</a:t>
            </a:r>
          </a:p>
          <a:p>
            <a:pPr lvl="1" marL="738187" indent="-342900">
              <a:spcBef>
                <a:spcPts val="700"/>
              </a:spcBef>
              <a:buChar char="•"/>
              <a:defRPr sz="2800"/>
            </a:pPr>
            <a:r>
              <a:t>one matching pair: worst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t>, best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1" marL="738187" indent="-342900">
              <a:spcBef>
                <a:spcPts val="700"/>
              </a:spcBef>
              <a:buChar char="•"/>
              <a:defRPr sz="2800"/>
            </a:pPr>
            <a:r>
              <a:t>one matching pair of each color: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s-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Exercises-C</a:t>
            </a:r>
          </a:p>
        </p:txBody>
      </p:sp>
      <p:sp>
        <p:nvSpPr>
          <p:cNvPr id="141" name="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10 socks is the same, find the probability of…"/>
          <p:cNvSpPr txBox="1"/>
          <p:nvPr>
            <p:ph type="body" idx="1"/>
          </p:nvPr>
        </p:nvSpPr>
        <p:spPr>
          <a:xfrm>
            <a:off x="672711" y="864195"/>
            <a:ext cx="9010172" cy="606683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700"/>
              </a:spcBef>
              <a:buSzTx/>
              <a:buNone/>
              <a:defRPr sz="2800"/>
            </a:pPr>
            <a:r>
              <a:t>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socks is the same, find the probability of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1</a:t>
            </a:r>
            <a:r>
              <a:t>: The best-case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2</a:t>
            </a:r>
            <a:r>
              <a:t>: The worst-case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3:</a:t>
            </a:r>
            <a:r>
              <a:t> The number of pairs you should expect in the average case. </a:t>
            </a:r>
          </a:p>
          <a:p>
            <a:pPr marL="322075" indent="-282388">
              <a:spcBef>
                <a:spcPts val="300"/>
              </a:spcBef>
              <a:defRPr sz="2600"/>
            </a:pPr>
            <a:r>
              <a:t>Answers: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1</a:t>
            </a:r>
            <a:r>
              <a:t>:  5/45 = 1/9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2</a:t>
            </a:r>
            <a:r>
              <a:t>:  40/45 = 8/9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3</a:t>
            </a:r>
            <a:r>
              <a:t>:  4*1/9 + 3*8/9 = 28/9 = 3</a:t>
            </a:r>
            <a:r>
              <a:rPr baseline="31999"/>
              <a:t>1</a:t>
            </a:r>
            <a:r>
              <a:t>/</a:t>
            </a:r>
            <a:r>
              <a:rPr baseline="-5999"/>
              <a:t>9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1: Levitin</a:t>
            </a:r>
          </a:p>
          <a:p>
            <a:pPr/>
            <a:r>
              <a:t>https://brainly.com/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mmary : Analysis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: Analysis Framework</a:t>
            </a:r>
          </a:p>
        </p:txBody>
      </p:sp>
      <p:sp>
        <p:nvSpPr>
          <p:cNvPr id="147" name="Both time and space efficiencies are measured as functions of the algorithm’s input size…"/>
          <p:cNvSpPr txBox="1"/>
          <p:nvPr>
            <p:ph type="body" idx="1"/>
          </p:nvPr>
        </p:nvSpPr>
        <p:spPr>
          <a:xfrm>
            <a:off x="887784" y="938113"/>
            <a:ext cx="8760735" cy="5891610"/>
          </a:xfrm>
          <a:prstGeom prst="rect">
            <a:avLst/>
          </a:prstGeom>
        </p:spPr>
        <p:txBody>
          <a:bodyPr/>
          <a:lstStyle/>
          <a:p>
            <a:pPr/>
            <a:r>
              <a:t>Both time and space efficiencies are measured as functions of the algorithm’s input size</a:t>
            </a:r>
          </a:p>
          <a:p>
            <a:pPr/>
            <a:r>
              <a:t>Time efficiency is measured by counting the number of times the base operation of algorithm is executed.</a:t>
            </a:r>
          </a:p>
          <a:p>
            <a:pPr/>
            <a:r>
              <a:t>Space efficiency is measured by counting the number of extra memory units consumed by algo.</a:t>
            </a:r>
          </a:p>
          <a:p>
            <a:pPr/>
            <a:r>
              <a:t>Efficiency for same algorithm may vary significantly for inputs of same size. </a:t>
            </a:r>
          </a:p>
          <a:p>
            <a:pPr lvl="1"/>
            <a:r>
              <a:t>Worst case, Best case, and Average case</a:t>
            </a:r>
          </a:p>
          <a:p>
            <a:pPr/>
            <a:r>
              <a:t>Framework primary interest in order of growth</a:t>
            </a:r>
          </a:p>
          <a:p>
            <a:pPr lvl="1"/>
            <a:r>
              <a:t>Running time of algorithm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45" name="Analysis…"/>
          <p:cNvSpPr txBox="1"/>
          <p:nvPr>
            <p:ph type="body" idx="1"/>
          </p:nvPr>
        </p:nvSpPr>
        <p:spPr>
          <a:xfrm>
            <a:off x="887784" y="938113"/>
            <a:ext cx="9079162" cy="5891610"/>
          </a:xfrm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  <a:p>
            <a:pPr lvl="1"/>
            <a:r>
              <a:t>Detailed examination of the elements or structure of something, typically as a basis for discussion or interpretation. </a:t>
            </a:r>
          </a:p>
          <a:p>
            <a:pPr lvl="1"/>
            <a:r>
              <a:rPr i="1"/>
              <a:t>Mathematics: </a:t>
            </a:r>
            <a:r>
              <a:t>the part of mathematics concerned with the theory of functions and the use of limits, continuity, and the operations of calculus. </a:t>
            </a:r>
          </a:p>
          <a:p>
            <a:pPr/>
            <a:r>
              <a:t>Analysis of algorithms:</a:t>
            </a:r>
          </a:p>
          <a:p>
            <a:pPr lvl="1"/>
            <a:r>
              <a:t>Investigation of an algorithm’s efficiency w.r.t. running time and memory space.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51" name="Issu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6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Issues: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Correctness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Optimality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Approaches:</a:t>
            </a:r>
            <a:r>
              <a:rPr sz="2400"/>
              <a:t> </a:t>
            </a:r>
            <a:endParaRPr sz="24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Theoretical analysis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Empirical analysis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From practical point of view: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concerns are primary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(memory) is no more an issue today</a:t>
            </a:r>
          </a:p>
          <a:p>
            <a:pPr lvl="2" marR="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Difference: secondary, primary, cache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will mostly study time efficiency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me vs Spac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vs Space Efficiency</a:t>
            </a:r>
          </a:p>
        </p:txBody>
      </p:sp>
      <p:sp>
        <p:nvSpPr>
          <p:cNvPr id="57" name="Consider multiplication of any two digit numbers…"/>
          <p:cNvSpPr txBox="1"/>
          <p:nvPr>
            <p:ph type="body" idx="1"/>
          </p:nvPr>
        </p:nvSpPr>
        <p:spPr>
          <a:xfrm>
            <a:off x="887784" y="1065113"/>
            <a:ext cx="8817423" cy="5891610"/>
          </a:xfrm>
          <a:prstGeom prst="rect">
            <a:avLst/>
          </a:prstGeom>
        </p:spPr>
        <p:txBody>
          <a:bodyPr/>
          <a:lstStyle/>
          <a:p>
            <a:pPr/>
            <a:r>
              <a:t>Consider multiplication of any two digit numbers</a:t>
            </a:r>
          </a:p>
          <a:p>
            <a:pPr lvl="1"/>
            <a:r>
              <a:t>Example: Multiply 79 * 67 </a:t>
            </a:r>
          </a:p>
          <a:p>
            <a:pPr/>
            <a:r>
              <a:t>Time efficiency requires computation</a:t>
            </a:r>
          </a:p>
          <a:p>
            <a:pPr lvl="1"/>
            <a:r>
              <a:t>Number of multiplications (single digit): 4</a:t>
            </a:r>
          </a:p>
          <a:p>
            <a:pPr lvl="1"/>
            <a:r>
              <a:t>Number of additions (single digit): 5 (or 4)</a:t>
            </a:r>
          </a:p>
          <a:p>
            <a:pPr lvl="1"/>
            <a:r>
              <a:t>Total mathematical operations: 9</a:t>
            </a:r>
          </a:p>
          <a:p>
            <a:pPr lvl="1"/>
            <a:r>
              <a:t>Total 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  <a:r>
              <a:t> digits</a:t>
            </a:r>
          </a:p>
          <a:p>
            <a:pPr/>
            <a:r>
              <a:t>Space (memory) efficiency</a:t>
            </a:r>
          </a:p>
          <a:p>
            <a:pPr lvl="1"/>
            <a:r>
              <a:t>Store all multiplication values in 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100x100</a:t>
            </a:r>
            <a:r>
              <a:t> array.</a:t>
            </a:r>
          </a:p>
          <a:p>
            <a:pPr lvl="1"/>
            <a:r>
              <a:t>Then do a lookup.</a:t>
            </a:r>
          </a:p>
          <a:p>
            <a:pPr lvl="1"/>
            <a:r>
              <a:t>Time requirement: 2 lookup</a:t>
            </a:r>
          </a:p>
          <a:p>
            <a:pPr lvl="1"/>
            <a:r>
              <a:t>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10000</a:t>
            </a:r>
            <a:r>
              <a:t> memory locations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asuring Input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Input Size</a:t>
            </a:r>
          </a:p>
        </p:txBody>
      </p:sp>
      <p:sp>
        <p:nvSpPr>
          <p:cNvPr id="63" name="Representing a polynomial:…"/>
          <p:cNvSpPr txBox="1"/>
          <p:nvPr>
            <p:ph type="body" idx="1"/>
          </p:nvPr>
        </p:nvSpPr>
        <p:spPr>
          <a:xfrm>
            <a:off x="887784" y="938113"/>
            <a:ext cx="9020557" cy="5891610"/>
          </a:xfrm>
          <a:prstGeom prst="rect">
            <a:avLst/>
          </a:prstGeom>
        </p:spPr>
        <p:txBody>
          <a:bodyPr/>
          <a:lstStyle/>
          <a:p>
            <a:pPr/>
            <a:r>
              <a:t>Representing a polynomial: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n</a:t>
            </a:r>
            <a:r>
              <a:t>(x)=a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t> 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t>+…+a</a:t>
            </a:r>
            <a:r>
              <a:rPr baseline="-5999"/>
              <a:t>1</a:t>
            </a:r>
            <a:r>
              <a:t>x+a</a:t>
            </a:r>
            <a:r>
              <a:rPr baseline="-5999"/>
              <a:t>0</a:t>
            </a:r>
          </a:p>
          <a:p>
            <a:pPr lvl="1"/>
            <a:r>
              <a:t>I/p size: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2"/>
            <a:r>
              <a:t>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is fixed and ignored, inconsequential)</a:t>
            </a:r>
          </a:p>
          <a:p>
            <a:pPr/>
            <a:r>
              <a:t>At times choice of parameter specifying the input size is important</a:t>
            </a:r>
          </a:p>
          <a:p>
            <a:pPr lvl="1"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</a:t>
            </a:r>
            <a:r>
              <a:t> matrix multiplication</a:t>
            </a:r>
          </a:p>
          <a:p>
            <a:pPr lvl="1"/>
            <a:r>
              <a:t>Is input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?</a:t>
            </a:r>
          </a:p>
          <a:p>
            <a:pPr lvl="1"/>
            <a:r>
              <a:t>If considering matrix order: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If consider number of elements: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Latter is preferred as it works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nxm</a:t>
            </a:r>
            <a:r>
              <a:t> matrix too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nput Size and Operation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Input Size and Operation Examples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825500" y="1050243"/>
          <a:ext cx="9074150" cy="55368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87529"/>
                <a:gridCol w="3068189"/>
                <a:gridCol w="2989856"/>
              </a:tblGrid>
              <a:tr h="4803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Input size measure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Basic operation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19856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Searching for key in a list of n items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list’s items,  i.e.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Key comparison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40185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matrices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Matrix dimensions or total number of elements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numbers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1390874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Checking primality of a given integer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digits (in binary representation)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Division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95091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Typical graph 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vertices and/or edges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Visiting a vertex or traversing an edge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mpirical Analysis of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Empirical Analysis of Time Efficiency</a:t>
            </a:r>
          </a:p>
        </p:txBody>
      </p:sp>
      <p:sp>
        <p:nvSpPr>
          <p:cNvPr id="75" name="Select a specific (typical) sample of inputs…"/>
          <p:cNvSpPr txBox="1"/>
          <p:nvPr>
            <p:ph type="body" idx="1"/>
          </p:nvPr>
        </p:nvSpPr>
        <p:spPr>
          <a:xfrm>
            <a:off x="887784" y="938113"/>
            <a:ext cx="9002366" cy="5891610"/>
          </a:xfrm>
          <a:prstGeom prst="rect">
            <a:avLst/>
          </a:prstGeom>
        </p:spPr>
        <p:txBody>
          <a:bodyPr/>
          <a:lstStyle/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Select a specific (typical) sample of inputs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Choices: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(e.g.,  milliseconds), or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actual number of basic operation’s executions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varies depending upon computer being used, operations available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of basic operations is considered.</a:t>
            </a:r>
          </a:p>
          <a:p>
            <a:pPr lvl="2" marL="1096327" marR="0" indent="-243839">
              <a:lnSpc>
                <a:spcPct val="100000"/>
              </a:lnSpc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further approximated, need not be actual value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Analyze the empirical data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heoretical Analysis: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Theoretical Analysis: Time Efficiency</a:t>
            </a:r>
          </a:p>
        </p:txBody>
      </p:sp>
      <p:sp>
        <p:nvSpPr>
          <p:cNvPr id="81" name="Time efficiency is analyzed by determining the number of repetitions of the basic operation as a function of input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Time efficiency is analyzed by determining the number of repetitions of the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r>
              <a:t> as a function of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 i="1" u="sng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Basic operation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the operation that contributes the most towards the running time of the algorithm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113744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/>
              <a:t>T(n) ≈ c</a:t>
            </a:r>
            <a:r>
              <a:rPr baseline="-25000" sz="3200"/>
              <a:t>op</a:t>
            </a:r>
            <a:r>
              <a:rPr sz="3200"/>
              <a:t>C(n)</a:t>
            </a:r>
            <a:endParaRPr sz="3200"/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5000" sz="3200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5000" sz="3200"/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is cost of operation</a:t>
            </a:r>
            <a:endParaRPr sz="3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represents number of operations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