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5: Kruskal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L25: Kruskal’s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me 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 Analysis</a:t>
            </a:r>
          </a:p>
        </p:txBody>
      </p:sp>
      <p:sp>
        <p:nvSpPr>
          <p:cNvPr id="284" name="Sorting the ed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 the edges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</a:t>
            </a:r>
          </a:p>
          <a:p>
            <a:pPr/>
            <a:r>
              <a:t>While loop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|E|</a:t>
            </a:r>
            <a:r>
              <a:t> times</a:t>
            </a:r>
          </a:p>
          <a:p>
            <a:pPr lvl="1"/>
            <a:r>
              <a:t>Checking for cycle formation</a:t>
            </a:r>
          </a:p>
          <a:p>
            <a:pPr lvl="2" marL="1134875" indent="-282388">
              <a:buChar char="–"/>
            </a:pPr>
            <a:r>
              <a:t>Use Union Find approach for an edge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lg*n</a:t>
            </a:r>
          </a:p>
          <a:p>
            <a:pPr marL="362416" indent="-322729"/>
            <a:r>
              <a:t>Time complexity for cycle checking for all edges</a:t>
            </a:r>
          </a:p>
          <a:p>
            <a:pPr lvl="1" marL="697846" indent="-302558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O(|E|lg*|V|)</a:t>
            </a:r>
          </a:p>
          <a:p>
            <a:pPr marL="362416" indent="-322729"/>
            <a:r>
              <a:t>Total time complexity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|E|)+O(|E|lg*|V|)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=O(|E|lg |E|)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290" name="Two operations given below are performed in arbitrary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Two operations given below are performed in arbitrary order</a:t>
            </a:r>
          </a:p>
          <a:p>
            <a:pPr lvl="1">
              <a:spcBef>
                <a:spcPts val="500"/>
              </a:spcBef>
            </a:pPr>
            <a:r>
              <a:rPr i="1"/>
              <a:t>Find(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: return the group id containing element xi.</a:t>
            </a:r>
          </a:p>
          <a:p>
            <a:pPr lvl="1">
              <a:spcBef>
                <a:spcPts val="500"/>
              </a:spcBef>
            </a:pPr>
            <a:r>
              <a:rPr i="1"/>
              <a:t>Union(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: Combine the (set) group A with (set) group B to form a new group. </a:t>
            </a:r>
          </a:p>
          <a:p>
            <a:pPr lvl="2" marL="1097416" indent="-244928">
              <a:defRPr sz="3000"/>
            </a:pPr>
            <a:r>
              <a:t>Give a unique name to this group.  All elements of this new group will have this group id.</a:t>
            </a:r>
          </a:p>
          <a:p>
            <a:pPr lvl="2" marL="1097416" indent="-244928">
              <a:defRPr sz="3000"/>
            </a:pPr>
            <a:r>
              <a:t>This could be one of earlier groups as well i.e.</a:t>
            </a:r>
          </a:p>
          <a:p>
            <a:pPr lvl="3" marL="1554616" indent="-244928">
              <a:defRPr sz="3000"/>
            </a:pPr>
            <a:r>
              <a:t>The new names should conflict with other names.</a:t>
            </a:r>
          </a:p>
          <a:p>
            <a:pPr marL="342246" indent="-302558">
              <a:spcBef>
                <a:spcPts val="500"/>
              </a:spcBef>
              <a:defRPr sz="3000"/>
            </a:pPr>
            <a:r>
              <a:t>Goal: Design an efficient data structure that will support any sequence of these two operations.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296" name="Approach 1:  Quick Fi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 Quick Find</a:t>
            </a:r>
          </a:p>
          <a:p>
            <a:pPr lvl="1">
              <a:spcBef>
                <a:spcPts val="500"/>
              </a:spcBef>
            </a:pPr>
            <a:r>
              <a:t>Keep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 efficient. Since all elements are accessible at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index in array, </a:t>
            </a:r>
          </a:p>
          <a:p>
            <a:pPr lvl="2" marL="1097416" indent="-244928">
              <a:defRPr sz="3000"/>
            </a:pPr>
            <a:r>
              <a:t>This can 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time.  Essentially, a trivial operation.</a:t>
            </a:r>
          </a:p>
          <a:p>
            <a:pPr lvl="1">
              <a:spcBef>
                <a:spcPts val="500"/>
              </a:spcBef>
            </a:pP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is expected to take more time.</a:t>
            </a:r>
          </a:p>
          <a:p>
            <a:pPr lvl="2" marL="1097416" indent="-244928">
              <a:defRPr sz="3000"/>
            </a:pPr>
            <a:r>
              <a:t>Either change the id of all elements of A to that of B or vice versa. </a:t>
            </a:r>
          </a:p>
          <a:p>
            <a:pPr lvl="2" marL="1097416" indent="-244928">
              <a:defRPr sz="3000"/>
            </a:pPr>
            <a:r>
              <a:t>Typically, take the smaller set and change group identity of these elements to that of larger set.</a:t>
            </a:r>
          </a:p>
          <a:p>
            <a:pPr marL="361156" indent="-321468">
              <a:spcBef>
                <a:spcPts val="5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  <a:p>
            <a:pPr lvl="1">
              <a:spcBef>
                <a:spcPts val="500"/>
              </a:spcBef>
            </a:pPr>
            <a:r>
              <a:t>Each time an element’s group is changed, group size at least doubles.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302" name="Approach 2: Quick Un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2: Quick Union</a:t>
            </a:r>
          </a:p>
          <a:p>
            <a:pPr lvl="1">
              <a:spcBef>
                <a:spcPts val="500"/>
              </a:spcBef>
            </a:pPr>
            <a:r>
              <a:t>Make </a:t>
            </a: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efficient at the cost of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.</a:t>
            </a:r>
          </a:p>
          <a:p>
            <a:pPr lvl="2" marL="1097416" indent="-244928">
              <a:defRPr sz="3000"/>
            </a:pPr>
            <a:r>
              <a:t>Make </a:t>
            </a:r>
            <a:r>
              <a:rPr i="1"/>
              <a:t>Union</a:t>
            </a:r>
            <a:r>
              <a:t> operation takes constant time and improve upon the time taken by </a:t>
            </a:r>
            <a:r>
              <a:rPr i="1" u="sng"/>
              <a:t>Find</a:t>
            </a:r>
            <a:r>
              <a:t>. </a:t>
            </a:r>
          </a:p>
          <a:p>
            <a:pPr lvl="2" marL="1097416" indent="-244928">
              <a:defRPr sz="3000"/>
            </a:pPr>
            <a:r>
              <a:t>Use the indirect addressing for union to make it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time.</a:t>
            </a:r>
          </a:p>
          <a:p>
            <a:pPr lvl="2" marL="1097416" indent="-244928">
              <a:defRPr sz="3000"/>
            </a:pPr>
            <a:r>
              <a:t>Each entry in the array has two parts</a:t>
            </a:r>
          </a:p>
          <a:p>
            <a:pPr lvl="3" marL="1554616" indent="-244928">
              <a:defRPr sz="3000"/>
            </a:pPr>
            <a:r>
              <a:t>Identity of element i.e. group id or value.</a:t>
            </a:r>
          </a:p>
          <a:p>
            <a:pPr lvl="3" marL="1554616" indent="-244928">
              <a:defRPr sz="3000"/>
            </a:pPr>
            <a:r>
              <a:t>Pointer which is initially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t>.</a:t>
            </a:r>
          </a:p>
          <a:p>
            <a:pPr lvl="2" marL="1097416" indent="-244928">
              <a:defRPr sz="3000"/>
            </a:pPr>
            <a:r>
              <a:t>Union(A,B) is performed by making the pointer of B to point to A. </a:t>
            </a:r>
          </a:p>
          <a:p>
            <a:pPr lvl="2" marL="1097416" indent="-244928">
              <a:defRPr sz="3000"/>
            </a:pPr>
            <a:r>
              <a:t>After several union operations, data structures becomes like a tree.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963620" y="1522752"/>
            <a:ext cx="1351372" cy="499234"/>
            <a:chOff x="0" y="0"/>
            <a:chExt cx="1351370" cy="499232"/>
          </a:xfrm>
        </p:grpSpPr>
        <p:sp>
          <p:nvSpPr>
            <p:cNvPr id="311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12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4" name="Rectangle"/>
          <p:cNvSpPr/>
          <p:nvPr/>
        </p:nvSpPr>
        <p:spPr>
          <a:xfrm>
            <a:off x="1634787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15" name="C"/>
          <p:cNvSpPr/>
          <p:nvPr/>
        </p:nvSpPr>
        <p:spPr>
          <a:xfrm>
            <a:off x="963620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318" name="Group"/>
          <p:cNvGrpSpPr/>
          <p:nvPr/>
        </p:nvGrpSpPr>
        <p:grpSpPr>
          <a:xfrm>
            <a:off x="628036" y="3912076"/>
            <a:ext cx="1351372" cy="499234"/>
            <a:chOff x="0" y="0"/>
            <a:chExt cx="1351370" cy="499232"/>
          </a:xfrm>
        </p:grpSpPr>
        <p:sp>
          <p:nvSpPr>
            <p:cNvPr id="316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17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3900833" y="1522752"/>
            <a:ext cx="1351372" cy="499234"/>
            <a:chOff x="0" y="0"/>
            <a:chExt cx="1351370" cy="499232"/>
          </a:xfrm>
        </p:grpSpPr>
        <p:sp>
          <p:nvSpPr>
            <p:cNvPr id="319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20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2620440" y="3912076"/>
            <a:ext cx="1351372" cy="499234"/>
            <a:chOff x="0" y="0"/>
            <a:chExt cx="1351370" cy="499232"/>
          </a:xfrm>
        </p:grpSpPr>
        <p:sp>
          <p:nvSpPr>
            <p:cNvPr id="322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23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3900833" y="2531913"/>
            <a:ext cx="1351372" cy="499233"/>
            <a:chOff x="0" y="0"/>
            <a:chExt cx="1351370" cy="499232"/>
          </a:xfrm>
        </p:grpSpPr>
        <p:sp>
          <p:nvSpPr>
            <p:cNvPr id="325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26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1974889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 flipV="1">
            <a:off x="1450179" y="3094518"/>
            <a:ext cx="395147" cy="7580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 flipH="1" flipV="1">
            <a:off x="2110830" y="3094518"/>
            <a:ext cx="1188128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33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331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32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34" name="Line"/>
          <p:cNvSpPr/>
          <p:nvPr/>
        </p:nvSpPr>
        <p:spPr>
          <a:xfrm flipV="1">
            <a:off x="4895473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5" name="Fig: Representation for Union Find problem"/>
          <p:cNvSpPr txBox="1"/>
          <p:nvPr/>
        </p:nvSpPr>
        <p:spPr>
          <a:xfrm>
            <a:off x="1948018" y="4550233"/>
            <a:ext cx="6840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Fig: Representation for Union Find problem</a:t>
            </a:r>
          </a:p>
        </p:txBody>
      </p:sp>
      <p:sp>
        <p:nvSpPr>
          <p:cNvPr id="336" name="The element at root of the Tree is the identify of group.…"/>
          <p:cNvSpPr txBox="1"/>
          <p:nvPr/>
        </p:nvSpPr>
        <p:spPr>
          <a:xfrm>
            <a:off x="112858" y="5235258"/>
            <a:ext cx="927648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at root of the Tree is the identify of group.</a:t>
            </a:r>
          </a:p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the group of an element, follow the path till the root of the tree.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44" name="Group"/>
          <p:cNvGrpSpPr/>
          <p:nvPr/>
        </p:nvGrpSpPr>
        <p:grpSpPr>
          <a:xfrm>
            <a:off x="709363" y="1040526"/>
            <a:ext cx="1351372" cy="499234"/>
            <a:chOff x="0" y="0"/>
            <a:chExt cx="1351370" cy="499232"/>
          </a:xfrm>
        </p:grpSpPr>
        <p:sp>
          <p:nvSpPr>
            <p:cNvPr id="342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43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5" name="Rectangle"/>
          <p:cNvSpPr/>
          <p:nvPr/>
        </p:nvSpPr>
        <p:spPr>
          <a:xfrm>
            <a:off x="1380530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46" name="C"/>
          <p:cNvSpPr/>
          <p:nvPr/>
        </p:nvSpPr>
        <p:spPr>
          <a:xfrm>
            <a:off x="709363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297580" y="3316629"/>
            <a:ext cx="1351372" cy="499234"/>
            <a:chOff x="0" y="0"/>
            <a:chExt cx="1351370" cy="499232"/>
          </a:xfrm>
        </p:grpSpPr>
        <p:sp>
          <p:nvSpPr>
            <p:cNvPr id="347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48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2936381" y="1058362"/>
            <a:ext cx="1351372" cy="499233"/>
            <a:chOff x="0" y="0"/>
            <a:chExt cx="1351370" cy="499232"/>
          </a:xfrm>
        </p:grpSpPr>
        <p:sp>
          <p:nvSpPr>
            <p:cNvPr id="350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51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2086783" y="3302850"/>
            <a:ext cx="1351372" cy="499234"/>
            <a:chOff x="0" y="0"/>
            <a:chExt cx="1351370" cy="499232"/>
          </a:xfrm>
        </p:grpSpPr>
        <p:sp>
          <p:nvSpPr>
            <p:cNvPr id="353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54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2936381" y="2067522"/>
            <a:ext cx="1351372" cy="499234"/>
            <a:chOff x="0" y="0"/>
            <a:chExt cx="1351370" cy="499232"/>
          </a:xfrm>
        </p:grpSpPr>
        <p:sp>
          <p:nvSpPr>
            <p:cNvPr id="356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57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59" name="Line"/>
          <p:cNvSpPr/>
          <p:nvPr/>
        </p:nvSpPr>
        <p:spPr>
          <a:xfrm flipV="1">
            <a:off x="1720632" y="1517788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V="1">
            <a:off x="1195922" y="2549331"/>
            <a:ext cx="395147" cy="75808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 flipH="1" flipV="1">
            <a:off x="1843874" y="2548792"/>
            <a:ext cx="1188127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64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362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363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65" name="Line"/>
          <p:cNvSpPr/>
          <p:nvPr/>
        </p:nvSpPr>
        <p:spPr>
          <a:xfrm flipV="1">
            <a:off x="3931021" y="1535624"/>
            <a:ext cx="1" cy="52463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Union(A,B) operation…"/>
          <p:cNvSpPr txBox="1"/>
          <p:nvPr/>
        </p:nvSpPr>
        <p:spPr>
          <a:xfrm>
            <a:off x="1173728" y="3501609"/>
            <a:ext cx="8636001" cy="327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Union(A,B)</a:t>
            </a:r>
            <a:r>
              <a:t> operation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the tree with smaller number of nodes to point to root of the tree of larger number of nodes.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requires storing the number of elements in the tree at the root as well.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Union operation, update the pointer of smaller tree and count at the larger tree.</a:t>
            </a:r>
          </a:p>
          <a:p>
            <a:pPr lvl="2" marL="1121727" indent="-22860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Break the tie arbitrarily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369" name="Basic idea: Balance and collapse th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Basic idea: Balance and collapse the tree</a:t>
            </a:r>
          </a:p>
          <a:p>
            <a:pPr lvl="1">
              <a:spcBef>
                <a:spcPts val="500"/>
              </a:spcBef>
            </a:pPr>
            <a:r>
              <a:t>Union operation still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Changing the pointer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Updating the count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500"/>
              </a:spcBef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 + O(1) = O(1)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375" name="Theorem: When balancing is used, the tree of height h will contain at least 2h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Theorem: When balancing is used, the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will contain at least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nodes.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Proof outline</a:t>
            </a:r>
          </a:p>
          <a:p>
            <a:pPr lvl="1">
              <a:spcBef>
                <a:spcPts val="300"/>
              </a:spcBef>
            </a:pPr>
            <a:r>
              <a:t>First union operation results in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two elements.</a:t>
            </a:r>
          </a:p>
          <a:p>
            <a:pPr lvl="1">
              <a:spcBef>
                <a:spcPts val="300"/>
              </a:spcBef>
            </a:pPr>
            <a:r>
              <a:t>Consider A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B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Let A is larger tree. Thus, on merging B, root of B points to root of A.</a:t>
            </a:r>
          </a:p>
          <a:p>
            <a:pPr lvl="2" marL="1097416" indent="-244928">
              <a:spcBef>
                <a:spcPts val="300"/>
              </a:spcBef>
              <a:defRPr sz="29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A’s height remains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unchanged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97416" indent="-244928">
              <a:spcBef>
                <a:spcPts val="3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Otherwise, height of tree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with increase in height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 size (number of nodes) of tree has at least doubled.</a:t>
            </a:r>
          </a:p>
          <a:p>
            <a:pPr marL="361156" indent="-32146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taken for a </a:t>
            </a:r>
            <a:r>
              <a:rPr i="1" u="sng"/>
              <a:t>Find(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) operation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3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84" name="1"/>
          <p:cNvSpPr/>
          <p:nvPr/>
        </p:nvSpPr>
        <p:spPr>
          <a:xfrm>
            <a:off x="1756940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5" name="4"/>
          <p:cNvSpPr/>
          <p:nvPr/>
        </p:nvSpPr>
        <p:spPr>
          <a:xfrm>
            <a:off x="969374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6" name="5"/>
          <p:cNvSpPr/>
          <p:nvPr/>
        </p:nvSpPr>
        <p:spPr>
          <a:xfrm>
            <a:off x="2524968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7" name="2"/>
          <p:cNvSpPr/>
          <p:nvPr/>
        </p:nvSpPr>
        <p:spPr>
          <a:xfrm>
            <a:off x="3301934" y="4147451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" name="6"/>
          <p:cNvSpPr/>
          <p:nvPr/>
        </p:nvSpPr>
        <p:spPr>
          <a:xfrm>
            <a:off x="3982413" y="3101003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9" name="3"/>
          <p:cNvSpPr/>
          <p:nvPr/>
        </p:nvSpPr>
        <p:spPr>
          <a:xfrm>
            <a:off x="3361131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0" name="Line"/>
          <p:cNvSpPr/>
          <p:nvPr/>
        </p:nvSpPr>
        <p:spPr>
          <a:xfrm flipV="1">
            <a:off x="1451456" y="2404929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2182599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2958110" y="358858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3754988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01" name="Group"/>
          <p:cNvGrpSpPr/>
          <p:nvPr/>
        </p:nvGrpSpPr>
        <p:grpSpPr>
          <a:xfrm>
            <a:off x="5862449" y="1472867"/>
            <a:ext cx="1574281" cy="3013585"/>
            <a:chOff x="0" y="0"/>
            <a:chExt cx="1574280" cy="3013583"/>
          </a:xfrm>
        </p:grpSpPr>
        <p:sp>
          <p:nvSpPr>
            <p:cNvPr id="394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5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6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97" name="2"/>
            <p:cNvSpPr/>
            <p:nvPr/>
          </p:nvSpPr>
          <p:spPr>
            <a:xfrm>
              <a:off x="996827" y="2391899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8" name="Line"/>
            <p:cNvSpPr/>
            <p:nvPr/>
          </p:nvSpPr>
          <p:spPr>
            <a:xfrm flipV="1">
              <a:off x="482082" y="526950"/>
              <a:ext cx="348462" cy="6386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0" name="Line"/>
            <p:cNvSpPr/>
            <p:nvPr/>
          </p:nvSpPr>
          <p:spPr>
            <a:xfrm flipV="1">
              <a:off x="1285553" y="1743858"/>
              <a:ext cx="1" cy="64708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7803240" y="2443372"/>
            <a:ext cx="1286799" cy="1677470"/>
            <a:chOff x="0" y="0"/>
            <a:chExt cx="1286797" cy="1677469"/>
          </a:xfrm>
        </p:grpSpPr>
        <p:sp>
          <p:nvSpPr>
            <p:cNvPr id="402" name="6"/>
            <p:cNvSpPr/>
            <p:nvPr/>
          </p:nvSpPr>
          <p:spPr>
            <a:xfrm>
              <a:off x="709344" y="1055784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03" name="3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4" name="Line"/>
            <p:cNvSpPr/>
            <p:nvPr/>
          </p:nvSpPr>
          <p:spPr>
            <a:xfrm flipH="1" flipV="1">
              <a:off x="448662" y="523011"/>
              <a:ext cx="404584" cy="63693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06" name="Line"/>
          <p:cNvSpPr/>
          <p:nvPr/>
        </p:nvSpPr>
        <p:spPr>
          <a:xfrm flipH="1" flipV="1">
            <a:off x="7247246" y="1865246"/>
            <a:ext cx="633680" cy="63367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4337139" y="2532725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a: Forest representation of…"/>
          <p:cNvSpPr txBox="1"/>
          <p:nvPr/>
        </p:nvSpPr>
        <p:spPr>
          <a:xfrm>
            <a:off x="999391" y="4831493"/>
            <a:ext cx="43381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Forest representation of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sets used by quick union</a:t>
            </a:r>
          </a:p>
        </p:txBody>
      </p:sp>
      <p:sp>
        <p:nvSpPr>
          <p:cNvPr id="409" name="b: Result of quick union"/>
          <p:cNvSpPr txBox="1"/>
          <p:nvPr/>
        </p:nvSpPr>
        <p:spPr>
          <a:xfrm>
            <a:off x="6368921" y="4947884"/>
            <a:ext cx="35187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b: Result of quick union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" grpId="2"/>
      <p:bldP build="whole" bldLvl="1" animBg="1" rev="0" advAuto="0" spid="407" grpId="1"/>
      <p:bldP build="whole" bldLvl="1" animBg="1" rev="0" advAuto="0" spid="406" grpId="4"/>
      <p:bldP build="whole" bldLvl="1" animBg="1" rev="0" advAuto="0" spid="405" grpId="3"/>
      <p:bldP build="whole" bldLvl="1" animBg="1" rev="0" advAuto="0" spid="409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412" name="Further improv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Further improvement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Any time we do a </a:t>
            </a:r>
            <a:r>
              <a:rPr i="1"/>
              <a:t>Find</a:t>
            </a:r>
            <a:r>
              <a:t> operation, change the pointers of all the nodes in the path to directly point to the root of the tree.</a:t>
            </a:r>
          </a:p>
          <a:p>
            <a:pPr lvl="1">
              <a:spcBef>
                <a:spcPts val="300"/>
              </a:spcBef>
            </a:pPr>
            <a:r>
              <a:t>This is called </a:t>
            </a:r>
            <a:r>
              <a:rPr b="1"/>
              <a:t>path compression</a:t>
            </a:r>
            <a:r>
              <a:t>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Traversing the path takes only double the number of steps, and thus</a:t>
            </a:r>
          </a:p>
          <a:p>
            <a:pPr lvl="1">
              <a:spcBef>
                <a:spcPts val="300"/>
              </a:spcBef>
            </a:pPr>
            <a:r>
              <a:t>Time complexity of </a:t>
            </a:r>
            <a:r>
              <a:rPr i="1"/>
              <a:t>Find</a:t>
            </a:r>
            <a:r>
              <a:t> remains the same.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Time complexity with path compression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operations is given by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O(mlog</a:t>
            </a:r>
            <a:r>
              <a:rPr baseline="31999"/>
              <a:t>*</a:t>
            </a:r>
            <a:r>
              <a:t>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log</a:t>
            </a:r>
            <a:r>
              <a:rPr baseline="31999"/>
              <a:t>*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iterated logarithm function</a:t>
            </a:r>
          </a:p>
        </p:txBody>
      </p:sp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21" name="a: Representation of Tree…"/>
          <p:cNvSpPr txBox="1"/>
          <p:nvPr/>
        </p:nvSpPr>
        <p:spPr>
          <a:xfrm>
            <a:off x="492339" y="5418806"/>
            <a:ext cx="3920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Representation of Tree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 finding node 6</a:t>
            </a:r>
          </a:p>
        </p:txBody>
      </p:sp>
      <p:sp>
        <p:nvSpPr>
          <p:cNvPr id="422" name="b: Result of path compression…"/>
          <p:cNvSpPr txBox="1"/>
          <p:nvPr/>
        </p:nvSpPr>
        <p:spPr>
          <a:xfrm>
            <a:off x="4988757" y="4940136"/>
            <a:ext cx="45096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b: Result of path compression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nodes in the path from 6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point 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3" name="1"/>
          <p:cNvSpPr/>
          <p:nvPr/>
        </p:nvSpPr>
        <p:spPr>
          <a:xfrm>
            <a:off x="1219439" y="155600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4" name="4"/>
          <p:cNvSpPr/>
          <p:nvPr/>
        </p:nvSpPr>
        <p:spPr>
          <a:xfrm>
            <a:off x="431873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5" name="5"/>
          <p:cNvSpPr/>
          <p:nvPr/>
        </p:nvSpPr>
        <p:spPr>
          <a:xfrm>
            <a:off x="1409329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6" name="2"/>
          <p:cNvSpPr/>
          <p:nvPr/>
        </p:nvSpPr>
        <p:spPr>
          <a:xfrm>
            <a:off x="1428700" y="3947909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7" name="Line"/>
          <p:cNvSpPr/>
          <p:nvPr/>
        </p:nvSpPr>
        <p:spPr>
          <a:xfrm flipV="1">
            <a:off x="913955" y="2082960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V="1">
            <a:off x="1645098" y="2108671"/>
            <a:ext cx="1" cy="59635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1717426" y="3299868"/>
            <a:ext cx="1" cy="64708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6"/>
          <p:cNvSpPr/>
          <p:nvPr/>
        </p:nvSpPr>
        <p:spPr>
          <a:xfrm>
            <a:off x="3082008" y="358229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1" name="3"/>
          <p:cNvSpPr/>
          <p:nvPr/>
        </p:nvSpPr>
        <p:spPr>
          <a:xfrm>
            <a:off x="2372664" y="2526515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2" name="Line"/>
          <p:cNvSpPr/>
          <p:nvPr/>
        </p:nvSpPr>
        <p:spPr>
          <a:xfrm flipH="1" flipV="1">
            <a:off x="2821327" y="3049526"/>
            <a:ext cx="404583" cy="6369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H="1" flipV="1">
            <a:off x="1816670" y="1948388"/>
            <a:ext cx="633679" cy="63368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7"/>
          <p:cNvSpPr/>
          <p:nvPr/>
        </p:nvSpPr>
        <p:spPr>
          <a:xfrm>
            <a:off x="3774376" y="4723637"/>
            <a:ext cx="577455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5" name="Line"/>
          <p:cNvSpPr/>
          <p:nvPr/>
        </p:nvSpPr>
        <p:spPr>
          <a:xfrm flipH="1" flipV="1">
            <a:off x="3463809" y="4140978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43" name="Group"/>
          <p:cNvGrpSpPr/>
          <p:nvPr/>
        </p:nvGrpSpPr>
        <p:grpSpPr>
          <a:xfrm>
            <a:off x="4316908" y="1505902"/>
            <a:ext cx="1574282" cy="3013584"/>
            <a:chOff x="0" y="0"/>
            <a:chExt cx="1574280" cy="3013583"/>
          </a:xfrm>
        </p:grpSpPr>
        <p:sp>
          <p:nvSpPr>
            <p:cNvPr id="436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7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8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9" name="2"/>
            <p:cNvSpPr/>
            <p:nvPr/>
          </p:nvSpPr>
          <p:spPr>
            <a:xfrm>
              <a:off x="996827" y="2391898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482082" y="526951"/>
              <a:ext cx="348462" cy="638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1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2" name="Line"/>
            <p:cNvSpPr/>
            <p:nvPr/>
          </p:nvSpPr>
          <p:spPr>
            <a:xfrm flipV="1">
              <a:off x="1285553" y="1743858"/>
              <a:ext cx="1" cy="6470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44" name="3"/>
          <p:cNvSpPr/>
          <p:nvPr/>
        </p:nvSpPr>
        <p:spPr>
          <a:xfrm>
            <a:off x="6257700" y="247640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5" name="Line"/>
          <p:cNvSpPr/>
          <p:nvPr/>
        </p:nvSpPr>
        <p:spPr>
          <a:xfrm flipH="1" flipV="1">
            <a:off x="5619126" y="1815981"/>
            <a:ext cx="1827661" cy="7905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H="1" flipV="1">
            <a:off x="5640653" y="2039602"/>
            <a:ext cx="694732" cy="4923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50" name="Group"/>
          <p:cNvGrpSpPr/>
          <p:nvPr/>
        </p:nvGrpSpPr>
        <p:grpSpPr>
          <a:xfrm>
            <a:off x="7491599" y="2449846"/>
            <a:ext cx="1269823" cy="1763022"/>
            <a:chOff x="0" y="0"/>
            <a:chExt cx="1269821" cy="1763021"/>
          </a:xfrm>
        </p:grpSpPr>
        <p:sp>
          <p:nvSpPr>
            <p:cNvPr id="447" name="6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48" name="7"/>
            <p:cNvSpPr/>
            <p:nvPr/>
          </p:nvSpPr>
          <p:spPr>
            <a:xfrm>
              <a:off x="692368" y="1141337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49" name="Line"/>
            <p:cNvSpPr/>
            <p:nvPr/>
          </p:nvSpPr>
          <p:spPr>
            <a:xfrm flipH="1" flipV="1">
              <a:off x="381801" y="558678"/>
              <a:ext cx="404583" cy="6369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51" name="Line"/>
          <p:cNvSpPr/>
          <p:nvPr/>
        </p:nvSpPr>
        <p:spPr>
          <a:xfrm>
            <a:off x="2998580" y="2406846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6"/>
      <p:bldP build="whole" bldLvl="1" animBg="1" rev="0" advAuto="0" spid="443" grpId="2"/>
      <p:bldP build="whole" bldLvl="1" animBg="1" rev="0" advAuto="0" spid="451" grpId="1"/>
      <p:bldP build="whole" bldLvl="1" animBg="1" rev="0" advAuto="0" spid="422" grpId="7"/>
      <p:bldP build="whole" bldLvl="1" animBg="1" rev="0" advAuto="0" spid="446" grpId="4"/>
      <p:bldP build="whole" bldLvl="1" animBg="1" rev="0" advAuto="0" spid="444" grpId="3"/>
      <p:bldP build="whole" bldLvl="1" animBg="1" rev="0" advAuto="0" spid="450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Iterated Loga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</a:t>
            </a:r>
          </a:p>
        </p:txBody>
      </p:sp>
      <p:sp>
        <p:nvSpPr>
          <p:cNvPr id="454" name="Iterated logarithm function is defin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 function is defined as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n=1+log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n⌉)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2=1 (Given)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4=log</a:t>
            </a:r>
            <a:r>
              <a:rPr baseline="31999"/>
              <a:t>*</a:t>
            </a:r>
            <a:r>
              <a:t>2</a:t>
            </a:r>
            <a:r>
              <a:rPr baseline="31999"/>
              <a:t>2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2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2=1+1 = 2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16=log</a:t>
            </a:r>
            <a:r>
              <a:rPr baseline="31999"/>
              <a:t>*</a:t>
            </a:r>
            <a:r>
              <a:t>2</a:t>
            </a:r>
            <a:r>
              <a:rPr baseline="31999"/>
              <a:t>4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4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4=1+2 = 3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65536=log</a:t>
            </a:r>
            <a:r>
              <a:rPr baseline="31999"/>
              <a:t>*</a:t>
            </a:r>
            <a:r>
              <a:t>2</a:t>
            </a:r>
            <a:r>
              <a:rPr baseline="31999"/>
              <a:t>16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16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=1+log</a:t>
            </a:r>
            <a:r>
              <a:rPr baseline="31999" sz="2800"/>
              <a:t>*</a:t>
            </a:r>
            <a:r>
              <a:rPr sz="2800"/>
              <a:t>16=1+</a:t>
            </a:r>
            <a:r>
              <a:t>3 = 4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</a:t>
            </a:r>
            <a:r>
              <a:rPr baseline="31999"/>
              <a:t>65536</a:t>
            </a:r>
            <a:r>
              <a:t>=</a:t>
            </a:r>
            <a:r>
              <a:rPr sz="2800"/>
              <a:t>1+log</a:t>
            </a:r>
            <a:r>
              <a:rPr baseline="31999" sz="2800"/>
              <a:t>*</a:t>
            </a:r>
            <a:r>
              <a:rPr sz="2800"/>
              <a:t>65536 = 5</a:t>
            </a:r>
            <a:r>
              <a:rPr sz="2600"/>
              <a:t> (very large n)</a:t>
            </a: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60" name="Kruskal Al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 Algo</a:t>
            </a:r>
          </a:p>
          <a:p>
            <a:pPr lvl="1"/>
            <a:r>
              <a:t>Sort the edges in non-decreasing order of weights</a:t>
            </a:r>
          </a:p>
          <a:p>
            <a:pPr lvl="1"/>
            <a:r>
              <a:t>take one edge at a time and check for cycle</a:t>
            </a:r>
          </a:p>
          <a:p>
            <a:pPr lvl="1"/>
            <a:r>
              <a:t>Cycle check is done by using Union-Find algo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O(|E|lg|E|)</a:t>
            </a:r>
          </a:p>
        </p:txBody>
      </p:sp>
      <p:sp>
        <p:nvSpPr>
          <p:cNvPr id="4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  <p:sp>
        <p:nvSpPr>
          <p:cNvPr id="54" name="Sort the edges in nondecreasing order of leng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the edges in nondecreasing order of lengths</a:t>
            </a:r>
          </a:p>
          <a:p>
            <a:pPr/>
            <a:r>
              <a:t>“Grow” tree one edge at a time</a:t>
            </a:r>
          </a:p>
          <a:p>
            <a:pPr lvl="1"/>
            <a:r>
              <a:t>Produce MST through a series of expanding forests F</a:t>
            </a:r>
            <a:r>
              <a:rPr baseline="-21199"/>
              <a:t>1</a:t>
            </a:r>
            <a:r>
              <a:t>, F</a:t>
            </a:r>
            <a:r>
              <a:rPr baseline="-21199"/>
              <a:t>2</a:t>
            </a:r>
            <a:r>
              <a:t>, …, F</a:t>
            </a:r>
            <a:r>
              <a:rPr baseline="-21199" i="1"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aseline="-21199"/>
              <a:t>1</a:t>
            </a:r>
            <a:endParaRPr baseline="-21199"/>
          </a:p>
          <a:p>
            <a:pPr/>
            <a:r>
              <a:t>On each iteration, </a:t>
            </a:r>
          </a:p>
          <a:p>
            <a:pPr lvl="1"/>
            <a:r>
              <a:t>Consider the next edge on the sorted list </a:t>
            </a:r>
          </a:p>
          <a:p>
            <a:pPr lvl="2"/>
            <a:r>
              <a:t>If this edge creates a cycle, </a:t>
            </a:r>
          </a:p>
          <a:p>
            <a:pPr lvl="3"/>
            <a:r>
              <a:t>Skip the edge</a:t>
            </a:r>
          </a:p>
          <a:p>
            <a:pPr lvl="2"/>
            <a:r>
              <a:t>Else  </a:t>
            </a:r>
          </a:p>
          <a:p>
            <a:pPr lvl="3"/>
            <a:r>
              <a:t>Add the edge to spanning tree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529201" y="1041774"/>
            <a:ext cx="2286001" cy="2187263"/>
            <a:chOff x="0" y="0"/>
            <a:chExt cx="2286000" cy="2187262"/>
          </a:xfrm>
        </p:grpSpPr>
        <p:grpSp>
          <p:nvGrpSpPr>
            <p:cNvPr id="65" name="Group"/>
            <p:cNvGrpSpPr/>
            <p:nvPr/>
          </p:nvGrpSpPr>
          <p:grpSpPr>
            <a:xfrm>
              <a:off x="1371600" y="40098"/>
              <a:ext cx="304801" cy="348430"/>
              <a:chOff x="0" y="0"/>
              <a:chExt cx="304800" cy="348428"/>
            </a:xfrm>
          </p:grpSpPr>
          <p:sp>
            <p:nvSpPr>
              <p:cNvPr id="63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4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68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6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7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71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6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0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74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3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75" name="Line"/>
            <p:cNvSpPr/>
            <p:nvPr/>
          </p:nvSpPr>
          <p:spPr>
            <a:xfrm flipV="1">
              <a:off x="382270" y="238667"/>
              <a:ext cx="99060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" name="Line"/>
            <p:cNvSpPr/>
            <p:nvPr/>
          </p:nvSpPr>
          <p:spPr>
            <a:xfrm flipH="1" flipV="1">
              <a:off x="228599" y="747712"/>
              <a:ext cx="152402" cy="1066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457200" y="366712"/>
              <a:ext cx="990600" cy="144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8" name="Line"/>
            <p:cNvSpPr/>
            <p:nvPr/>
          </p:nvSpPr>
          <p:spPr>
            <a:xfrm flipH="1" flipV="1">
              <a:off x="1523999" y="366712"/>
              <a:ext cx="609601" cy="1295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9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0" y="1104899"/>
              <a:ext cx="23114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6"/>
            <p:cNvSpPr txBox="1"/>
            <p:nvPr/>
          </p:nvSpPr>
          <p:spPr>
            <a:xfrm>
              <a:off x="762000" y="800099"/>
              <a:ext cx="23114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2" name="1"/>
            <p:cNvSpPr txBox="1"/>
            <p:nvPr/>
          </p:nvSpPr>
          <p:spPr>
            <a:xfrm>
              <a:off x="1752600" y="647699"/>
              <a:ext cx="23114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3" name="3"/>
            <p:cNvSpPr txBox="1"/>
            <p:nvPr/>
          </p:nvSpPr>
          <p:spPr>
            <a:xfrm>
              <a:off x="1143000" y="1814512"/>
              <a:ext cx="298451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4" name="Line"/>
            <p:cNvSpPr/>
            <p:nvPr/>
          </p:nvSpPr>
          <p:spPr>
            <a:xfrm flipV="1">
              <a:off x="609600" y="1852612"/>
              <a:ext cx="1371600" cy="76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8" name="Group"/>
          <p:cNvGrpSpPr/>
          <p:nvPr/>
        </p:nvGrpSpPr>
        <p:grpSpPr>
          <a:xfrm>
            <a:off x="3573002" y="2834471"/>
            <a:ext cx="304801" cy="348430"/>
            <a:chOff x="0" y="0"/>
            <a:chExt cx="304800" cy="348428"/>
          </a:xfrm>
        </p:grpSpPr>
        <p:sp>
          <p:nvSpPr>
            <p:cNvPr id="86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87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9" name="Line"/>
          <p:cNvSpPr/>
          <p:nvPr/>
        </p:nvSpPr>
        <p:spPr>
          <a:xfrm flipV="1">
            <a:off x="3649202" y="1332286"/>
            <a:ext cx="990601" cy="2286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0" name="Line"/>
          <p:cNvSpPr/>
          <p:nvPr/>
        </p:nvSpPr>
        <p:spPr>
          <a:xfrm flipH="1" flipV="1">
            <a:off x="3496802" y="1789486"/>
            <a:ext cx="152401" cy="1066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1" name="Line"/>
          <p:cNvSpPr/>
          <p:nvPr/>
        </p:nvSpPr>
        <p:spPr>
          <a:xfrm flipV="1">
            <a:off x="3725402" y="1408486"/>
            <a:ext cx="990601" cy="1447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2" name="Line"/>
          <p:cNvSpPr/>
          <p:nvPr/>
        </p:nvSpPr>
        <p:spPr>
          <a:xfrm flipH="1" flipV="1">
            <a:off x="4792202" y="1408486"/>
            <a:ext cx="609601" cy="12954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3" name="4"/>
          <p:cNvSpPr txBox="1"/>
          <p:nvPr/>
        </p:nvSpPr>
        <p:spPr>
          <a:xfrm>
            <a:off x="3938127" y="104177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4" name="2"/>
          <p:cNvSpPr txBox="1"/>
          <p:nvPr/>
        </p:nvSpPr>
        <p:spPr>
          <a:xfrm>
            <a:off x="3268202" y="21466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" name="6"/>
          <p:cNvSpPr txBox="1"/>
          <p:nvPr/>
        </p:nvSpPr>
        <p:spPr>
          <a:xfrm>
            <a:off x="4030202" y="18418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" name="1"/>
          <p:cNvSpPr txBox="1"/>
          <p:nvPr/>
        </p:nvSpPr>
        <p:spPr>
          <a:xfrm>
            <a:off x="5020802" y="16894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7" name="3"/>
          <p:cNvSpPr txBox="1"/>
          <p:nvPr/>
        </p:nvSpPr>
        <p:spPr>
          <a:xfrm>
            <a:off x="4411202" y="2856286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" name="Line"/>
          <p:cNvSpPr/>
          <p:nvPr/>
        </p:nvSpPr>
        <p:spPr>
          <a:xfrm flipV="1">
            <a:off x="3877802" y="2894386"/>
            <a:ext cx="1371601" cy="7620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01" name="Group"/>
          <p:cNvGrpSpPr/>
          <p:nvPr/>
        </p:nvGrpSpPr>
        <p:grpSpPr>
          <a:xfrm>
            <a:off x="6784544" y="2834471"/>
            <a:ext cx="304801" cy="348430"/>
            <a:chOff x="0" y="0"/>
            <a:chExt cx="304800" cy="348428"/>
          </a:xfrm>
        </p:grpSpPr>
        <p:sp>
          <p:nvSpPr>
            <p:cNvPr id="99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00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6555944" y="1462872"/>
            <a:ext cx="304801" cy="348430"/>
            <a:chOff x="0" y="0"/>
            <a:chExt cx="304800" cy="348428"/>
          </a:xfrm>
        </p:grpSpPr>
        <p:sp>
          <p:nvSpPr>
            <p:cNvPr id="102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03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05" name="Line"/>
          <p:cNvSpPr/>
          <p:nvPr/>
        </p:nvSpPr>
        <p:spPr>
          <a:xfrm flipV="1">
            <a:off x="6860743" y="1332286"/>
            <a:ext cx="9906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6" name="Line"/>
          <p:cNvSpPr/>
          <p:nvPr/>
        </p:nvSpPr>
        <p:spPr>
          <a:xfrm flipH="1" flipV="1">
            <a:off x="6708343" y="1789486"/>
            <a:ext cx="152401" cy="10668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7" name="Line"/>
          <p:cNvSpPr/>
          <p:nvPr/>
        </p:nvSpPr>
        <p:spPr>
          <a:xfrm flipV="1">
            <a:off x="6936944" y="1408486"/>
            <a:ext cx="990601" cy="1447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8" name="Line"/>
          <p:cNvSpPr/>
          <p:nvPr/>
        </p:nvSpPr>
        <p:spPr>
          <a:xfrm flipH="1" flipV="1">
            <a:off x="8003743" y="1408486"/>
            <a:ext cx="609601" cy="12954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09" name="4"/>
          <p:cNvSpPr txBox="1"/>
          <p:nvPr/>
        </p:nvSpPr>
        <p:spPr>
          <a:xfrm>
            <a:off x="7149669" y="1041774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" name="2"/>
          <p:cNvSpPr txBox="1"/>
          <p:nvPr/>
        </p:nvSpPr>
        <p:spPr>
          <a:xfrm>
            <a:off x="6479743" y="21466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6"/>
          <p:cNvSpPr txBox="1"/>
          <p:nvPr/>
        </p:nvSpPr>
        <p:spPr>
          <a:xfrm>
            <a:off x="7241744" y="18418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2" name="1"/>
          <p:cNvSpPr txBox="1"/>
          <p:nvPr/>
        </p:nvSpPr>
        <p:spPr>
          <a:xfrm>
            <a:off x="8232344" y="1689474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" name="3"/>
          <p:cNvSpPr txBox="1"/>
          <p:nvPr/>
        </p:nvSpPr>
        <p:spPr>
          <a:xfrm>
            <a:off x="7622744" y="2856286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" name="Line"/>
          <p:cNvSpPr/>
          <p:nvPr/>
        </p:nvSpPr>
        <p:spPr>
          <a:xfrm flipV="1">
            <a:off x="7089343" y="2894386"/>
            <a:ext cx="13716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17" name="Group"/>
          <p:cNvGrpSpPr/>
          <p:nvPr/>
        </p:nvGrpSpPr>
        <p:grpSpPr>
          <a:xfrm>
            <a:off x="2743200" y="5831297"/>
            <a:ext cx="304800" cy="348430"/>
            <a:chOff x="0" y="0"/>
            <a:chExt cx="304800" cy="348428"/>
          </a:xfrm>
        </p:grpSpPr>
        <p:sp>
          <p:nvSpPr>
            <p:cNvPr id="115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16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066800" y="5983697"/>
            <a:ext cx="304800" cy="348430"/>
            <a:chOff x="0" y="0"/>
            <a:chExt cx="304800" cy="348428"/>
          </a:xfrm>
        </p:grpSpPr>
        <p:sp>
          <p:nvSpPr>
            <p:cNvPr id="118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19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838200" y="4612097"/>
            <a:ext cx="304800" cy="348430"/>
            <a:chOff x="0" y="0"/>
            <a:chExt cx="304800" cy="348428"/>
          </a:xfrm>
        </p:grpSpPr>
        <p:sp>
          <p:nvSpPr>
            <p:cNvPr id="121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22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24" name="Line"/>
          <p:cNvSpPr/>
          <p:nvPr/>
        </p:nvSpPr>
        <p:spPr>
          <a:xfrm flipV="1">
            <a:off x="1142999" y="4481512"/>
            <a:ext cx="9906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25" name="Line"/>
          <p:cNvSpPr/>
          <p:nvPr/>
        </p:nvSpPr>
        <p:spPr>
          <a:xfrm flipH="1" flipV="1">
            <a:off x="990599" y="4938712"/>
            <a:ext cx="152402" cy="10668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26" name="Line"/>
          <p:cNvSpPr/>
          <p:nvPr/>
        </p:nvSpPr>
        <p:spPr>
          <a:xfrm flipV="1">
            <a:off x="1219200" y="4557712"/>
            <a:ext cx="990600" cy="1447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27" name="Line"/>
          <p:cNvSpPr/>
          <p:nvPr/>
        </p:nvSpPr>
        <p:spPr>
          <a:xfrm flipH="1" flipV="1">
            <a:off x="2285999" y="4557712"/>
            <a:ext cx="609602" cy="12954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28" name="4"/>
          <p:cNvSpPr txBox="1"/>
          <p:nvPr/>
        </p:nvSpPr>
        <p:spPr>
          <a:xfrm>
            <a:off x="1431925" y="4191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9" name="2"/>
          <p:cNvSpPr txBox="1"/>
          <p:nvPr/>
        </p:nvSpPr>
        <p:spPr>
          <a:xfrm>
            <a:off x="762000" y="52959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0" name="6"/>
          <p:cNvSpPr txBox="1"/>
          <p:nvPr/>
        </p:nvSpPr>
        <p:spPr>
          <a:xfrm>
            <a:off x="1524000" y="49911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1" name="1"/>
          <p:cNvSpPr txBox="1"/>
          <p:nvPr/>
        </p:nvSpPr>
        <p:spPr>
          <a:xfrm>
            <a:off x="2514600" y="48387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2" name="3"/>
          <p:cNvSpPr txBox="1"/>
          <p:nvPr/>
        </p:nvSpPr>
        <p:spPr>
          <a:xfrm>
            <a:off x="1905000" y="6005512"/>
            <a:ext cx="298450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1371600" y="6043612"/>
            <a:ext cx="1371600" cy="762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36" name="Group"/>
          <p:cNvGrpSpPr/>
          <p:nvPr/>
        </p:nvGrpSpPr>
        <p:grpSpPr>
          <a:xfrm>
            <a:off x="3348656" y="1462872"/>
            <a:ext cx="304801" cy="348430"/>
            <a:chOff x="0" y="0"/>
            <a:chExt cx="304800" cy="348428"/>
          </a:xfrm>
        </p:grpSpPr>
        <p:sp>
          <p:nvSpPr>
            <p:cNvPr id="134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35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4573270" y="1114443"/>
            <a:ext cx="304801" cy="348430"/>
            <a:chOff x="0" y="0"/>
            <a:chExt cx="304800" cy="348428"/>
          </a:xfrm>
        </p:grpSpPr>
        <p:sp>
          <p:nvSpPr>
            <p:cNvPr id="137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38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5227812" y="2681698"/>
            <a:ext cx="304801" cy="348430"/>
            <a:chOff x="0" y="0"/>
            <a:chExt cx="304800" cy="348428"/>
          </a:xfrm>
        </p:grpSpPr>
        <p:sp>
          <p:nvSpPr>
            <p:cNvPr id="140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41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7761014" y="1114443"/>
            <a:ext cx="304801" cy="348430"/>
            <a:chOff x="0" y="0"/>
            <a:chExt cx="304800" cy="348428"/>
          </a:xfrm>
        </p:grpSpPr>
        <p:sp>
          <p:nvSpPr>
            <p:cNvPr id="143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44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8452053" y="2682071"/>
            <a:ext cx="304801" cy="348430"/>
            <a:chOff x="0" y="0"/>
            <a:chExt cx="304800" cy="348428"/>
          </a:xfrm>
        </p:grpSpPr>
        <p:sp>
          <p:nvSpPr>
            <p:cNvPr id="146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47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2068047" y="4320175"/>
            <a:ext cx="304801" cy="348430"/>
            <a:chOff x="0" y="0"/>
            <a:chExt cx="304800" cy="348428"/>
          </a:xfrm>
        </p:grpSpPr>
        <p:sp>
          <p:nvSpPr>
            <p:cNvPr id="149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0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5697041" y="5752079"/>
            <a:ext cx="304801" cy="348430"/>
            <a:chOff x="0" y="0"/>
            <a:chExt cx="304800" cy="348428"/>
          </a:xfrm>
        </p:grpSpPr>
        <p:sp>
          <p:nvSpPr>
            <p:cNvPr id="152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3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4020641" y="5904479"/>
            <a:ext cx="304801" cy="348430"/>
            <a:chOff x="0" y="0"/>
            <a:chExt cx="304800" cy="348428"/>
          </a:xfrm>
        </p:grpSpPr>
        <p:sp>
          <p:nvSpPr>
            <p:cNvPr id="155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6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3792041" y="4532879"/>
            <a:ext cx="304801" cy="348430"/>
            <a:chOff x="0" y="0"/>
            <a:chExt cx="304800" cy="348428"/>
          </a:xfrm>
        </p:grpSpPr>
        <p:sp>
          <p:nvSpPr>
            <p:cNvPr id="158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59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61" name="Line"/>
          <p:cNvSpPr/>
          <p:nvPr/>
        </p:nvSpPr>
        <p:spPr>
          <a:xfrm flipV="1">
            <a:off x="4096840" y="4402293"/>
            <a:ext cx="990601" cy="2286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2" name="Line"/>
          <p:cNvSpPr/>
          <p:nvPr/>
        </p:nvSpPr>
        <p:spPr>
          <a:xfrm flipH="1" flipV="1">
            <a:off x="3944441" y="4859493"/>
            <a:ext cx="152401" cy="10668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4173041" y="4478493"/>
            <a:ext cx="990601" cy="1447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 flipV="1">
            <a:off x="5239841" y="4478493"/>
            <a:ext cx="609601" cy="12954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5" name="4"/>
          <p:cNvSpPr txBox="1"/>
          <p:nvPr/>
        </p:nvSpPr>
        <p:spPr>
          <a:xfrm>
            <a:off x="4385766" y="4111781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6" name="2"/>
          <p:cNvSpPr txBox="1"/>
          <p:nvPr/>
        </p:nvSpPr>
        <p:spPr>
          <a:xfrm>
            <a:off x="3715841" y="5216681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" name="6"/>
          <p:cNvSpPr txBox="1"/>
          <p:nvPr/>
        </p:nvSpPr>
        <p:spPr>
          <a:xfrm>
            <a:off x="4477841" y="4911881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8" name="1"/>
          <p:cNvSpPr txBox="1"/>
          <p:nvPr/>
        </p:nvSpPr>
        <p:spPr>
          <a:xfrm>
            <a:off x="5468441" y="4759481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" name="3"/>
          <p:cNvSpPr txBox="1"/>
          <p:nvPr/>
        </p:nvSpPr>
        <p:spPr>
          <a:xfrm>
            <a:off x="4858841" y="5926293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" name="Line"/>
          <p:cNvSpPr/>
          <p:nvPr/>
        </p:nvSpPr>
        <p:spPr>
          <a:xfrm flipV="1">
            <a:off x="4325441" y="5964393"/>
            <a:ext cx="1371601" cy="762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73" name="Group"/>
          <p:cNvGrpSpPr/>
          <p:nvPr/>
        </p:nvGrpSpPr>
        <p:grpSpPr>
          <a:xfrm>
            <a:off x="5021888" y="4240956"/>
            <a:ext cx="304801" cy="348430"/>
            <a:chOff x="0" y="0"/>
            <a:chExt cx="304800" cy="348428"/>
          </a:xfrm>
        </p:grpSpPr>
        <p:sp>
          <p:nvSpPr>
            <p:cNvPr id="171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2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726214" y="5571741"/>
            <a:ext cx="304801" cy="348430"/>
            <a:chOff x="0" y="0"/>
            <a:chExt cx="304800" cy="348428"/>
          </a:xfrm>
        </p:grpSpPr>
        <p:sp>
          <p:nvSpPr>
            <p:cNvPr id="174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5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049814" y="5724141"/>
            <a:ext cx="304801" cy="348430"/>
            <a:chOff x="0" y="0"/>
            <a:chExt cx="304800" cy="348428"/>
          </a:xfrm>
        </p:grpSpPr>
        <p:sp>
          <p:nvSpPr>
            <p:cNvPr id="177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8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6821214" y="4352541"/>
            <a:ext cx="304801" cy="348430"/>
            <a:chOff x="0" y="0"/>
            <a:chExt cx="304800" cy="348428"/>
          </a:xfrm>
        </p:grpSpPr>
        <p:sp>
          <p:nvSpPr>
            <p:cNvPr id="180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1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83" name="Line"/>
          <p:cNvSpPr/>
          <p:nvPr/>
        </p:nvSpPr>
        <p:spPr>
          <a:xfrm flipH="1" flipV="1">
            <a:off x="6973614" y="4679156"/>
            <a:ext cx="152401" cy="10668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4" name="Line"/>
          <p:cNvSpPr/>
          <p:nvPr/>
        </p:nvSpPr>
        <p:spPr>
          <a:xfrm flipV="1">
            <a:off x="7202214" y="4298156"/>
            <a:ext cx="990601" cy="1447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5" name="Line"/>
          <p:cNvSpPr/>
          <p:nvPr/>
        </p:nvSpPr>
        <p:spPr>
          <a:xfrm flipH="1" flipV="1">
            <a:off x="8269014" y="4298156"/>
            <a:ext cx="609601" cy="1295401"/>
          </a:xfrm>
          <a:prstGeom prst="line">
            <a:avLst/>
          </a:prstGeom>
          <a:ln w="381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6" name="4"/>
          <p:cNvSpPr txBox="1"/>
          <p:nvPr/>
        </p:nvSpPr>
        <p:spPr>
          <a:xfrm>
            <a:off x="7414939" y="3931443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7" name="2"/>
          <p:cNvSpPr txBox="1"/>
          <p:nvPr/>
        </p:nvSpPr>
        <p:spPr>
          <a:xfrm>
            <a:off x="6745014" y="5036343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6"/>
          <p:cNvSpPr txBox="1"/>
          <p:nvPr/>
        </p:nvSpPr>
        <p:spPr>
          <a:xfrm>
            <a:off x="7507014" y="4731543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9" name="1"/>
          <p:cNvSpPr txBox="1"/>
          <p:nvPr/>
        </p:nvSpPr>
        <p:spPr>
          <a:xfrm>
            <a:off x="8497614" y="4579143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" name="3"/>
          <p:cNvSpPr txBox="1"/>
          <p:nvPr/>
        </p:nvSpPr>
        <p:spPr>
          <a:xfrm>
            <a:off x="7888014" y="5745956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" name="Line"/>
          <p:cNvSpPr/>
          <p:nvPr/>
        </p:nvSpPr>
        <p:spPr>
          <a:xfrm flipV="1">
            <a:off x="7354614" y="5784056"/>
            <a:ext cx="1371601" cy="762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8051062" y="4060619"/>
            <a:ext cx="304801" cy="348430"/>
            <a:chOff x="0" y="0"/>
            <a:chExt cx="304800" cy="348428"/>
          </a:xfrm>
        </p:grpSpPr>
        <p:sp>
          <p:nvSpPr>
            <p:cNvPr id="192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93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3"/>
      <p:bldP build="whole" bldLvl="1" animBg="1" rev="0" advAuto="0" spid="85" grpId="1"/>
      <p:bldP build="whole" bldLvl="1" animBg="1" rev="0" advAuto="0" spid="184" grpId="4"/>
      <p:bldP build="whole" bldLvl="1" animBg="1" rev="0" advAuto="0" spid="184" grpId="5"/>
      <p:bldP build="whole" bldLvl="1" animBg="1" rev="0" advAuto="0" spid="16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ample 1: Kruskal’s Algorithm"/>
          <p:cNvSpPr txBox="1"/>
          <p:nvPr>
            <p:ph type="title"/>
          </p:nvPr>
        </p:nvSpPr>
        <p:spPr>
          <a:xfrm>
            <a:off x="1062212" y="-155846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Kruskal’s Algorithm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0" name="A"/>
          <p:cNvSpPr/>
          <p:nvPr/>
        </p:nvSpPr>
        <p:spPr>
          <a:xfrm>
            <a:off x="2266669" y="1761579"/>
            <a:ext cx="696080" cy="685991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1" name="A"/>
          <p:cNvSpPr/>
          <p:nvPr/>
        </p:nvSpPr>
        <p:spPr>
          <a:xfrm>
            <a:off x="2266669" y="1761579"/>
            <a:ext cx="696080" cy="685991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2" name="D"/>
          <p:cNvSpPr/>
          <p:nvPr/>
        </p:nvSpPr>
        <p:spPr>
          <a:xfrm>
            <a:off x="7719355" y="3997492"/>
            <a:ext cx="696080" cy="685991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03" name="C"/>
          <p:cNvSpPr/>
          <p:nvPr/>
        </p:nvSpPr>
        <p:spPr>
          <a:xfrm>
            <a:off x="5801052" y="1421527"/>
            <a:ext cx="696080" cy="685990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4" name="B"/>
          <p:cNvSpPr/>
          <p:nvPr/>
        </p:nvSpPr>
        <p:spPr>
          <a:xfrm>
            <a:off x="3001440" y="4428613"/>
            <a:ext cx="696080" cy="685991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2994879" y="1779870"/>
            <a:ext cx="2774042" cy="368387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3692979" y="4487662"/>
            <a:ext cx="4075090" cy="18209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2706167" y="2408284"/>
            <a:ext cx="669870" cy="202102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6258633" y="2086315"/>
            <a:ext cx="1673814" cy="196470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H="1">
            <a:off x="3548512" y="2060981"/>
            <a:ext cx="2388828" cy="238882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4"/>
          <p:cNvSpPr txBox="1"/>
          <p:nvPr/>
        </p:nvSpPr>
        <p:spPr>
          <a:xfrm>
            <a:off x="4170112" y="1516338"/>
            <a:ext cx="35270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1" name="2"/>
          <p:cNvSpPr txBox="1"/>
          <p:nvPr/>
        </p:nvSpPr>
        <p:spPr>
          <a:xfrm>
            <a:off x="2617636" y="3170612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" name="6"/>
          <p:cNvSpPr txBox="1"/>
          <p:nvPr/>
        </p:nvSpPr>
        <p:spPr>
          <a:xfrm>
            <a:off x="4566572" y="2732389"/>
            <a:ext cx="352708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3" name="3"/>
          <p:cNvSpPr txBox="1"/>
          <p:nvPr/>
        </p:nvSpPr>
        <p:spPr>
          <a:xfrm>
            <a:off x="5378001" y="4092304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1"/>
          <p:cNvSpPr txBox="1"/>
          <p:nvPr/>
        </p:nvSpPr>
        <p:spPr>
          <a:xfrm>
            <a:off x="7074068" y="2574533"/>
            <a:ext cx="352709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5" name="C"/>
          <p:cNvSpPr/>
          <p:nvPr/>
        </p:nvSpPr>
        <p:spPr>
          <a:xfrm>
            <a:off x="5801052" y="1421527"/>
            <a:ext cx="696080" cy="685990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6" name="B"/>
          <p:cNvSpPr/>
          <p:nvPr/>
        </p:nvSpPr>
        <p:spPr>
          <a:xfrm>
            <a:off x="3001440" y="4428613"/>
            <a:ext cx="696080" cy="685991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7" name="D"/>
          <p:cNvSpPr/>
          <p:nvPr/>
        </p:nvSpPr>
        <p:spPr>
          <a:xfrm>
            <a:off x="7719355" y="3997492"/>
            <a:ext cx="696080" cy="685991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8" name="Line"/>
          <p:cNvSpPr/>
          <p:nvPr/>
        </p:nvSpPr>
        <p:spPr>
          <a:xfrm>
            <a:off x="6258633" y="2086315"/>
            <a:ext cx="1673814" cy="1964708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>
            <a:off x="2712840" y="2408284"/>
            <a:ext cx="669869" cy="2021023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V="1">
            <a:off x="3692979" y="4481306"/>
            <a:ext cx="4075090" cy="182095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8"/>
      <p:bldP build="whole" bldLvl="1" animBg="1" rev="0" advAuto="0" spid="206" grpId="9"/>
      <p:bldP build="whole" bldLvl="1" animBg="1" rev="0" advAuto="0" spid="209" grpId="13"/>
      <p:bldP build="whole" bldLvl="1" animBg="1" rev="0" advAuto="0" spid="209" grpId="14"/>
      <p:bldP build="whole" bldLvl="1" animBg="1" rev="0" advAuto="0" spid="218" grpId="2"/>
      <p:bldP build="whole" bldLvl="1" animBg="1" rev="0" advAuto="0" spid="215" grpId="3"/>
      <p:bldP build="whole" bldLvl="1" animBg="1" rev="0" advAuto="0" spid="205" grpId="11"/>
      <p:bldP build="whole" bldLvl="1" animBg="1" rev="0" advAuto="0" spid="205" grpId="12"/>
      <p:bldP build="whole" bldLvl="1" animBg="1" rev="0" advAuto="0" spid="208" grpId="1"/>
      <p:bldP build="whole" bldLvl="1" animBg="1" rev="0" advAuto="0" spid="219" grpId="6"/>
      <p:bldP build="whole" bldLvl="1" animBg="1" rev="0" advAuto="0" spid="220" grpId="10"/>
      <p:bldP build="whole" bldLvl="1" animBg="1" rev="0" advAuto="0" spid="201" grpId="7"/>
      <p:bldP build="whole" bldLvl="1" animBg="1" rev="0" advAuto="0" spid="207" grpId="5"/>
      <p:bldP build="whole" bldLvl="1" animBg="1" rev="0" advAuto="0" spid="217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ample 2:  Kruskal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Kruskal Algorithm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6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7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8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29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0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1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2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3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4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5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6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4"/>
          <p:cNvSpPr txBox="1"/>
          <p:nvPr/>
        </p:nvSpPr>
        <p:spPr>
          <a:xfrm>
            <a:off x="4280521" y="2396391"/>
            <a:ext cx="362401" cy="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8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0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1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2" name="Q: Construct an MST using Kruskal algo"/>
          <p:cNvSpPr txBox="1"/>
          <p:nvPr/>
        </p:nvSpPr>
        <p:spPr>
          <a:xfrm>
            <a:off x="757198" y="6167585"/>
            <a:ext cx="70929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Construct an MST using Kruskal algo</a:t>
            </a:r>
          </a:p>
        </p:txBody>
      </p:sp>
      <p:sp>
        <p:nvSpPr>
          <p:cNvPr id="253" name="a"/>
          <p:cNvSpPr/>
          <p:nvPr/>
        </p:nvSpPr>
        <p:spPr>
          <a:xfrm>
            <a:off x="1269974" y="28181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4" name="b"/>
          <p:cNvSpPr/>
          <p:nvPr/>
        </p:nvSpPr>
        <p:spPr>
          <a:xfrm>
            <a:off x="3166726" y="1764405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5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56" name="d"/>
          <p:cNvSpPr/>
          <p:nvPr/>
        </p:nvSpPr>
        <p:spPr>
          <a:xfrm>
            <a:off x="8118506" y="2811052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7" name="e"/>
          <p:cNvSpPr/>
          <p:nvPr/>
        </p:nvSpPr>
        <p:spPr>
          <a:xfrm>
            <a:off x="4700413" y="4647298"/>
            <a:ext cx="803523" cy="83961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58" name="f"/>
          <p:cNvSpPr/>
          <p:nvPr/>
        </p:nvSpPr>
        <p:spPr>
          <a:xfrm>
            <a:off x="4700641" y="2811052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59" name="Line"/>
          <p:cNvSpPr/>
          <p:nvPr/>
        </p:nvSpPr>
        <p:spPr>
          <a:xfrm>
            <a:off x="4003337" y="2121414"/>
            <a:ext cx="2627289" cy="1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5106182" y="3715880"/>
            <a:ext cx="1" cy="87793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V="1">
            <a:off x="2026857" y="2433367"/>
            <a:ext cx="1204259" cy="61831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3893916" y="2437660"/>
            <a:ext cx="820545" cy="544970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>
            <a:off x="5476684" y="3290071"/>
            <a:ext cx="2627289" cy="1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clickEffect" presetSubtype="0" presetID="35" grpId="2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10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clickEffect" presetSubtype="0" presetID="35" grpId="13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mph" nodeType="clickEffect" presetSubtype="0" presetID="35" grpId="15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8" dur="500" fill="hold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35" grpId="17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1000" fill="hold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2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8" dur="1000" fill="hold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5" grpId="24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xit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7" dur="1000" fill="hold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xit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6" dur="1000" fill="hold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6"/>
      <p:bldP build="whole" bldLvl="1" animBg="1" rev="0" advAuto="0" spid="260" grpId="7"/>
      <p:bldP build="whole" bldLvl="1" animBg="1" rev="0" advAuto="0" spid="261" grpId="11"/>
      <p:bldP build="whole" bldLvl="1" animBg="1" rev="0" advAuto="0" spid="255" grpId="5"/>
      <p:bldP build="whole" bldLvl="1" animBg="1" rev="0" advAuto="0" spid="235" grpId="22"/>
      <p:bldP build="whole" bldLvl="1" animBg="1" rev="0" advAuto="0" spid="235" grpId="23"/>
      <p:bldP build="whole" bldLvl="1" animBg="1" rev="0" advAuto="0" spid="234" grpId="26"/>
      <p:bldP build="whole" bldLvl="1" animBg="1" rev="0" advAuto="0" spid="234" grpId="27"/>
      <p:bldP build="whole" bldLvl="1" animBg="1" rev="0" advAuto="0" spid="237" grpId="24"/>
      <p:bldP build="whole" bldLvl="1" animBg="1" rev="0" advAuto="0" spid="237" grpId="25"/>
      <p:bldP build="whole" bldLvl="1" animBg="1" rev="0" advAuto="0" spid="256" grpId="21"/>
      <p:bldP build="whole" bldLvl="1" animBg="1" rev="0" advAuto="0" spid="257" grpId="9"/>
      <p:bldP build="whole" bldLvl="1" animBg="1" rev="0" advAuto="0" spid="232" grpId="10"/>
      <p:bldP build="whole" bldLvl="1" animBg="1" rev="0" advAuto="0" spid="238" grpId="19"/>
      <p:bldP build="whole" bldLvl="1" animBg="1" rev="0" advAuto="0" spid="254" grpId="4"/>
      <p:bldP build="whole" bldLvl="1" animBg="1" rev="0" advAuto="0" spid="233" grpId="15"/>
      <p:bldP build="whole" bldLvl="1" animBg="1" rev="0" advAuto="0" spid="233" grpId="16"/>
      <p:bldP build="p" bldLvl="5" animBg="1" rev="0" advAuto="0" spid="252" grpId="1"/>
      <p:bldP build="whole" bldLvl="1" animBg="1" rev="0" advAuto="0" spid="258" grpId="8"/>
      <p:bldP build="whole" bldLvl="1" animBg="1" rev="0" advAuto="0" spid="236" grpId="13"/>
      <p:bldP build="whole" bldLvl="1" animBg="1" rev="0" advAuto="0" spid="239" grpId="17"/>
      <p:bldP build="whole" bldLvl="1" animBg="1" rev="0" advAuto="0" spid="239" grpId="18"/>
      <p:bldP build="whole" bldLvl="1" animBg="1" rev="0" advAuto="0" spid="253" grpId="12"/>
      <p:bldP build="whole" bldLvl="1" animBg="1" rev="0" advAuto="0" spid="240" grpId="2"/>
      <p:bldP build="whole" bldLvl="1" animBg="1" rev="0" advAuto="0" spid="262" grpId="14"/>
      <p:bldP build="whole" bldLvl="1" animBg="1" rev="0" advAuto="0" spid="263" grpId="20"/>
      <p:bldP build="whole" bldLvl="1" animBg="1" rev="0" advAuto="0" spid="25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nalysis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Kruskal’s Algorithm</a:t>
            </a:r>
          </a:p>
        </p:txBody>
      </p:sp>
      <p:sp>
        <p:nvSpPr>
          <p:cNvPr id="266" name="Algorithm looks easier to imp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looks easier to implement</a:t>
            </a:r>
          </a:p>
          <a:p>
            <a:pPr lvl="1"/>
            <a:r>
              <a:t>Just sort the edge in non-increasing order of weights and consider one edge at a time</a:t>
            </a:r>
          </a:p>
          <a:p>
            <a:pPr/>
            <a:r>
              <a:t>Cycle checking is harder to implement</a:t>
            </a:r>
          </a:p>
          <a:p>
            <a:pPr lvl="1"/>
            <a:r>
              <a:t>A cycle occurs when the added edge connects vertices in the same connected component</a:t>
            </a:r>
          </a:p>
          <a:p>
            <a:pPr/>
            <a:r>
              <a:t>Using Union-Find algorithm to merge the connected components</a:t>
            </a:r>
          </a:p>
          <a:p>
            <a:pPr/>
            <a:r>
              <a:t>Time complexity: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O(m*lg m|)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number of edges.</a:t>
            </a:r>
          </a:p>
          <a:p>
            <a:pPr lvl="1"/>
            <a:r>
              <a:t>The time spent is mostly on sorting.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mplementation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Implementation of Kruskal’s Algorithm</a:t>
            </a:r>
          </a:p>
        </p:txBody>
      </p:sp>
      <p:sp>
        <p:nvSpPr>
          <p:cNvPr id="272" name="Algo Kruskal(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Kruskal(G)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G=〈V,E〉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Et,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in non-decreasing order of edge weights i.e.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w(e</a:t>
            </a:r>
            <a:r>
              <a:rPr baseline="-5999"/>
              <a:t>i</a:t>
            </a:r>
            <a:r>
              <a:rPr baseline="-24518" sz="2700"/>
              <a:t>1</a:t>
            </a:r>
            <a:r>
              <a:t>)≤w(e</a:t>
            </a:r>
            <a:r>
              <a:rPr baseline="-5999"/>
              <a:t>i</a:t>
            </a:r>
            <a:r>
              <a:rPr baseline="-23857" sz="2800"/>
              <a:t>2</a:t>
            </a:r>
            <a:r>
              <a:t>)≤…≤w(e</a:t>
            </a:r>
            <a:r>
              <a:rPr baseline="-5999"/>
              <a:t>i</a:t>
            </a:r>
            <a:r>
              <a:rPr baseline="-23857" sz="2800"/>
              <a:t>m</a:t>
            </a:r>
            <a:r>
              <a:t>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Ø; edgecount ← 0; k ← 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edgecounter &lt; |V| - 1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 ← k+1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5230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t> is acyclic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E</a:t>
            </a:r>
            <a:r>
              <a:rPr baseline="-5999"/>
              <a:t>T</a:t>
            </a:r>
            <a:r>
              <a:t> </a:t>
            </a:r>
            <a:r>
              <a:rPr sz="3200"/>
              <a:t>∪</a:t>
            </a:r>
            <a:r>
              <a:t> {e</a:t>
            </a:r>
            <a:r>
              <a:rPr baseline="-5999"/>
              <a:t>i</a:t>
            </a:r>
            <a:r>
              <a:rPr baseline="-25230" sz="2600"/>
              <a:t>k</a:t>
            </a:r>
            <a:r>
              <a:t>}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edgecount ← edgecount+1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end while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E</a:t>
            </a:r>
            <a:r>
              <a:rPr baseline="-5999"/>
              <a:t>T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278" name="Using set based Union-Find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Using set based Union-Find approach</a:t>
            </a:r>
          </a:p>
          <a:p>
            <a:pPr lvl="1">
              <a:spcBef>
                <a:spcPts val="500"/>
              </a:spcBef>
            </a:pPr>
            <a:r>
              <a:t>It is almost O(n)</a:t>
            </a:r>
          </a:p>
          <a:p>
            <a:pPr>
              <a:spcBef>
                <a:spcPts val="500"/>
              </a:spcBef>
            </a:pPr>
            <a:r>
              <a:t>Union-Find approach</a:t>
            </a:r>
          </a:p>
          <a:p>
            <a:pPr>
              <a:spcBef>
                <a:spcPts val="500"/>
              </a:spcBef>
            </a:pPr>
            <a:r>
              <a:t>Consider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elements which are known.</a:t>
            </a:r>
          </a:p>
          <a:p>
            <a:pPr>
              <a:spcBef>
                <a:spcPts val="500"/>
              </a:spcBef>
            </a:pPr>
            <a:r>
              <a:t>All these elements put in an array and their id can be the array index i.e.</a:t>
            </a:r>
          </a:p>
          <a:p>
            <a:pPr lvl="1">
              <a:spcBef>
                <a:spcPts val="5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#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element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>
              <a:spcBef>
                <a:spcPts val="500"/>
              </a:spcBef>
            </a:pPr>
            <a:r>
              <a:t>Elements are divided into groups (sets)</a:t>
            </a:r>
          </a:p>
          <a:p>
            <a:pPr lvl="1">
              <a:spcBef>
                <a:spcPts val="500"/>
              </a:spcBef>
            </a:pPr>
            <a:r>
              <a:t>Initially, each element is a group by itself.</a:t>
            </a:r>
          </a:p>
          <a:p>
            <a:pPr>
              <a:spcBef>
                <a:spcPts val="500"/>
              </a:spcBef>
            </a:pPr>
            <a:r>
              <a:t>Two kinds of operations: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Find the group to which element belongs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Merge the two groups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