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016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1pPr>
    <a:lvl2pPr marL="40639" marR="40639" indent="3429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2pPr>
    <a:lvl3pPr marL="40639" marR="40639" indent="6858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3pPr>
    <a:lvl4pPr marL="40639" marR="40639" indent="10287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4pPr>
    <a:lvl5pPr marL="40639" marR="40639" indent="13716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5pPr>
    <a:lvl6pPr marL="40639" marR="40639" indent="17145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6pPr>
    <a:lvl7pPr marL="40639" marR="40639" indent="20574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7pPr>
    <a:lvl8pPr marL="40639" marR="40639" indent="24003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8pPr>
    <a:lvl9pPr marL="40639" marR="40639" indent="27432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Times New Roman"/>
          <a:ea typeface="Times New Roman"/>
          <a:cs typeface="Times New Roman"/>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9" name="Shape 39"/>
          <p:cNvSpPr/>
          <p:nvPr>
            <p:ph type="sldImg"/>
          </p:nvPr>
        </p:nvSpPr>
        <p:spPr>
          <a:xfrm>
            <a:off x="1143000" y="685800"/>
            <a:ext cx="4572000" cy="3429000"/>
          </a:xfrm>
          <a:prstGeom prst="rect">
            <a:avLst/>
          </a:prstGeom>
        </p:spPr>
        <p:txBody>
          <a:bodyPr/>
          <a:lstStyle/>
          <a:p>
            <a:pPr/>
          </a:p>
        </p:txBody>
      </p:sp>
      <p:sp>
        <p:nvSpPr>
          <p:cNvPr id="40" name="Shape 4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xfrm>
            <a:off x="762000" y="893233"/>
            <a:ext cx="8636000" cy="6107907"/>
          </a:xfrm>
          <a:prstGeom prst="rect">
            <a:avLst/>
          </a:prstGeom>
        </p:spPr>
        <p:txBody>
          <a:bodyPr/>
          <a:lstStyle>
            <a:lvl1pPr>
              <a:defRPr sz="3400"/>
            </a:lvl1pPr>
            <a:lvl2pPr>
              <a:defRPr sz="3200"/>
            </a:lvl2pPr>
            <a:lvl3pPr>
              <a:defRPr sz="3000"/>
            </a:lvl3pPr>
            <a:lvl5pPr>
              <a:defRPr sz="2600"/>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8713787" y="7009870"/>
            <a:ext cx="368301" cy="382911"/>
          </a:xfrm>
          <a:prstGeom prst="rect">
            <a:avLst/>
          </a:prstGeom>
        </p:spPr>
        <p:txBody>
          <a:bodyPr wrap="none"/>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lvl1pPr>
              <a:defRPr sz="3600"/>
            </a:lvl1pPr>
          </a:lstStyle>
          <a:p>
            <a:pPr/>
            <a:r>
              <a:t>Title Text</a:t>
            </a:r>
          </a:p>
        </p:txBody>
      </p:sp>
      <p:sp>
        <p:nvSpPr>
          <p:cNvPr id="32" name="Body Level One…"/>
          <p:cNvSpPr txBox="1"/>
          <p:nvPr>
            <p:ph type="body" idx="1"/>
          </p:nvPr>
        </p:nvSpPr>
        <p:spPr>
          <a:xfrm>
            <a:off x="762000" y="1231900"/>
            <a:ext cx="8636000" cy="6388100"/>
          </a:xfrm>
          <a:prstGeom prst="rect">
            <a:avLst/>
          </a:prstGeom>
        </p:spPr>
        <p:txBody>
          <a:bodyPr/>
          <a:lstStyle>
            <a:lvl1pPr>
              <a:defRPr sz="2400"/>
            </a:lvl1pPr>
            <a:lvl2pPr>
              <a:defRPr sz="2200"/>
            </a:lvl2pPr>
            <a:lvl3pPr>
              <a:defRPr sz="2200"/>
            </a:lvl3pPr>
            <a:lvl4pPr>
              <a:defRPr sz="2200"/>
            </a:lvl4pPr>
            <a:lvl5pPr>
              <a:defRPr sz="2000"/>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xfrm>
            <a:off x="8193087" y="6942137"/>
            <a:ext cx="292101" cy="297248"/>
          </a:xfrm>
          <a:prstGeom prst="rect">
            <a:avLst/>
          </a:prstGeom>
        </p:spPr>
        <p:txBody>
          <a:bodyPr wrap="none"/>
          <a:lstStyle>
            <a:lvl1pPr>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62000" y="60325"/>
            <a:ext cx="8636000" cy="95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3" name="Body Level One…"/>
          <p:cNvSpPr txBox="1"/>
          <p:nvPr>
            <p:ph type="body" idx="1"/>
          </p:nvPr>
        </p:nvSpPr>
        <p:spPr>
          <a:xfrm>
            <a:off x="666288" y="938113"/>
            <a:ext cx="9055611" cy="58916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spcBef>
                <a:spcPts val="600"/>
              </a:spcBef>
              <a:buChar char="–"/>
              <a:defRPr sz="3000"/>
            </a:lvl2pPr>
            <a:lvl3pPr marL="1081087" indent="-228600">
              <a:spcBef>
                <a:spcPts val="500"/>
              </a:spcBef>
              <a:defRPr sz="2800"/>
            </a:lvl3pPr>
            <a:lvl4pPr marL="1538287" indent="-228600">
              <a:spcBef>
                <a:spcPts val="500"/>
              </a:spcBef>
              <a:buChar char="–"/>
              <a:defRPr sz="2800"/>
            </a:lvl4pPr>
            <a:lvl5pPr marL="1995487" indent="-228600">
              <a:spcBef>
                <a:spcPts val="500"/>
              </a:spcBef>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885634" y="6988206"/>
            <a:ext cx="602854" cy="382910"/>
          </a:xfrm>
          <a:prstGeom prst="rect">
            <a:avLst/>
          </a:prstGeom>
          <a:ln w="12700">
            <a:miter lim="400000"/>
          </a:ln>
        </p:spPr>
        <p:txBody>
          <a:bodyPr lIns="50800" tIns="50800" rIns="50800" bIns="50800">
            <a:spAutoFit/>
          </a:bodyPr>
          <a:lstStyle>
            <a:lvl1pPr marL="0" marR="0" algn="ctr" defTabSz="584200">
              <a:defRPr sz="2000"/>
            </a:lvl1pPr>
          </a:lstStyle>
          <a:p>
            <a:pPr/>
            <a:fld id="{86CB4B4D-7CA3-9044-876B-883B54F8677D}" type="slidenum"/>
          </a:p>
        </p:txBody>
      </p:sp>
      <p:sp>
        <p:nvSpPr>
          <p:cNvPr id="5"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39687" marR="40639" indent="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1pPr>
      <a:lvl2pPr marL="39687" marR="40639" indent="2286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2pPr>
      <a:lvl3pPr marL="39687" marR="40639" indent="4572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3pPr>
      <a:lvl4pPr marL="39687" marR="40639" indent="6858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4pPr>
      <a:lvl5pPr marL="39687" marR="40639" indent="9144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5pPr>
      <a:lvl6pPr marL="39687" marR="40639" indent="11430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6pPr>
      <a:lvl7pPr marL="39687" marR="40639" indent="13716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7pPr>
      <a:lvl8pPr marL="39687" marR="40639" indent="16002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8pPr>
      <a:lvl9pPr marL="39687" marR="40639" indent="18288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9pPr>
    </p:titleStyle>
    <p:bodyStyle>
      <a:lvl1pPr marL="382587" marR="40639" indent="-342900"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1pPr>
      <a:lvl2pPr marL="681037" marR="40639" indent="-285750"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2pPr>
      <a:lvl3pPr marL="1096327" marR="40639" indent="-243839"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3pPr>
      <a:lvl4pPr marL="1570944" marR="40639" indent="-261257"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4pPr>
      <a:lvl5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5pPr>
      <a:lvl6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6pPr>
      <a:lvl7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7pPr>
      <a:lvl8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8pPr>
      <a:lvl9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1pPr>
      <a:lvl2pPr marL="0" marR="0" indent="2286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2pPr>
      <a:lvl3pPr marL="0" marR="0" indent="4572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3pPr>
      <a:lvl4pPr marL="0" marR="0" indent="6858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4pPr>
      <a:lvl5pPr marL="0" marR="0" indent="9144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5pPr>
      <a:lvl6pPr marL="0" marR="0" indent="11430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6pPr>
      <a:lvl7pPr marL="0" marR="0" indent="13716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7pPr>
      <a:lvl8pPr marL="0" marR="0" indent="16002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8pPr>
      <a:lvl9pPr marL="0" marR="0" indent="18288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prustagi@ksit.edu.in?subject=Computer%20Networks"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n.wikipedia.org/wiki/Dynamic_programming" TargetMode="External"/><Relationship Id="rId3" Type="http://schemas.openxmlformats.org/officeDocument/2006/relationships/hyperlink" Target="https://www.codechef.com/wiki/tutorial-dynamic-programming"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Design and Analysis of Algorithms   L31: Intro to…"/>
          <p:cNvSpPr txBox="1"/>
          <p:nvPr>
            <p:ph type="title"/>
          </p:nvPr>
        </p:nvSpPr>
        <p:spPr>
          <a:xfrm>
            <a:off x="758031" y="963612"/>
            <a:ext cx="8914111" cy="3262958"/>
          </a:xfrm>
          <a:prstGeom prst="rect">
            <a:avLst/>
          </a:prstGeom>
        </p:spPr>
        <p:txBody>
          <a:bodyPr lIns="0" tIns="0" rIns="0" bIns="0" anchor="t"/>
          <a:lstStyle/>
          <a:p>
            <a:pPr marL="0" marR="0">
              <a:lnSpc>
                <a:spcPct val="95000"/>
              </a:lnSpc>
              <a:defRPr sz="4400"/>
            </a:pPr>
            <a:r>
              <a:rPr>
                <a:latin typeface="Arial"/>
                <a:ea typeface="Arial"/>
                <a:cs typeface="Arial"/>
                <a:sym typeface="Arial"/>
              </a:rPr>
              <a:t>Design and Analysis of Algorithms</a:t>
            </a:r>
            <a:endParaRPr>
              <a:latin typeface="Arial"/>
              <a:ea typeface="Arial"/>
              <a:cs typeface="Arial"/>
              <a:sym typeface="Arial"/>
            </a:endParaRPr>
          </a:p>
          <a:p>
            <a:pPr marL="0" marR="0">
              <a:lnSpc>
                <a:spcPct val="95000"/>
              </a:lnSpc>
            </a:pPr>
            <a:r>
              <a:rPr>
                <a:latin typeface="Arial"/>
                <a:ea typeface="Arial"/>
                <a:cs typeface="Arial"/>
                <a:sym typeface="Arial"/>
              </a:rPr>
              <a:t> </a:t>
            </a:r>
            <a:endParaRPr>
              <a:latin typeface="Arial"/>
              <a:ea typeface="Arial"/>
              <a:cs typeface="Arial"/>
              <a:sym typeface="Arial"/>
            </a:endParaRPr>
          </a:p>
          <a:p>
            <a:pPr marL="0" marR="0">
              <a:lnSpc>
                <a:spcPct val="95000"/>
              </a:lnSpc>
            </a:pPr>
            <a:r>
              <a:rPr>
                <a:latin typeface="Arial"/>
                <a:ea typeface="Arial"/>
                <a:cs typeface="Arial"/>
                <a:sym typeface="Arial"/>
              </a:rPr>
              <a:t>L31: Intro to </a:t>
            </a:r>
            <a:endParaRPr>
              <a:latin typeface="Arial"/>
              <a:ea typeface="Arial"/>
              <a:cs typeface="Arial"/>
              <a:sym typeface="Arial"/>
            </a:endParaRPr>
          </a:p>
          <a:p>
            <a:pPr marL="0" marR="0">
              <a:lnSpc>
                <a:spcPct val="95000"/>
              </a:lnSpc>
              <a:defRPr sz="3600"/>
            </a:pPr>
            <a:r>
              <a:rPr>
                <a:latin typeface="Arial"/>
                <a:ea typeface="Arial"/>
                <a:cs typeface="Arial"/>
                <a:sym typeface="Arial"/>
              </a:rPr>
              <a:t>Dynamic Programming</a:t>
            </a:r>
          </a:p>
        </p:txBody>
      </p:sp>
      <p:sp>
        <p:nvSpPr>
          <p:cNvPr id="43"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4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45" name="Dr. Ram P Rustagi…"/>
          <p:cNvSpPr txBox="1"/>
          <p:nvPr>
            <p:ph type="body" sz="quarter" idx="1"/>
          </p:nvPr>
        </p:nvSpPr>
        <p:spPr>
          <a:xfrm>
            <a:off x="2505620" y="4304605"/>
            <a:ext cx="5736680" cy="2538860"/>
          </a:xfrm>
          <a:prstGeom prst="rect">
            <a:avLst/>
          </a:prstGeom>
        </p:spPr>
        <p:txBody>
          <a:bodyPr lIns="0" tIns="0" rIns="0" bIns="0"/>
          <a:lstStyle/>
          <a:p>
            <a:pPr marL="0" marR="0" indent="0">
              <a:lnSpc>
                <a:spcPct val="95000"/>
              </a:lnSpc>
              <a:spcBef>
                <a:spcPts val="0"/>
              </a:spcBef>
              <a:buClr>
                <a:srgbClr val="000000"/>
              </a:buClr>
              <a:buSzTx/>
              <a:buFont typeface="Times New Roman"/>
              <a:buNone/>
              <a:defRPr>
                <a:latin typeface="Arial"/>
                <a:ea typeface="Arial"/>
                <a:cs typeface="Arial"/>
                <a:sym typeface="Arial"/>
              </a:defRPr>
            </a:pP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Dr. Ram P Rustagi</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Sem IV (2019-H1)</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Dept of CSE, KSIT/KSSEM</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rPr u="sng">
                <a:hlinkClick r:id="rId2" invalidUrl="" action="" tgtFrame="" tooltip="" history="1" highlightClick="0" endSnd="0"/>
              </a:rPr>
              <a:t>rprustagi@ksit.edu.in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Dynamic Programming"/>
          <p:cNvSpPr txBox="1"/>
          <p:nvPr>
            <p:ph type="title"/>
          </p:nvPr>
        </p:nvSpPr>
        <p:spPr>
          <a:prstGeom prst="rect">
            <a:avLst/>
          </a:prstGeom>
        </p:spPr>
        <p:txBody>
          <a:bodyPr/>
          <a:lstStyle/>
          <a:p>
            <a:pPr/>
            <a:r>
              <a:t>Dynamic Programming</a:t>
            </a:r>
          </a:p>
        </p:txBody>
      </p:sp>
      <p:sp>
        <p:nvSpPr>
          <p:cNvPr id="96" name="Problems with basic memorization…"/>
          <p:cNvSpPr txBox="1"/>
          <p:nvPr>
            <p:ph type="body" idx="1"/>
          </p:nvPr>
        </p:nvSpPr>
        <p:spPr>
          <a:prstGeom prst="rect">
            <a:avLst/>
          </a:prstGeom>
        </p:spPr>
        <p:txBody>
          <a:bodyPr/>
          <a:lstStyle/>
          <a:p>
            <a:pPr/>
            <a:r>
              <a:t>Problems with basic memorization</a:t>
            </a:r>
          </a:p>
          <a:p>
            <a:pPr lvl="1"/>
            <a:r>
              <a:t>Fibonacci number series</a:t>
            </a:r>
          </a:p>
          <a:p>
            <a:pPr lvl="1"/>
            <a:r>
              <a:t>Knapsack problems</a:t>
            </a:r>
          </a:p>
          <a:p>
            <a:pPr lvl="1"/>
            <a:r>
              <a:t>Tower of Hanoi</a:t>
            </a:r>
          </a:p>
          <a:p>
            <a:pPr lvl="1"/>
            <a:r>
              <a:t>Singel source shortest path problems</a:t>
            </a:r>
          </a:p>
          <a:p>
            <a:pPr lvl="1"/>
            <a:r>
              <a:t>All pair shortest path problems</a:t>
            </a:r>
          </a:p>
          <a:p>
            <a:pPr lvl="1"/>
            <a:r>
              <a:t>Project scheduling</a:t>
            </a:r>
          </a:p>
          <a:p>
            <a:pPr/>
            <a:r>
              <a:t>Usage</a:t>
            </a:r>
          </a:p>
          <a:p>
            <a:pPr lvl="1"/>
            <a:r>
              <a:t>Top down approach</a:t>
            </a:r>
          </a:p>
          <a:p>
            <a:pPr lvl="1"/>
            <a:r>
              <a:t>Bottom up approach</a:t>
            </a:r>
          </a:p>
        </p:txBody>
      </p:sp>
      <p:sp>
        <p:nvSpPr>
          <p:cNvPr id="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8"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9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9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9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9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9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9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96">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6"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Example:Overlapping Subproblems"/>
          <p:cNvSpPr txBox="1"/>
          <p:nvPr>
            <p:ph type="title"/>
          </p:nvPr>
        </p:nvSpPr>
        <p:spPr>
          <a:prstGeom prst="rect">
            <a:avLst/>
          </a:prstGeom>
        </p:spPr>
        <p:txBody>
          <a:bodyPr/>
          <a:lstStyle>
            <a:lvl1pPr>
              <a:defRPr sz="4500"/>
            </a:lvl1pPr>
          </a:lstStyle>
          <a:p>
            <a:pPr/>
            <a:r>
              <a:t>Example:Overlapping Subproblems</a:t>
            </a:r>
          </a:p>
        </p:txBody>
      </p:sp>
      <p:sp>
        <p:nvSpPr>
          <p:cNvPr id="102" name="Fibonacci number series…"/>
          <p:cNvSpPr txBox="1"/>
          <p:nvPr>
            <p:ph type="body" idx="1"/>
          </p:nvPr>
        </p:nvSpPr>
        <p:spPr>
          <a:prstGeom prst="rect">
            <a:avLst/>
          </a:prstGeom>
        </p:spPr>
        <p:txBody>
          <a:bodyPr/>
          <a:lstStyle/>
          <a:p>
            <a:pPr/>
            <a:r>
              <a:t>Fibonacci number series</a:t>
            </a:r>
          </a:p>
          <a:p>
            <a:pPr lvl="4" marL="0" indent="914400">
              <a:buSzTx/>
              <a:buNone/>
              <a:defRPr>
                <a:latin typeface="Courier New"/>
                <a:ea typeface="Courier New"/>
                <a:cs typeface="Courier New"/>
                <a:sym typeface="Courier New"/>
              </a:defRPr>
            </a:pPr>
            <a:r>
              <a:t>F</a:t>
            </a:r>
            <a:r>
              <a:rPr baseline="-5999"/>
              <a:t>n</a:t>
            </a:r>
            <a:r>
              <a:t> = F</a:t>
            </a:r>
            <a:r>
              <a:rPr baseline="-5999"/>
              <a:t>n-1</a:t>
            </a:r>
            <a:r>
              <a:t> + F</a:t>
            </a:r>
            <a:r>
              <a:rPr baseline="-5999"/>
              <a:t>n-2</a:t>
            </a:r>
          </a:p>
          <a:p>
            <a:pPr/>
            <a:r>
              <a:t>Computing </a:t>
            </a:r>
            <a:r>
              <a:rPr>
                <a:latin typeface="Courier New"/>
                <a:ea typeface="Courier New"/>
                <a:cs typeface="Courier New"/>
                <a:sym typeface="Courier New"/>
              </a:rPr>
              <a:t>F</a:t>
            </a:r>
            <a:r>
              <a:rPr baseline="-5999">
                <a:latin typeface="Courier New"/>
                <a:ea typeface="Courier New"/>
                <a:cs typeface="Courier New"/>
                <a:sym typeface="Courier New"/>
              </a:rPr>
              <a:t>n-1</a:t>
            </a:r>
            <a:r>
              <a:t> requires computing </a:t>
            </a:r>
            <a:r>
              <a:rPr>
                <a:latin typeface="Courier New"/>
                <a:ea typeface="Courier New"/>
                <a:cs typeface="Courier New"/>
                <a:sym typeface="Courier New"/>
              </a:rPr>
              <a:t>F</a:t>
            </a:r>
            <a:r>
              <a:rPr baseline="-5999">
                <a:latin typeface="Courier New"/>
                <a:ea typeface="Courier New"/>
                <a:cs typeface="Courier New"/>
                <a:sym typeface="Courier New"/>
              </a:rPr>
              <a:t>n-2</a:t>
            </a:r>
          </a:p>
          <a:p>
            <a:pPr lvl="1"/>
            <a:r>
              <a:rPr>
                <a:latin typeface="Courier New"/>
                <a:ea typeface="Courier New"/>
                <a:cs typeface="Courier New"/>
                <a:sym typeface="Courier New"/>
              </a:rPr>
              <a:t>F</a:t>
            </a:r>
            <a:r>
              <a:rPr baseline="-5999">
                <a:latin typeface="Courier New"/>
                <a:ea typeface="Courier New"/>
                <a:cs typeface="Courier New"/>
                <a:sym typeface="Courier New"/>
              </a:rPr>
              <a:t>n-2</a:t>
            </a:r>
            <a:r>
              <a:t> is computed twice.</a:t>
            </a:r>
          </a:p>
          <a:p>
            <a:pPr lvl="1"/>
            <a:r>
              <a:t>Hence it is called overlapping sub problem</a:t>
            </a:r>
          </a:p>
          <a:p>
            <a:pPr lvl="1"/>
            <a:r>
              <a:t>Wasting compute power.</a:t>
            </a:r>
          </a:p>
          <a:p>
            <a:pPr/>
            <a:r>
              <a:t>If we can store </a:t>
            </a:r>
            <a:r>
              <a:rPr>
                <a:latin typeface="Courier New"/>
                <a:ea typeface="Courier New"/>
                <a:cs typeface="Courier New"/>
                <a:sym typeface="Courier New"/>
              </a:rPr>
              <a:t>F</a:t>
            </a:r>
            <a:r>
              <a:rPr baseline="-5999">
                <a:latin typeface="Courier New"/>
                <a:ea typeface="Courier New"/>
                <a:cs typeface="Courier New"/>
                <a:sym typeface="Courier New"/>
              </a:rPr>
              <a:t>n-2 </a:t>
            </a:r>
            <a:r>
              <a:t>and use its value later</a:t>
            </a:r>
          </a:p>
          <a:p>
            <a:pPr lvl="1"/>
            <a:r>
              <a:t>It is computed only once.</a:t>
            </a:r>
          </a:p>
          <a:p>
            <a:pPr lvl="1"/>
            <a:r>
              <a:t>Corresponds to Dynamic Programming approach</a:t>
            </a:r>
          </a:p>
          <a:p>
            <a:pPr/>
            <a:r>
              <a:t>Dynamic programming works best for overlapping subproblems</a:t>
            </a:r>
          </a:p>
          <a:p>
            <a:pPr lvl="1"/>
            <a:r>
              <a:t>Computation is done only once and stored/reused.</a:t>
            </a:r>
          </a:p>
        </p:txBody>
      </p:sp>
      <p:sp>
        <p:nvSpPr>
          <p:cNvPr id="1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4"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0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0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02">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02">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102">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2"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Greedy Approach vs Dyn.Prog"/>
          <p:cNvSpPr txBox="1"/>
          <p:nvPr>
            <p:ph type="title"/>
          </p:nvPr>
        </p:nvSpPr>
        <p:spPr>
          <a:prstGeom prst="rect">
            <a:avLst/>
          </a:prstGeom>
        </p:spPr>
        <p:txBody>
          <a:bodyPr/>
          <a:lstStyle/>
          <a:p>
            <a:pPr/>
            <a:r>
              <a:t>Greedy Approach vs Dyn.Prog</a:t>
            </a:r>
          </a:p>
        </p:txBody>
      </p:sp>
      <p:sp>
        <p:nvSpPr>
          <p:cNvPr id="108" name="Problem: Given directed graph, find the shortest path from node A to node B.…"/>
          <p:cNvSpPr txBox="1"/>
          <p:nvPr>
            <p:ph type="body" idx="1"/>
          </p:nvPr>
        </p:nvSpPr>
        <p:spPr>
          <a:prstGeom prst="rect">
            <a:avLst/>
          </a:prstGeom>
        </p:spPr>
        <p:txBody>
          <a:bodyPr/>
          <a:lstStyle/>
          <a:p>
            <a:pPr/>
            <a:r>
              <a:t>Problem: Given directed graph, find the shortest path from node A to node B.</a:t>
            </a:r>
          </a:p>
          <a:p>
            <a:pPr lvl="1"/>
            <a:r>
              <a:t>Let the path be </a:t>
            </a:r>
            <a:r>
              <a:rPr>
                <a:latin typeface="Courier New"/>
                <a:ea typeface="Courier New"/>
                <a:cs typeface="Courier New"/>
                <a:sym typeface="Courier New"/>
              </a:rPr>
              <a:t>A,n</a:t>
            </a:r>
            <a:r>
              <a:rPr baseline="-5999">
                <a:latin typeface="Courier New"/>
                <a:ea typeface="Courier New"/>
                <a:cs typeface="Courier New"/>
                <a:sym typeface="Courier New"/>
              </a:rPr>
              <a:t>1</a:t>
            </a:r>
            <a:r>
              <a:rPr>
                <a:latin typeface="Courier New"/>
                <a:ea typeface="Courier New"/>
                <a:cs typeface="Courier New"/>
                <a:sym typeface="Courier New"/>
              </a:rPr>
              <a:t>,n</a:t>
            </a:r>
            <a:r>
              <a:rPr baseline="-5999">
                <a:latin typeface="Courier New"/>
                <a:ea typeface="Courier New"/>
                <a:cs typeface="Courier New"/>
                <a:sym typeface="Courier New"/>
              </a:rPr>
              <a:t>2</a:t>
            </a:r>
            <a:r>
              <a:rPr>
                <a:latin typeface="Courier New"/>
                <a:ea typeface="Courier New"/>
                <a:cs typeface="Courier New"/>
                <a:sym typeface="Courier New"/>
              </a:rPr>
              <a:t>, …, n</a:t>
            </a:r>
            <a:r>
              <a:rPr baseline="-5999">
                <a:latin typeface="Courier New"/>
                <a:ea typeface="Courier New"/>
                <a:cs typeface="Courier New"/>
                <a:sym typeface="Courier New"/>
              </a:rPr>
              <a:t>k</a:t>
            </a:r>
            <a:r>
              <a:rPr>
                <a:latin typeface="Courier New"/>
                <a:ea typeface="Courier New"/>
                <a:cs typeface="Courier New"/>
                <a:sym typeface="Courier New"/>
              </a:rPr>
              <a:t>,B</a:t>
            </a:r>
            <a:r>
              <a:t>.</a:t>
            </a:r>
          </a:p>
          <a:p>
            <a:pPr lvl="1">
              <a:defRPr sz="2900"/>
            </a:pPr>
            <a:r>
              <a:t>Sequnece of decisions should involve only these nodes</a:t>
            </a:r>
          </a:p>
          <a:p>
            <a:pPr lvl="1">
              <a:defRPr sz="2900"/>
            </a:pPr>
            <a:r>
              <a:t>No other nodes should be made part of this sequence and then later discarded.</a:t>
            </a:r>
          </a:p>
          <a:p>
            <a:pPr marL="325437" indent="-285750">
              <a:spcBef>
                <a:spcPts val="600"/>
              </a:spcBef>
              <a:buChar char="–"/>
              <a:defRPr sz="2900"/>
            </a:pPr>
            <a:r>
              <a:t>Q: Does greedy approach work?</a:t>
            </a:r>
          </a:p>
          <a:p>
            <a:pPr lvl="1">
              <a:defRPr sz="2900"/>
            </a:pPr>
            <a:r>
              <a:t>It works for Single Source shortest paths to all nodes</a:t>
            </a:r>
          </a:p>
          <a:p>
            <a:pPr lvl="1">
              <a:defRPr sz="2900"/>
            </a:pPr>
            <a:r>
              <a:t>Consider the example graph (next page) </a:t>
            </a:r>
          </a:p>
        </p:txBody>
      </p:sp>
      <p:sp>
        <p:nvSpPr>
          <p:cNvPr id="1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1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8"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ingle Source Single Dstination"/>
          <p:cNvSpPr txBox="1"/>
          <p:nvPr>
            <p:ph type="title"/>
          </p:nvPr>
        </p:nvSpPr>
        <p:spPr>
          <a:prstGeom prst="rect">
            <a:avLst/>
          </a:prstGeom>
        </p:spPr>
        <p:txBody>
          <a:bodyPr/>
          <a:lstStyle/>
          <a:p>
            <a:pPr/>
            <a:r>
              <a:t>Single Source Single Dstination</a:t>
            </a:r>
          </a:p>
        </p:txBody>
      </p:sp>
      <p:sp>
        <p:nvSpPr>
          <p:cNvPr id="114" name="Consider any greedy approach…"/>
          <p:cNvSpPr txBox="1"/>
          <p:nvPr>
            <p:ph type="body" sz="half" idx="1"/>
          </p:nvPr>
        </p:nvSpPr>
        <p:spPr>
          <a:xfrm>
            <a:off x="-29803" y="3981124"/>
            <a:ext cx="9354535" cy="2901151"/>
          </a:xfrm>
          <a:prstGeom prst="rect">
            <a:avLst/>
          </a:prstGeom>
        </p:spPr>
        <p:txBody>
          <a:bodyPr/>
          <a:lstStyle/>
          <a:p>
            <a:pPr>
              <a:spcBef>
                <a:spcPts val="100"/>
              </a:spcBef>
              <a:defRPr>
                <a:latin typeface="Gill Sans MT"/>
                <a:ea typeface="Gill Sans MT"/>
                <a:cs typeface="Gill Sans MT"/>
                <a:sym typeface="Gill Sans MT"/>
              </a:defRPr>
            </a:pPr>
            <a:r>
              <a:t>Consider any greedy approach </a:t>
            </a:r>
          </a:p>
          <a:p>
            <a:pPr lvl="2" marL="1113744" indent="-261257">
              <a:spcBef>
                <a:spcPts val="100"/>
              </a:spcBef>
              <a:defRPr sz="3200">
                <a:latin typeface="Gill Sans MT"/>
                <a:ea typeface="Gill Sans MT"/>
                <a:cs typeface="Gill Sans MT"/>
                <a:sym typeface="Gill Sans MT"/>
              </a:defRPr>
            </a:pPr>
            <a:r>
              <a:t>e.g. Prim’s, Kruskal, Dijkstra’s</a:t>
            </a:r>
          </a:p>
          <a:p>
            <a:pPr lvl="1" marL="700087" indent="-304800">
              <a:spcBef>
                <a:spcPts val="100"/>
              </a:spcBef>
              <a:defRPr sz="3200">
                <a:latin typeface="Gill Sans MT"/>
                <a:ea typeface="Gill Sans MT"/>
                <a:cs typeface="Gill Sans MT"/>
                <a:sym typeface="Gill Sans MT"/>
              </a:defRPr>
            </a:pPr>
            <a:r>
              <a:t>each will pick next node as </a:t>
            </a:r>
            <a:r>
              <a:rPr>
                <a:latin typeface="Courier New"/>
                <a:ea typeface="Courier New"/>
                <a:cs typeface="Courier New"/>
                <a:sym typeface="Courier New"/>
              </a:rPr>
              <a:t>c</a:t>
            </a:r>
            <a:r>
              <a:t>, </a:t>
            </a:r>
          </a:p>
          <a:p>
            <a:pPr lvl="1" marL="700087" indent="-304800">
              <a:spcBef>
                <a:spcPts val="100"/>
              </a:spcBef>
              <a:defRPr sz="3200">
                <a:latin typeface="Gill Sans MT"/>
                <a:ea typeface="Gill Sans MT"/>
                <a:cs typeface="Gill Sans MT"/>
                <a:sym typeface="Gill Sans MT"/>
              </a:defRPr>
            </a:pPr>
            <a:r>
              <a:t>node </a:t>
            </a:r>
            <a:r>
              <a:rPr>
                <a:latin typeface="Courier New"/>
                <a:ea typeface="Courier New"/>
                <a:cs typeface="Courier New"/>
                <a:sym typeface="Courier New"/>
              </a:rPr>
              <a:t>c</a:t>
            </a:r>
            <a:r>
              <a:t> is not on shortest path between </a:t>
            </a:r>
            <a:r>
              <a:rPr>
                <a:latin typeface="Courier New"/>
                <a:ea typeface="Courier New"/>
                <a:cs typeface="Courier New"/>
                <a:sym typeface="Courier New"/>
              </a:rPr>
              <a:t>b</a:t>
            </a:r>
            <a:r>
              <a:t> and </a:t>
            </a:r>
            <a:r>
              <a:rPr>
                <a:latin typeface="Courier New"/>
                <a:ea typeface="Courier New"/>
                <a:cs typeface="Courier New"/>
                <a:sym typeface="Courier New"/>
              </a:rPr>
              <a:t>e</a:t>
            </a:r>
            <a:r>
              <a:t>.</a:t>
            </a:r>
          </a:p>
          <a:p>
            <a:pPr>
              <a:spcBef>
                <a:spcPts val="100"/>
              </a:spcBef>
              <a:defRPr>
                <a:latin typeface="Gill Sans MT"/>
                <a:ea typeface="Gill Sans MT"/>
                <a:cs typeface="Gill Sans MT"/>
                <a:sym typeface="Gill Sans MT"/>
              </a:defRPr>
            </a:pPr>
            <a:r>
              <a:t>Reason: Neighbors of </a:t>
            </a:r>
            <a:r>
              <a:rPr>
                <a:latin typeface="Courier New"/>
                <a:ea typeface="Courier New"/>
                <a:cs typeface="Courier New"/>
                <a:sym typeface="Courier New"/>
              </a:rPr>
              <a:t>b</a:t>
            </a:r>
            <a:r>
              <a:t> are </a:t>
            </a:r>
            <a:r>
              <a:rPr>
                <a:latin typeface="Courier New"/>
                <a:ea typeface="Courier New"/>
                <a:cs typeface="Courier New"/>
                <a:sym typeface="Courier New"/>
              </a:rPr>
              <a:t>a, f, c</a:t>
            </a:r>
          </a:p>
          <a:p>
            <a:pPr lvl="1" marL="700087" indent="-304800">
              <a:spcBef>
                <a:spcPts val="100"/>
              </a:spcBef>
              <a:defRPr sz="3200">
                <a:latin typeface="Gill Sans MT"/>
                <a:ea typeface="Gill Sans MT"/>
                <a:cs typeface="Gill Sans MT"/>
                <a:sym typeface="Gill Sans MT"/>
              </a:defRPr>
            </a:pPr>
            <a:r>
              <a:t>By this local info, can’t decide which one to pick up</a:t>
            </a:r>
          </a:p>
        </p:txBody>
      </p:sp>
      <p:sp>
        <p:nvSpPr>
          <p:cNvPr id="11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6"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1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grpSp>
        <p:nvGrpSpPr>
          <p:cNvPr id="155" name="Group"/>
          <p:cNvGrpSpPr/>
          <p:nvPr/>
        </p:nvGrpSpPr>
        <p:grpSpPr>
          <a:xfrm>
            <a:off x="4279728" y="736941"/>
            <a:ext cx="5654624" cy="3995203"/>
            <a:chOff x="0" y="0"/>
            <a:chExt cx="5654622" cy="3995201"/>
          </a:xfrm>
        </p:grpSpPr>
        <p:sp>
          <p:nvSpPr>
            <p:cNvPr id="118" name="a"/>
            <p:cNvSpPr/>
            <p:nvPr/>
          </p:nvSpPr>
          <p:spPr>
            <a:xfrm>
              <a:off x="5664" y="1329396"/>
              <a:ext cx="593777"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a</a:t>
              </a:r>
            </a:p>
          </p:txBody>
        </p:sp>
        <p:sp>
          <p:nvSpPr>
            <p:cNvPr id="119" name="d"/>
            <p:cNvSpPr/>
            <p:nvPr/>
          </p:nvSpPr>
          <p:spPr>
            <a:xfrm>
              <a:off x="5060845" y="1329396"/>
              <a:ext cx="593778"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d</a:t>
              </a:r>
            </a:p>
          </p:txBody>
        </p:sp>
        <p:sp>
          <p:nvSpPr>
            <p:cNvPr id="120" name="e"/>
            <p:cNvSpPr/>
            <p:nvPr/>
          </p:nvSpPr>
          <p:spPr>
            <a:xfrm>
              <a:off x="2533254" y="3156517"/>
              <a:ext cx="593778"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e</a:t>
              </a:r>
            </a:p>
          </p:txBody>
        </p:sp>
        <p:sp>
          <p:nvSpPr>
            <p:cNvPr id="121" name="b"/>
            <p:cNvSpPr/>
            <p:nvPr/>
          </p:nvSpPr>
          <p:spPr>
            <a:xfrm>
              <a:off x="1400049" y="276807"/>
              <a:ext cx="593778"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b</a:t>
              </a:r>
            </a:p>
          </p:txBody>
        </p:sp>
        <p:sp>
          <p:nvSpPr>
            <p:cNvPr id="122" name="f"/>
            <p:cNvSpPr/>
            <p:nvPr/>
          </p:nvSpPr>
          <p:spPr>
            <a:xfrm>
              <a:off x="2533254" y="1329396"/>
              <a:ext cx="593778"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f</a:t>
              </a:r>
            </a:p>
          </p:txBody>
        </p:sp>
        <p:sp>
          <p:nvSpPr>
            <p:cNvPr id="123" name="c"/>
            <p:cNvSpPr/>
            <p:nvPr/>
          </p:nvSpPr>
          <p:spPr>
            <a:xfrm>
              <a:off x="3960592" y="276807"/>
              <a:ext cx="593777" cy="838685"/>
            </a:xfrm>
            <a:prstGeom prst="ellipse">
              <a:avLst/>
            </a:prstGeom>
            <a:no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c</a:t>
              </a:r>
            </a:p>
          </p:txBody>
        </p:sp>
        <p:sp>
          <p:nvSpPr>
            <p:cNvPr id="124" name="Line"/>
            <p:cNvSpPr/>
            <p:nvPr/>
          </p:nvSpPr>
          <p:spPr>
            <a:xfrm flipV="1">
              <a:off x="555631" y="952075"/>
              <a:ext cx="889908" cy="617632"/>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25" name="Line"/>
            <p:cNvSpPr/>
            <p:nvPr/>
          </p:nvSpPr>
          <p:spPr>
            <a:xfrm flipV="1">
              <a:off x="3114212" y="952075"/>
              <a:ext cx="889909" cy="617632"/>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26" name="Line"/>
            <p:cNvSpPr/>
            <p:nvPr/>
          </p:nvSpPr>
          <p:spPr>
            <a:xfrm flipV="1">
              <a:off x="3114212" y="2069858"/>
              <a:ext cx="1959452" cy="1400962"/>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27" name="Line"/>
            <p:cNvSpPr/>
            <p:nvPr/>
          </p:nvSpPr>
          <p:spPr>
            <a:xfrm>
              <a:off x="504335" y="2051627"/>
              <a:ext cx="2015206" cy="1437424"/>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28" name="Line"/>
            <p:cNvSpPr/>
            <p:nvPr/>
          </p:nvSpPr>
          <p:spPr>
            <a:xfrm>
              <a:off x="1939009" y="953054"/>
              <a:ext cx="606357" cy="544368"/>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29" name="Line"/>
            <p:cNvSpPr/>
            <p:nvPr/>
          </p:nvSpPr>
          <p:spPr>
            <a:xfrm>
              <a:off x="4520731" y="914773"/>
              <a:ext cx="606357" cy="544368"/>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30" name="Line"/>
            <p:cNvSpPr/>
            <p:nvPr/>
          </p:nvSpPr>
          <p:spPr>
            <a:xfrm>
              <a:off x="3108624" y="1810711"/>
              <a:ext cx="1941483" cy="1"/>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31" name="Line"/>
            <p:cNvSpPr/>
            <p:nvPr/>
          </p:nvSpPr>
          <p:spPr>
            <a:xfrm>
              <a:off x="616272" y="1810711"/>
              <a:ext cx="1941483" cy="1"/>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32" name="Line"/>
            <p:cNvSpPr/>
            <p:nvPr/>
          </p:nvSpPr>
          <p:spPr>
            <a:xfrm>
              <a:off x="2029252" y="639765"/>
              <a:ext cx="1941483" cy="1"/>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33" name="Line"/>
            <p:cNvSpPr/>
            <p:nvPr/>
          </p:nvSpPr>
          <p:spPr>
            <a:xfrm>
              <a:off x="2830143" y="2223816"/>
              <a:ext cx="1" cy="876967"/>
            </a:xfrm>
            <a:prstGeom prst="line">
              <a:avLst/>
            </a:prstGeom>
            <a:noFill/>
            <a:ln w="25400" cap="flat">
              <a:solidFill>
                <a:srgbClr val="000000"/>
              </a:solidFill>
              <a:prstDash val="solid"/>
              <a:round/>
            </a:ln>
            <a:effectLst/>
          </p:spPr>
          <p:txBody>
            <a:bodyPr wrap="square" lIns="0" tIns="0" rIns="0" bIns="0" numCol="1" anchor="t">
              <a:noAutofit/>
            </a:bodyPr>
            <a:lstStyle/>
            <a:p>
              <a:pPr/>
            </a:p>
          </p:txBody>
        </p:sp>
        <p:sp>
          <p:nvSpPr>
            <p:cNvPr id="134" name="2"/>
            <p:cNvSpPr txBox="1"/>
            <p:nvPr/>
          </p:nvSpPr>
          <p:spPr>
            <a:xfrm>
              <a:off x="2825917" y="2297194"/>
              <a:ext cx="207946" cy="5517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2</a:t>
              </a:r>
            </a:p>
          </p:txBody>
        </p:sp>
        <p:sp>
          <p:nvSpPr>
            <p:cNvPr id="135" name="6"/>
            <p:cNvSpPr txBox="1"/>
            <p:nvPr/>
          </p:nvSpPr>
          <p:spPr>
            <a:xfrm>
              <a:off x="1337861" y="2659398"/>
              <a:ext cx="348154"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6</a:t>
              </a:r>
            </a:p>
          </p:txBody>
        </p:sp>
        <p:sp>
          <p:nvSpPr>
            <p:cNvPr id="136" name="3"/>
            <p:cNvSpPr txBox="1"/>
            <p:nvPr/>
          </p:nvSpPr>
          <p:spPr>
            <a:xfrm>
              <a:off x="769538" y="911625"/>
              <a:ext cx="207946" cy="497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3</a:t>
              </a:r>
            </a:p>
          </p:txBody>
        </p:sp>
        <p:sp>
          <p:nvSpPr>
            <p:cNvPr id="137" name="5"/>
            <p:cNvSpPr txBox="1"/>
            <p:nvPr/>
          </p:nvSpPr>
          <p:spPr>
            <a:xfrm>
              <a:off x="1412937" y="1214485"/>
              <a:ext cx="348153"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5</a:t>
              </a:r>
            </a:p>
          </p:txBody>
        </p:sp>
        <p:sp>
          <p:nvSpPr>
            <p:cNvPr id="138" name="1"/>
            <p:cNvSpPr txBox="1"/>
            <p:nvPr/>
          </p:nvSpPr>
          <p:spPr>
            <a:xfrm>
              <a:off x="2803132" y="0"/>
              <a:ext cx="348154"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1</a:t>
              </a:r>
            </a:p>
          </p:txBody>
        </p:sp>
        <p:sp>
          <p:nvSpPr>
            <p:cNvPr id="139" name="4"/>
            <p:cNvSpPr txBox="1"/>
            <p:nvPr/>
          </p:nvSpPr>
          <p:spPr>
            <a:xfrm>
              <a:off x="2224697" y="908096"/>
              <a:ext cx="267804" cy="4768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4</a:t>
              </a:r>
            </a:p>
          </p:txBody>
        </p:sp>
        <p:sp>
          <p:nvSpPr>
            <p:cNvPr id="140" name="4"/>
            <p:cNvSpPr txBox="1"/>
            <p:nvPr/>
          </p:nvSpPr>
          <p:spPr>
            <a:xfrm>
              <a:off x="3290110" y="668724"/>
              <a:ext cx="348154"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4</a:t>
              </a:r>
            </a:p>
          </p:txBody>
        </p:sp>
        <p:sp>
          <p:nvSpPr>
            <p:cNvPr id="141" name="5"/>
            <p:cNvSpPr txBox="1"/>
            <p:nvPr/>
          </p:nvSpPr>
          <p:spPr>
            <a:xfrm>
              <a:off x="3947533" y="1214485"/>
              <a:ext cx="348154"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5</a:t>
              </a:r>
            </a:p>
          </p:txBody>
        </p:sp>
        <p:sp>
          <p:nvSpPr>
            <p:cNvPr id="142" name="6"/>
            <p:cNvSpPr txBox="1"/>
            <p:nvPr/>
          </p:nvSpPr>
          <p:spPr>
            <a:xfrm>
              <a:off x="4649834" y="585632"/>
              <a:ext cx="348153" cy="5517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6</a:t>
              </a:r>
            </a:p>
          </p:txBody>
        </p:sp>
        <p:sp>
          <p:nvSpPr>
            <p:cNvPr id="143" name="8"/>
            <p:cNvSpPr txBox="1"/>
            <p:nvPr/>
          </p:nvSpPr>
          <p:spPr>
            <a:xfrm>
              <a:off x="3974272" y="2659398"/>
              <a:ext cx="348153" cy="7302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Arial"/>
                  <a:ea typeface="Arial"/>
                  <a:cs typeface="Arial"/>
                  <a:sym typeface="Arial"/>
                </a:defRPr>
              </a:lvl1pPr>
            </a:lstStyle>
            <a:p>
              <a:pPr/>
              <a:r>
                <a:t>8</a:t>
              </a:r>
            </a:p>
          </p:txBody>
        </p:sp>
        <p:sp>
          <p:nvSpPr>
            <p:cNvPr id="144" name="a"/>
            <p:cNvSpPr/>
            <p:nvPr/>
          </p:nvSpPr>
          <p:spPr>
            <a:xfrm>
              <a:off x="0" y="1329396"/>
              <a:ext cx="593777"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a</a:t>
              </a:r>
            </a:p>
          </p:txBody>
        </p:sp>
        <p:sp>
          <p:nvSpPr>
            <p:cNvPr id="145" name="b"/>
            <p:cNvSpPr/>
            <p:nvPr/>
          </p:nvSpPr>
          <p:spPr>
            <a:xfrm>
              <a:off x="1401638" y="276807"/>
              <a:ext cx="593778"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b</a:t>
              </a:r>
            </a:p>
          </p:txBody>
        </p:sp>
        <p:sp>
          <p:nvSpPr>
            <p:cNvPr id="146" name="c"/>
            <p:cNvSpPr/>
            <p:nvPr/>
          </p:nvSpPr>
          <p:spPr>
            <a:xfrm>
              <a:off x="3960592" y="276807"/>
              <a:ext cx="593777"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c</a:t>
              </a:r>
            </a:p>
          </p:txBody>
        </p:sp>
        <p:sp>
          <p:nvSpPr>
            <p:cNvPr id="147" name="d"/>
            <p:cNvSpPr/>
            <p:nvPr/>
          </p:nvSpPr>
          <p:spPr>
            <a:xfrm>
              <a:off x="5060845" y="1322298"/>
              <a:ext cx="593778"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d</a:t>
              </a:r>
            </a:p>
          </p:txBody>
        </p:sp>
        <p:sp>
          <p:nvSpPr>
            <p:cNvPr id="148" name="e"/>
            <p:cNvSpPr/>
            <p:nvPr/>
          </p:nvSpPr>
          <p:spPr>
            <a:xfrm>
              <a:off x="2534984" y="3156517"/>
              <a:ext cx="593778"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e</a:t>
              </a:r>
            </a:p>
          </p:txBody>
        </p:sp>
        <p:sp>
          <p:nvSpPr>
            <p:cNvPr id="149" name="f"/>
            <p:cNvSpPr/>
            <p:nvPr/>
          </p:nvSpPr>
          <p:spPr>
            <a:xfrm>
              <a:off x="2535153" y="1322298"/>
              <a:ext cx="593777" cy="838685"/>
            </a:xfrm>
            <a:prstGeom prst="ellipse">
              <a:avLst/>
            </a:prstGeom>
            <a:solidFill>
              <a:schemeClr val="accent3"/>
            </a:solidFill>
            <a:ln w="25400" cap="flat">
              <a:solidFill>
                <a:srgbClr val="000000"/>
              </a:solidFill>
              <a:prstDash val="solid"/>
              <a:round/>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400">
                  <a:latin typeface="Gill Sans MT"/>
                  <a:ea typeface="Gill Sans MT"/>
                  <a:cs typeface="Gill Sans MT"/>
                  <a:sym typeface="Gill Sans MT"/>
                </a:defRPr>
              </a:lvl1pPr>
            </a:lstStyle>
            <a:p>
              <a:pPr/>
              <a:r>
                <a:t>f</a:t>
              </a:r>
            </a:p>
          </p:txBody>
        </p:sp>
        <p:sp>
          <p:nvSpPr>
            <p:cNvPr id="150" name="Line"/>
            <p:cNvSpPr/>
            <p:nvPr/>
          </p:nvSpPr>
          <p:spPr>
            <a:xfrm>
              <a:off x="2019867" y="633422"/>
              <a:ext cx="1941483" cy="1"/>
            </a:xfrm>
            <a:prstGeom prst="line">
              <a:avLst/>
            </a:prstGeom>
            <a:noFill/>
            <a:ln w="38100" cap="flat">
              <a:solidFill>
                <a:schemeClr val="accent3">
                  <a:hueOff val="-333990"/>
                  <a:satOff val="3917"/>
                  <a:lumOff val="-6666"/>
                </a:schemeClr>
              </a:solidFill>
              <a:prstDash val="solid"/>
              <a:round/>
            </a:ln>
            <a:effectLst/>
          </p:spPr>
          <p:txBody>
            <a:bodyPr wrap="square" lIns="0" tIns="0" rIns="0" bIns="0" numCol="1" anchor="t">
              <a:noAutofit/>
            </a:bodyPr>
            <a:lstStyle/>
            <a:p>
              <a:pPr/>
            </a:p>
          </p:txBody>
        </p:sp>
        <p:sp>
          <p:nvSpPr>
            <p:cNvPr id="151" name="Line"/>
            <p:cNvSpPr/>
            <p:nvPr/>
          </p:nvSpPr>
          <p:spPr>
            <a:xfrm>
              <a:off x="2834835" y="2226127"/>
              <a:ext cx="1" cy="876967"/>
            </a:xfrm>
            <a:prstGeom prst="line">
              <a:avLst/>
            </a:prstGeom>
            <a:noFill/>
            <a:ln w="38100" cap="flat">
              <a:solidFill>
                <a:schemeClr val="accent3">
                  <a:hueOff val="-333990"/>
                  <a:satOff val="3917"/>
                  <a:lumOff val="-6666"/>
                </a:schemeClr>
              </a:solidFill>
              <a:prstDash val="solid"/>
              <a:round/>
            </a:ln>
            <a:effectLst/>
          </p:spPr>
          <p:txBody>
            <a:bodyPr wrap="square" lIns="0" tIns="0" rIns="0" bIns="0" numCol="1" anchor="t">
              <a:noAutofit/>
            </a:bodyPr>
            <a:lstStyle/>
            <a:p>
              <a:pPr/>
            </a:p>
          </p:txBody>
        </p:sp>
        <p:sp>
          <p:nvSpPr>
            <p:cNvPr id="152" name="Line"/>
            <p:cNvSpPr/>
            <p:nvPr/>
          </p:nvSpPr>
          <p:spPr>
            <a:xfrm flipV="1">
              <a:off x="559312" y="945031"/>
              <a:ext cx="889909" cy="617632"/>
            </a:xfrm>
            <a:prstGeom prst="line">
              <a:avLst/>
            </a:prstGeom>
            <a:noFill/>
            <a:ln w="38100" cap="flat">
              <a:solidFill>
                <a:schemeClr val="accent3">
                  <a:hueOff val="-333990"/>
                  <a:satOff val="3917"/>
                  <a:lumOff val="-6666"/>
                </a:schemeClr>
              </a:solidFill>
              <a:prstDash val="solid"/>
              <a:round/>
            </a:ln>
            <a:effectLst/>
          </p:spPr>
          <p:txBody>
            <a:bodyPr wrap="square" lIns="0" tIns="0" rIns="0" bIns="0" numCol="1" anchor="t">
              <a:noAutofit/>
            </a:bodyPr>
            <a:lstStyle/>
            <a:p>
              <a:pPr/>
            </a:p>
          </p:txBody>
        </p:sp>
        <p:sp>
          <p:nvSpPr>
            <p:cNvPr id="153" name="Line"/>
            <p:cNvSpPr/>
            <p:nvPr/>
          </p:nvSpPr>
          <p:spPr>
            <a:xfrm>
              <a:off x="1939009" y="949319"/>
              <a:ext cx="606357" cy="544368"/>
            </a:xfrm>
            <a:prstGeom prst="line">
              <a:avLst/>
            </a:prstGeom>
            <a:noFill/>
            <a:ln w="38100" cap="flat">
              <a:solidFill>
                <a:schemeClr val="accent3">
                  <a:hueOff val="-333990"/>
                  <a:satOff val="3917"/>
                  <a:lumOff val="-6666"/>
                </a:schemeClr>
              </a:solidFill>
              <a:prstDash val="solid"/>
              <a:round/>
            </a:ln>
            <a:effectLst/>
          </p:spPr>
          <p:txBody>
            <a:bodyPr wrap="square" lIns="0" tIns="0" rIns="0" bIns="0" numCol="1" anchor="t">
              <a:noAutofit/>
            </a:bodyPr>
            <a:lstStyle/>
            <a:p>
              <a:pPr/>
            </a:p>
          </p:txBody>
        </p:sp>
        <p:sp>
          <p:nvSpPr>
            <p:cNvPr id="154" name="Line"/>
            <p:cNvSpPr/>
            <p:nvPr/>
          </p:nvSpPr>
          <p:spPr>
            <a:xfrm>
              <a:off x="3108624" y="1800789"/>
              <a:ext cx="1941483" cy="1"/>
            </a:xfrm>
            <a:prstGeom prst="line">
              <a:avLst/>
            </a:prstGeom>
            <a:noFill/>
            <a:ln w="38100" cap="flat">
              <a:solidFill>
                <a:schemeClr val="accent3">
                  <a:hueOff val="-333990"/>
                  <a:satOff val="3917"/>
                  <a:lumOff val="-6666"/>
                </a:schemeClr>
              </a:solidFill>
              <a:prstDash val="solid"/>
              <a:round/>
            </a:ln>
            <a:effectLst/>
          </p:spPr>
          <p:txBody>
            <a:bodyPr wrap="square" lIns="0" tIns="0" rIns="0" bIns="0" numCol="1" anchor="t">
              <a:noAutofit/>
            </a:bodyPr>
            <a:lstStyle/>
            <a:p>
              <a:pPr/>
            </a:p>
          </p:txBody>
        </p:sp>
      </p:grpSp>
      <p:sp>
        <p:nvSpPr>
          <p:cNvPr id="156" name="Q: Find shortest path between b and e?"/>
          <p:cNvSpPr txBox="1"/>
          <p:nvPr/>
        </p:nvSpPr>
        <p:spPr>
          <a:xfrm>
            <a:off x="315689" y="2778560"/>
            <a:ext cx="4212121" cy="9986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0">
              <a:lnSpc>
                <a:spcPct val="90000"/>
              </a:lnSpc>
              <a:spcBef>
                <a:spcPts val="700"/>
              </a:spcBef>
              <a:defRPr sz="3200">
                <a:solidFill>
                  <a:schemeClr val="accent5"/>
                </a:solidFill>
                <a:latin typeface="+mn-lt"/>
                <a:ea typeface="+mn-ea"/>
                <a:cs typeface="+mn-cs"/>
                <a:sym typeface="Gill Sans"/>
              </a:defRPr>
            </a:pPr>
            <a:r>
              <a:t>Q: Find shortest path between </a:t>
            </a:r>
            <a:r>
              <a:rPr>
                <a:latin typeface="Courier New"/>
                <a:ea typeface="Courier New"/>
                <a:cs typeface="Courier New"/>
                <a:sym typeface="Courier New"/>
              </a:rPr>
              <a:t>b</a:t>
            </a:r>
            <a:r>
              <a:t> and </a:t>
            </a:r>
            <a:r>
              <a:rPr>
                <a:latin typeface="Courier New"/>
                <a:ea typeface="Courier New"/>
                <a:cs typeface="Courier New"/>
                <a:sym typeface="Courier New"/>
              </a:rPr>
              <a: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1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1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1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1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4"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Overlapping Sub-problems"/>
          <p:cNvSpPr txBox="1"/>
          <p:nvPr>
            <p:ph type="title"/>
          </p:nvPr>
        </p:nvSpPr>
        <p:spPr>
          <a:prstGeom prst="rect">
            <a:avLst/>
          </a:prstGeom>
        </p:spPr>
        <p:txBody>
          <a:bodyPr/>
          <a:lstStyle/>
          <a:p>
            <a:pPr/>
            <a:r>
              <a:t>Overlapping Sub-problems</a:t>
            </a:r>
          </a:p>
        </p:txBody>
      </p:sp>
      <p:sp>
        <p:nvSpPr>
          <p:cNvPr id="159" name="Overlapping subproblems…"/>
          <p:cNvSpPr txBox="1"/>
          <p:nvPr>
            <p:ph type="body" idx="1"/>
          </p:nvPr>
        </p:nvSpPr>
        <p:spPr>
          <a:prstGeom prst="rect">
            <a:avLst/>
          </a:prstGeom>
        </p:spPr>
        <p:txBody>
          <a:bodyPr/>
          <a:lstStyle/>
          <a:p>
            <a:pPr/>
            <a:r>
              <a:t>Overlapping subproblems</a:t>
            </a:r>
          </a:p>
          <a:p>
            <a:pPr lvl="1"/>
            <a:r>
              <a:t>When a problem can be broken into subproblems</a:t>
            </a:r>
          </a:p>
          <a:p>
            <a:pPr lvl="1"/>
            <a:r>
              <a:t>Subproblems are reused multiple times, e.g.</a:t>
            </a:r>
          </a:p>
          <a:p>
            <a:pPr lvl="2"/>
            <a:r>
              <a:t>A recursive algorithm solves the same subproblem again and again </a:t>
            </a:r>
          </a:p>
          <a:p>
            <a:pPr lvl="2"/>
            <a:r>
              <a:t>Instead of generating new subproblems</a:t>
            </a:r>
          </a:p>
          <a:p>
            <a:pPr/>
            <a:r>
              <a:t>Example: </a:t>
            </a:r>
          </a:p>
          <a:p>
            <a:pPr lvl="1"/>
            <a:r>
              <a:t>Computation of Fibonacci number </a:t>
            </a:r>
            <a:r>
              <a:rPr>
                <a:latin typeface="Courier New"/>
                <a:ea typeface="Courier New"/>
                <a:cs typeface="Courier New"/>
                <a:sym typeface="Courier New"/>
              </a:rPr>
              <a:t>F</a:t>
            </a:r>
            <a:r>
              <a:rPr baseline="-5999">
                <a:latin typeface="Courier New"/>
                <a:ea typeface="Courier New"/>
                <a:cs typeface="Courier New"/>
                <a:sym typeface="Courier New"/>
              </a:rPr>
              <a:t>n</a:t>
            </a:r>
            <a:r>
              <a:t> </a:t>
            </a:r>
          </a:p>
          <a:p>
            <a:pPr lvl="2"/>
            <a:r>
              <a:t>Resues </a:t>
            </a:r>
            <a:r>
              <a:rPr>
                <a:latin typeface="Courier New"/>
                <a:ea typeface="Courier New"/>
                <a:cs typeface="Courier New"/>
                <a:sym typeface="Courier New"/>
              </a:rPr>
              <a:t>F</a:t>
            </a:r>
            <a:r>
              <a:rPr baseline="-5999">
                <a:latin typeface="Courier New"/>
                <a:ea typeface="Courier New"/>
                <a:cs typeface="Courier New"/>
                <a:sym typeface="Courier New"/>
              </a:rPr>
              <a:t>n-2</a:t>
            </a:r>
            <a:r>
              <a:t> twice </a:t>
            </a:r>
          </a:p>
          <a:p>
            <a:pPr lvl="3"/>
            <a:r>
              <a:t>This in turn invokes 4 times </a:t>
            </a:r>
            <a:r>
              <a:rPr>
                <a:latin typeface="Courier New"/>
                <a:ea typeface="Courier New"/>
                <a:cs typeface="Courier New"/>
                <a:sym typeface="Courier New"/>
              </a:rPr>
              <a:t>F</a:t>
            </a:r>
            <a:r>
              <a:rPr baseline="-5999">
                <a:latin typeface="Courier New"/>
                <a:ea typeface="Courier New"/>
                <a:cs typeface="Courier New"/>
                <a:sym typeface="Courier New"/>
              </a:rPr>
              <a:t>n-3</a:t>
            </a:r>
          </a:p>
        </p:txBody>
      </p:sp>
      <p:sp>
        <p:nvSpPr>
          <p:cNvPr id="16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6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5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5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5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5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5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5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59">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9"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Fibonacci Numbers"/>
          <p:cNvSpPr txBox="1"/>
          <p:nvPr>
            <p:ph type="title"/>
          </p:nvPr>
        </p:nvSpPr>
        <p:spPr>
          <a:prstGeom prst="rect">
            <a:avLst/>
          </a:prstGeom>
        </p:spPr>
        <p:txBody>
          <a:bodyPr/>
          <a:lstStyle/>
          <a:p>
            <a:pPr/>
            <a:r>
              <a:t>Fibonacci Numbers</a:t>
            </a:r>
          </a:p>
        </p:txBody>
      </p:sp>
      <p:sp>
        <p:nvSpPr>
          <p:cNvPr id="165" name="src https://www.hackerearth.com/practice/algorithms/dynamic-programming/introduction-to-dynamic-programming-1/tutorial/"/>
          <p:cNvSpPr txBox="1"/>
          <p:nvPr>
            <p:ph type="body" sz="quarter" idx="1"/>
          </p:nvPr>
        </p:nvSpPr>
        <p:spPr>
          <a:xfrm>
            <a:off x="369281" y="6102124"/>
            <a:ext cx="9055612" cy="870384"/>
          </a:xfrm>
          <a:prstGeom prst="rect">
            <a:avLst/>
          </a:prstGeom>
        </p:spPr>
        <p:txBody>
          <a:bodyPr/>
          <a:lstStyle>
            <a:lvl1pPr marL="0" indent="0">
              <a:buSzTx/>
              <a:buNone/>
              <a:defRPr sz="2400"/>
            </a:lvl1pPr>
          </a:lstStyle>
          <a:p>
            <a:pPr/>
            <a:r>
              <a:t>src https://www.hackerearth.com/practice/algorithms/dynamic-programming/introduction-to-dynamic-programming-1/tutorial/</a:t>
            </a:r>
          </a:p>
        </p:txBody>
      </p:sp>
      <p:sp>
        <p:nvSpPr>
          <p:cNvPr id="16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7"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6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pic>
        <p:nvPicPr>
          <p:cNvPr id="169" name="Image" descr="Image"/>
          <p:cNvPicPr>
            <a:picLocks noChangeAspect="1"/>
          </p:cNvPicPr>
          <p:nvPr/>
        </p:nvPicPr>
        <p:blipFill>
          <a:blip r:embed="rId2">
            <a:extLst/>
          </a:blip>
          <a:stretch>
            <a:fillRect/>
          </a:stretch>
        </p:blipFill>
        <p:spPr>
          <a:xfrm>
            <a:off x="12903" y="769638"/>
            <a:ext cx="9768368" cy="5186164"/>
          </a:xfrm>
          <a:prstGeom prst="rect">
            <a:avLst/>
          </a:prstGeom>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Examples: Sequence of Decisions"/>
          <p:cNvSpPr txBox="1"/>
          <p:nvPr>
            <p:ph type="title"/>
          </p:nvPr>
        </p:nvSpPr>
        <p:spPr>
          <a:prstGeom prst="rect">
            <a:avLst/>
          </a:prstGeom>
        </p:spPr>
        <p:txBody>
          <a:bodyPr/>
          <a:lstStyle/>
          <a:p>
            <a:pPr/>
            <a:r>
              <a:t>Examples: Sequence of Decisions</a:t>
            </a:r>
          </a:p>
        </p:txBody>
      </p:sp>
      <p:sp>
        <p:nvSpPr>
          <p:cNvPr id="172" name="Knapsack problem (Greedy approach)…"/>
          <p:cNvSpPr txBox="1"/>
          <p:nvPr>
            <p:ph type="body" idx="1"/>
          </p:nvPr>
        </p:nvSpPr>
        <p:spPr>
          <a:prstGeom prst="rect">
            <a:avLst/>
          </a:prstGeom>
        </p:spPr>
        <p:txBody>
          <a:bodyPr/>
          <a:lstStyle/>
          <a:p>
            <a:pPr/>
            <a:r>
              <a:t>Knapsack problem (Greedy approach)</a:t>
            </a:r>
          </a:p>
          <a:p>
            <a:pPr lvl="1"/>
            <a:r>
              <a:t>To decide values of </a:t>
            </a:r>
            <a:r>
              <a:rPr>
                <a:latin typeface="Courier New"/>
                <a:ea typeface="Courier New"/>
                <a:cs typeface="Courier New"/>
                <a:sym typeface="Courier New"/>
              </a:rPr>
              <a:t>x</a:t>
            </a:r>
            <a:r>
              <a:rPr baseline="-5999">
                <a:latin typeface="Courier New"/>
                <a:ea typeface="Courier New"/>
                <a:cs typeface="Courier New"/>
                <a:sym typeface="Courier New"/>
              </a:rPr>
              <a:t>i</a:t>
            </a:r>
            <a:r>
              <a:t>, </a:t>
            </a:r>
            <a:r>
              <a:rPr>
                <a:latin typeface="Courier New"/>
                <a:ea typeface="Courier New"/>
                <a:cs typeface="Courier New"/>
                <a:sym typeface="Courier New"/>
              </a:rPr>
              <a:t>1≤i≤n</a:t>
            </a:r>
            <a:endParaRPr>
              <a:latin typeface="Courier New"/>
              <a:ea typeface="Courier New"/>
              <a:cs typeface="Courier New"/>
              <a:sym typeface="Courier New"/>
            </a:endParaRPr>
          </a:p>
          <a:p>
            <a:pPr lvl="1">
              <a:defRPr>
                <a:latin typeface="Gill Sans MT"/>
                <a:ea typeface="Gill Sans MT"/>
                <a:cs typeface="Gill Sans MT"/>
                <a:sym typeface="Gill Sans MT"/>
              </a:defRPr>
            </a:pPr>
            <a:r>
              <a:t>First decision is made on </a:t>
            </a:r>
            <a:r>
              <a:rPr>
                <a:latin typeface="Courier New"/>
                <a:ea typeface="Courier New"/>
                <a:cs typeface="Courier New"/>
                <a:sym typeface="Courier New"/>
              </a:rPr>
              <a:t>x</a:t>
            </a:r>
            <a:r>
              <a:rPr baseline="-5999">
                <a:latin typeface="Courier New"/>
                <a:ea typeface="Courier New"/>
                <a:cs typeface="Courier New"/>
                <a:sym typeface="Courier New"/>
              </a:rPr>
              <a:t>1</a:t>
            </a:r>
          </a:p>
          <a:p>
            <a:pPr lvl="1">
              <a:defRPr>
                <a:latin typeface="Gill Sans MT"/>
                <a:ea typeface="Gill Sans MT"/>
                <a:cs typeface="Gill Sans MT"/>
                <a:sym typeface="Gill Sans MT"/>
              </a:defRPr>
            </a:pPr>
            <a:r>
              <a:t>Then decision is made on </a:t>
            </a:r>
            <a:r>
              <a:rPr>
                <a:latin typeface="Courier New"/>
                <a:ea typeface="Courier New"/>
                <a:cs typeface="Courier New"/>
                <a:sym typeface="Courier New"/>
              </a:rPr>
              <a:t>x</a:t>
            </a:r>
            <a:r>
              <a:rPr baseline="-5999">
                <a:latin typeface="Courier New"/>
                <a:ea typeface="Courier New"/>
                <a:cs typeface="Courier New"/>
                <a:sym typeface="Courier New"/>
              </a:rPr>
              <a:t>2</a:t>
            </a:r>
            <a:r>
              <a:t>, </a:t>
            </a:r>
            <a:r>
              <a:rPr>
                <a:latin typeface="Courier New"/>
                <a:ea typeface="Courier New"/>
                <a:cs typeface="Courier New"/>
                <a:sym typeface="Courier New"/>
              </a:rPr>
              <a:t>x</a:t>
            </a:r>
            <a:r>
              <a:rPr baseline="-5999">
                <a:latin typeface="Courier New"/>
                <a:ea typeface="Courier New"/>
                <a:cs typeface="Courier New"/>
                <a:sym typeface="Courier New"/>
              </a:rPr>
              <a:t>3</a:t>
            </a:r>
            <a:r>
              <a:t> and so on.</a:t>
            </a:r>
          </a:p>
          <a:p>
            <a:pPr lvl="1">
              <a:defRPr>
                <a:latin typeface="Gill Sans MT"/>
                <a:ea typeface="Gill Sans MT"/>
                <a:cs typeface="Gill Sans MT"/>
                <a:sym typeface="Gill Sans MT"/>
              </a:defRPr>
            </a:pPr>
            <a:r>
              <a:t>Optimal sequence of decisions maximizes </a:t>
            </a:r>
          </a:p>
          <a:p>
            <a:pPr lvl="2" marL="1097416" indent="-244928">
              <a:spcBef>
                <a:spcPts val="600"/>
              </a:spcBef>
              <a:defRPr sz="3000">
                <a:latin typeface="Gill Sans MT"/>
                <a:ea typeface="Gill Sans MT"/>
                <a:cs typeface="Gill Sans MT"/>
                <a:sym typeface="Gill Sans MT"/>
              </a:defRPr>
            </a:pPr>
            <a:r>
              <a:t>Objective function </a:t>
            </a:r>
            <a:r>
              <a:rPr>
                <a:latin typeface="Courier New"/>
                <a:ea typeface="Courier New"/>
                <a:cs typeface="Courier New"/>
                <a:sym typeface="Courier New"/>
              </a:rPr>
              <a:t>Σp</a:t>
            </a:r>
            <a:r>
              <a:rPr baseline="-5999">
                <a:latin typeface="Courier New"/>
                <a:ea typeface="Courier New"/>
                <a:cs typeface="Courier New"/>
                <a:sym typeface="Courier New"/>
              </a:rPr>
              <a:t>i</a:t>
            </a:r>
            <a:r>
              <a:rPr>
                <a:latin typeface="Courier New"/>
                <a:ea typeface="Courier New"/>
                <a:cs typeface="Courier New"/>
                <a:sym typeface="Courier New"/>
              </a:rPr>
              <a:t>x</a:t>
            </a:r>
            <a:r>
              <a:rPr baseline="-5999">
                <a:latin typeface="Courier New"/>
                <a:ea typeface="Courier New"/>
                <a:cs typeface="Courier New"/>
                <a:sym typeface="Courier New"/>
              </a:rPr>
              <a:t>i</a:t>
            </a:r>
            <a:r>
              <a:t> subject to constraint</a:t>
            </a:r>
          </a:p>
          <a:p>
            <a:pPr lvl="3" marL="1554616" indent="-244928">
              <a:spcBef>
                <a:spcPts val="600"/>
              </a:spcBef>
              <a:defRPr sz="3000">
                <a:latin typeface="Gill Sans MT"/>
                <a:ea typeface="Gill Sans MT"/>
                <a:cs typeface="Gill Sans MT"/>
                <a:sym typeface="Gill Sans MT"/>
              </a:defRPr>
            </a:pPr>
            <a:r>
              <a:rPr>
                <a:latin typeface="Courier New"/>
                <a:ea typeface="Courier New"/>
                <a:cs typeface="Courier New"/>
                <a:sym typeface="Courier New"/>
              </a:rPr>
              <a:t>Σp</a:t>
            </a:r>
            <a:r>
              <a:rPr baseline="-5999">
                <a:latin typeface="Courier New"/>
                <a:ea typeface="Courier New"/>
                <a:cs typeface="Courier New"/>
                <a:sym typeface="Courier New"/>
              </a:rPr>
              <a:t>i</a:t>
            </a:r>
            <a:r>
              <a:rPr>
                <a:latin typeface="Courier New"/>
                <a:ea typeface="Courier New"/>
                <a:cs typeface="Courier New"/>
                <a:sym typeface="Courier New"/>
              </a:rPr>
              <a:t>x</a:t>
            </a:r>
            <a:r>
              <a:rPr baseline="-5999">
                <a:latin typeface="Courier New"/>
                <a:ea typeface="Courier New"/>
                <a:cs typeface="Courier New"/>
                <a:sym typeface="Courier New"/>
              </a:rPr>
              <a:t>i</a:t>
            </a:r>
            <a:r>
              <a:rPr>
                <a:latin typeface="Courier New"/>
                <a:ea typeface="Courier New"/>
                <a:cs typeface="Courier New"/>
                <a:sym typeface="Courier New"/>
              </a:rPr>
              <a:t>≤m,</a:t>
            </a:r>
            <a:r>
              <a:t> and </a:t>
            </a:r>
            <a:r>
              <a:rPr>
                <a:latin typeface="Courier New"/>
                <a:ea typeface="Courier New"/>
                <a:cs typeface="Courier New"/>
                <a:sym typeface="Courier New"/>
              </a:rPr>
              <a:t>0≤x</a:t>
            </a:r>
            <a:r>
              <a:rPr baseline="-5999">
                <a:latin typeface="Courier New"/>
                <a:ea typeface="Courier New"/>
                <a:cs typeface="Courier New"/>
                <a:sym typeface="Courier New"/>
              </a:rPr>
              <a:t>i</a:t>
            </a:r>
            <a:r>
              <a:rPr>
                <a:latin typeface="Courier New"/>
                <a:ea typeface="Courier New"/>
                <a:cs typeface="Courier New"/>
                <a:sym typeface="Courier New"/>
              </a:rPr>
              <a:t>≤1.</a:t>
            </a:r>
            <a:endParaRPr>
              <a:latin typeface="Courier New"/>
              <a:ea typeface="Courier New"/>
              <a:cs typeface="Courier New"/>
              <a:sym typeface="Courier New"/>
            </a:endParaRPr>
          </a:p>
          <a:p>
            <a:pPr marL="361156" indent="-321468">
              <a:spcBef>
                <a:spcPts val="600"/>
              </a:spcBef>
              <a:defRPr sz="3000">
                <a:latin typeface="Gill Sans MT"/>
                <a:ea typeface="Gill Sans MT"/>
                <a:cs typeface="Gill Sans MT"/>
                <a:sym typeface="Gill Sans MT"/>
              </a:defRPr>
            </a:pPr>
            <a:r>
              <a:t>Huffman Trees (or optimal merging of files)</a:t>
            </a:r>
          </a:p>
          <a:p>
            <a:pPr lvl="1">
              <a:defRPr sz="2800">
                <a:latin typeface="Gill Sans MT"/>
                <a:ea typeface="Gill Sans MT"/>
                <a:cs typeface="Gill Sans MT"/>
                <a:sym typeface="Gill Sans MT"/>
              </a:defRPr>
            </a:pPr>
            <a:r>
              <a:t>First decision to merge two nodes with smallest weights (freq /file size) to make node with higher weight.</a:t>
            </a:r>
          </a:p>
          <a:p>
            <a:pPr lvl="1">
              <a:defRPr>
                <a:latin typeface="Gill Sans MT"/>
                <a:ea typeface="Gill Sans MT"/>
                <a:cs typeface="Gill Sans MT"/>
                <a:sym typeface="Gill Sans MT"/>
              </a:defRPr>
            </a:pPr>
            <a:r>
              <a:t>Repeat the process for next 2 smallest weights</a:t>
            </a:r>
          </a:p>
        </p:txBody>
      </p:sp>
      <p:sp>
        <p:nvSpPr>
          <p:cNvPr id="1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7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7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7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7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7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72">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72">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2"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Examples: Sequence of Decisions"/>
          <p:cNvSpPr txBox="1"/>
          <p:nvPr>
            <p:ph type="title"/>
          </p:nvPr>
        </p:nvSpPr>
        <p:spPr>
          <a:prstGeom prst="rect">
            <a:avLst/>
          </a:prstGeom>
        </p:spPr>
        <p:txBody>
          <a:bodyPr/>
          <a:lstStyle/>
          <a:p>
            <a:pPr/>
            <a:r>
              <a:t>Examples: Sequence of Decisions</a:t>
            </a:r>
          </a:p>
        </p:txBody>
      </p:sp>
      <p:sp>
        <p:nvSpPr>
          <p:cNvPr id="178" name="Shortest path from vertex vi to vertex vj in directed graph G…"/>
          <p:cNvSpPr txBox="1"/>
          <p:nvPr>
            <p:ph type="body" idx="1"/>
          </p:nvPr>
        </p:nvSpPr>
        <p:spPr>
          <a:prstGeom prst="rect">
            <a:avLst/>
          </a:prstGeom>
        </p:spPr>
        <p:txBody>
          <a:bodyPr/>
          <a:lstStyle/>
          <a:p>
            <a:pPr>
              <a:defRPr sz="3000"/>
            </a:pPr>
            <a:r>
              <a:t>Shortest path from vertex </a:t>
            </a:r>
            <a:r>
              <a:rPr>
                <a:latin typeface="Courier New"/>
                <a:ea typeface="Courier New"/>
                <a:cs typeface="Courier New"/>
                <a:sym typeface="Courier New"/>
              </a:rPr>
              <a:t>v</a:t>
            </a:r>
            <a:r>
              <a:rPr baseline="-5999">
                <a:latin typeface="Courier New"/>
                <a:ea typeface="Courier New"/>
                <a:cs typeface="Courier New"/>
                <a:sym typeface="Courier New"/>
              </a:rPr>
              <a:t>i</a:t>
            </a:r>
            <a:r>
              <a:t> to vertex </a:t>
            </a:r>
            <a:r>
              <a:rPr>
                <a:latin typeface="Courier New"/>
                <a:ea typeface="Courier New"/>
                <a:cs typeface="Courier New"/>
                <a:sym typeface="Courier New"/>
              </a:rPr>
              <a:t>v</a:t>
            </a:r>
            <a:r>
              <a:rPr baseline="-5999">
                <a:latin typeface="Courier New"/>
                <a:ea typeface="Courier New"/>
                <a:cs typeface="Courier New"/>
                <a:sym typeface="Courier New"/>
              </a:rPr>
              <a:t>j</a:t>
            </a:r>
            <a:r>
              <a:t> in directed graph </a:t>
            </a:r>
            <a:r>
              <a:rPr>
                <a:latin typeface="Courier New"/>
                <a:ea typeface="Courier New"/>
                <a:cs typeface="Courier New"/>
                <a:sym typeface="Courier New"/>
              </a:rPr>
              <a:t>G</a:t>
            </a:r>
          </a:p>
          <a:p>
            <a:pPr lvl="1" marL="645318" indent="-250031">
              <a:buChar char="•"/>
              <a:defRPr sz="2800"/>
            </a:pPr>
            <a:r>
              <a:t>Which should be the second vertext?</a:t>
            </a:r>
          </a:p>
          <a:p>
            <a:pPr lvl="1" marL="645318" indent="-250031">
              <a:buChar char="•"/>
              <a:defRPr sz="2800"/>
            </a:pPr>
            <a:r>
              <a:t>Which should be the </a:t>
            </a:r>
            <a:r>
              <a:rPr>
                <a:latin typeface="Courier New"/>
                <a:ea typeface="Courier New"/>
                <a:cs typeface="Courier New"/>
                <a:sym typeface="Courier New"/>
              </a:rPr>
              <a:t>3</a:t>
            </a:r>
            <a:r>
              <a:rPr baseline="31999">
                <a:latin typeface="Courier New"/>
                <a:ea typeface="Courier New"/>
                <a:cs typeface="Courier New"/>
                <a:sym typeface="Courier New"/>
              </a:rPr>
              <a:t>rd</a:t>
            </a:r>
            <a:r>
              <a:t>, </a:t>
            </a:r>
            <a:r>
              <a:rPr>
                <a:latin typeface="Courier New"/>
                <a:ea typeface="Courier New"/>
                <a:cs typeface="Courier New"/>
                <a:sym typeface="Courier New"/>
              </a:rPr>
              <a:t>4</a:t>
            </a:r>
            <a:r>
              <a:rPr baseline="31999">
                <a:latin typeface="Courier New"/>
                <a:ea typeface="Courier New"/>
                <a:cs typeface="Courier New"/>
                <a:sym typeface="Courier New"/>
              </a:rPr>
              <a:t>th</a:t>
            </a:r>
            <a:r>
              <a:t> and subsequent vertices?</a:t>
            </a:r>
          </a:p>
          <a:p>
            <a:pPr lvl="1" marL="645318" indent="-250031">
              <a:buChar char="•"/>
              <a:defRPr sz="2800"/>
            </a:pPr>
            <a:r>
              <a:t>What is the sequence of optimal decisions, that </a:t>
            </a:r>
          </a:p>
          <a:p>
            <a:pPr lvl="2" marL="1102518" indent="-250031">
              <a:spcBef>
                <a:spcPts val="600"/>
              </a:spcBef>
            </a:pPr>
            <a:r>
              <a:t>yields the path of shortest (cost) length.</a:t>
            </a:r>
          </a:p>
          <a:p>
            <a:pPr lvl="1" marL="645318" indent="-250031">
              <a:buChar char="•"/>
              <a:defRPr sz="2800"/>
            </a:pPr>
            <a:r>
              <a:t>Can we make step wise decision?</a:t>
            </a:r>
          </a:p>
          <a:p>
            <a:pPr marL="289718" indent="-250031">
              <a:spcBef>
                <a:spcPts val="600"/>
              </a:spcBef>
              <a:defRPr sz="2800"/>
            </a:pPr>
            <a:r>
              <a:t>Q: Can we always make step wise optimal decision?</a:t>
            </a:r>
          </a:p>
          <a:p>
            <a:pPr lvl="1" marL="645318" indent="-250031">
              <a:buChar char="•"/>
              <a:defRPr sz="2800"/>
            </a:pPr>
            <a:r>
              <a:t>There exists problems where decisions based on local information can not be made optimally.</a:t>
            </a:r>
          </a:p>
          <a:p>
            <a:pPr marL="289718" indent="-250031">
              <a:spcBef>
                <a:spcPts val="600"/>
              </a:spcBef>
              <a:defRPr sz="2800"/>
            </a:pPr>
            <a:r>
              <a:t>Does this work step wise optimal decision making works for the problem of finding shortest path from node </a:t>
            </a:r>
            <a:r>
              <a:rPr>
                <a:latin typeface="Courier New"/>
                <a:ea typeface="Courier New"/>
                <a:cs typeface="Courier New"/>
                <a:sym typeface="Courier New"/>
              </a:rPr>
              <a:t>v</a:t>
            </a:r>
            <a:r>
              <a:rPr baseline="-5999">
                <a:latin typeface="Courier New"/>
                <a:ea typeface="Courier New"/>
                <a:cs typeface="Courier New"/>
                <a:sym typeface="Courier New"/>
              </a:rPr>
              <a:t>i</a:t>
            </a:r>
            <a:r>
              <a:t> to all other vertices of directed graph </a:t>
            </a:r>
            <a:r>
              <a:rPr>
                <a:latin typeface="Courier New"/>
                <a:ea typeface="Courier New"/>
                <a:cs typeface="Courier New"/>
                <a:sym typeface="Courier New"/>
              </a:rPr>
              <a:t>G</a:t>
            </a:r>
            <a:r>
              <a:t>?</a:t>
            </a:r>
          </a:p>
        </p:txBody>
      </p:sp>
      <p:sp>
        <p:nvSpPr>
          <p:cNvPr id="1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0"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8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7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7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7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7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78">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8"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Principle of Optimality"/>
          <p:cNvSpPr txBox="1"/>
          <p:nvPr>
            <p:ph type="title"/>
          </p:nvPr>
        </p:nvSpPr>
        <p:spPr>
          <a:prstGeom prst="rect">
            <a:avLst/>
          </a:prstGeom>
        </p:spPr>
        <p:txBody>
          <a:bodyPr/>
          <a:lstStyle/>
          <a:p>
            <a:pPr/>
            <a:r>
              <a:t>Principle of Optimality</a:t>
            </a:r>
          </a:p>
        </p:txBody>
      </p:sp>
      <p:sp>
        <p:nvSpPr>
          <p:cNvPr id="184" name="Definition:…"/>
          <p:cNvSpPr txBox="1"/>
          <p:nvPr>
            <p:ph type="body" idx="1"/>
          </p:nvPr>
        </p:nvSpPr>
        <p:spPr>
          <a:prstGeom prst="rect">
            <a:avLst/>
          </a:prstGeom>
        </p:spPr>
        <p:txBody>
          <a:bodyPr/>
          <a:lstStyle/>
          <a:p>
            <a:pPr>
              <a:spcBef>
                <a:spcPts val="200"/>
              </a:spcBef>
            </a:pPr>
            <a:r>
              <a:t>Definition:</a:t>
            </a:r>
          </a:p>
          <a:p>
            <a:pPr lvl="2" marL="0" indent="457200">
              <a:spcBef>
                <a:spcPts val="200"/>
              </a:spcBef>
              <a:buSzTx/>
              <a:buNone/>
              <a:defRPr i="1" sz="3000"/>
            </a:pPr>
            <a:r>
              <a:t>The principle of optimality states that an optimal sequence of decisions has the property that whatever the initial state and the decision are, the remaining decisions must consitute an optimal decision sequence with regard the state resulting from first decision.</a:t>
            </a:r>
          </a:p>
          <a:p>
            <a:pPr marL="342246" indent="-302558">
              <a:spcBef>
                <a:spcPts val="200"/>
              </a:spcBef>
              <a:defRPr sz="2900"/>
            </a:pPr>
            <a:r>
              <a:t>Essential difference between greedy method and dynamic programming.</a:t>
            </a:r>
          </a:p>
          <a:p>
            <a:pPr lvl="1" marL="663178" indent="-267890">
              <a:spcBef>
                <a:spcPts val="200"/>
              </a:spcBef>
              <a:buChar char="•"/>
              <a:defRPr sz="2900"/>
            </a:pPr>
            <a:r>
              <a:t>In Greedy method, only one decision sequence is ever generated.</a:t>
            </a:r>
          </a:p>
          <a:p>
            <a:pPr lvl="1" marL="663178" indent="-267890">
              <a:spcBef>
                <a:spcPts val="200"/>
              </a:spcBef>
              <a:buChar char="•"/>
              <a:defRPr sz="2900"/>
            </a:pPr>
            <a:r>
              <a:t>In Dynamic programming, many decision sequences may be generated.</a:t>
            </a:r>
          </a:p>
          <a:p>
            <a:pPr lvl="2" marL="1073467" indent="-220980">
              <a:spcBef>
                <a:spcPts val="200"/>
              </a:spcBef>
            </a:pPr>
            <a:r>
              <a:rPr sz="2900"/>
              <a:t>Sequences containing sub-optimal subsequences can’t</a:t>
            </a:r>
            <a:r>
              <a:t> be optimal, and thus can’t be generated.</a:t>
            </a:r>
          </a:p>
        </p:txBody>
      </p:sp>
      <p:sp>
        <p:nvSpPr>
          <p:cNvPr id="1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6"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8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8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8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4"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Optimality Principle: Shortest Path"/>
          <p:cNvSpPr txBox="1"/>
          <p:nvPr>
            <p:ph type="title"/>
          </p:nvPr>
        </p:nvSpPr>
        <p:spPr>
          <a:prstGeom prst="rect">
            <a:avLst/>
          </a:prstGeom>
        </p:spPr>
        <p:txBody>
          <a:bodyPr/>
          <a:lstStyle>
            <a:lvl1pPr>
              <a:defRPr sz="4400"/>
            </a:lvl1pPr>
          </a:lstStyle>
          <a:p>
            <a:pPr/>
            <a:r>
              <a:t>Optimality Principle: Shortest Path</a:t>
            </a:r>
          </a:p>
        </p:txBody>
      </p:sp>
      <p:sp>
        <p:nvSpPr>
          <p:cNvPr id="190" name="Shortest path problem:…"/>
          <p:cNvSpPr txBox="1"/>
          <p:nvPr>
            <p:ph type="body" idx="1"/>
          </p:nvPr>
        </p:nvSpPr>
        <p:spPr>
          <a:prstGeom prst="rect">
            <a:avLst/>
          </a:prstGeom>
        </p:spPr>
        <p:txBody>
          <a:bodyPr/>
          <a:lstStyle/>
          <a:p>
            <a:pPr>
              <a:spcBef>
                <a:spcPts val="100"/>
              </a:spcBef>
            </a:pPr>
            <a:r>
              <a:t>Shortest path problem: </a:t>
            </a:r>
          </a:p>
          <a:p>
            <a:pPr lvl="1">
              <a:spcBef>
                <a:spcPts val="100"/>
              </a:spcBef>
              <a:defRPr sz="2800"/>
            </a:pPr>
            <a:r>
              <a:t>Consider a shortest path from vertex </a:t>
            </a:r>
            <a:r>
              <a:rPr>
                <a:latin typeface="Courier New"/>
                <a:ea typeface="Courier New"/>
                <a:cs typeface="Courier New"/>
                <a:sym typeface="Courier New"/>
              </a:rPr>
              <a:t>v</a:t>
            </a:r>
            <a:r>
              <a:rPr baseline="-5999">
                <a:latin typeface="Courier New"/>
                <a:ea typeface="Courier New"/>
                <a:cs typeface="Courier New"/>
                <a:sym typeface="Courier New"/>
              </a:rPr>
              <a:t>i</a:t>
            </a:r>
            <a:r>
              <a:t> to vertex </a:t>
            </a:r>
            <a:r>
              <a:rPr>
                <a:latin typeface="Courier New"/>
                <a:ea typeface="Courier New"/>
                <a:cs typeface="Courier New"/>
                <a:sym typeface="Courier New"/>
              </a:rPr>
              <a:t>v</a:t>
            </a:r>
            <a:r>
              <a:rPr baseline="-5999">
                <a:latin typeface="Courier New"/>
                <a:ea typeface="Courier New"/>
                <a:cs typeface="Courier New"/>
                <a:sym typeface="Courier New"/>
              </a:rPr>
              <a:t>j</a:t>
            </a:r>
            <a:r>
              <a:t> in directed graph </a:t>
            </a:r>
            <a:r>
              <a:rPr>
                <a:latin typeface="Courier New"/>
                <a:ea typeface="Courier New"/>
                <a:cs typeface="Courier New"/>
                <a:sym typeface="Courier New"/>
              </a:rPr>
              <a:t>G</a:t>
            </a:r>
            <a:endParaRPr>
              <a:latin typeface="Courier New"/>
              <a:ea typeface="Courier New"/>
              <a:cs typeface="Courier New"/>
              <a:sym typeface="Courier New"/>
            </a:endParaRPr>
          </a:p>
          <a:p>
            <a:pPr lvl="1">
              <a:spcBef>
                <a:spcPts val="100"/>
              </a:spcBef>
              <a:defRPr sz="2800">
                <a:latin typeface="Gill Sans MT"/>
                <a:ea typeface="Gill Sans MT"/>
                <a:cs typeface="Gill Sans MT"/>
                <a:sym typeface="Gill Sans MT"/>
              </a:defRPr>
            </a:pPr>
            <a:r>
              <a:t>Assume the shortest path i.e. optimal path is </a:t>
            </a: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i2</a:t>
            </a:r>
            <a:r>
              <a:rPr>
                <a:latin typeface="Courier New"/>
                <a:ea typeface="Courier New"/>
                <a:cs typeface="Courier New"/>
                <a:sym typeface="Courier New"/>
              </a:rPr>
              <a:t>,…,v</a:t>
            </a:r>
            <a:r>
              <a:rPr baseline="-5999">
                <a:latin typeface="Courier New"/>
                <a:ea typeface="Courier New"/>
                <a:cs typeface="Courier New"/>
                <a:sym typeface="Courier New"/>
              </a:rPr>
              <a:t>j</a:t>
            </a:r>
            <a:r>
              <a:t>.</a:t>
            </a:r>
          </a:p>
          <a:p>
            <a:pPr lvl="1">
              <a:spcBef>
                <a:spcPts val="100"/>
              </a:spcBef>
              <a:defRPr sz="2800">
                <a:latin typeface="Gill Sans MT"/>
                <a:ea typeface="Gill Sans MT"/>
                <a:cs typeface="Gill Sans MT"/>
                <a:sym typeface="Gill Sans MT"/>
              </a:defRPr>
            </a:pPr>
            <a:r>
              <a:t>After choosing first vertex </a:t>
            </a:r>
            <a:r>
              <a:rPr>
                <a:latin typeface="Courier New"/>
                <a:ea typeface="Courier New"/>
                <a:cs typeface="Courier New"/>
                <a:sym typeface="Courier New"/>
              </a:rPr>
              <a:t>v</a:t>
            </a:r>
            <a:r>
              <a:rPr baseline="-5999">
                <a:latin typeface="Courier New"/>
                <a:ea typeface="Courier New"/>
                <a:cs typeface="Courier New"/>
                <a:sym typeface="Courier New"/>
              </a:rPr>
              <a:t>i1</a:t>
            </a:r>
            <a:r>
              <a:t>, the problem becomes</a:t>
            </a:r>
          </a:p>
          <a:p>
            <a:pPr lvl="1">
              <a:spcBef>
                <a:spcPts val="100"/>
              </a:spcBef>
              <a:defRPr sz="2800">
                <a:latin typeface="Gill Sans MT"/>
                <a:ea typeface="Gill Sans MT"/>
                <a:cs typeface="Gill Sans MT"/>
                <a:sym typeface="Gill Sans MT"/>
              </a:defRPr>
            </a:pPr>
            <a:r>
              <a:t>Shortest path from </a:t>
            </a:r>
            <a:r>
              <a:rPr>
                <a:latin typeface="Courier New"/>
                <a:ea typeface="Courier New"/>
                <a:cs typeface="Courier New"/>
                <a:sym typeface="Courier New"/>
              </a:rPr>
              <a:t>v</a:t>
            </a:r>
            <a:r>
              <a:rPr baseline="-5999">
                <a:latin typeface="Courier New"/>
                <a:ea typeface="Courier New"/>
                <a:cs typeface="Courier New"/>
                <a:sym typeface="Courier New"/>
              </a:rPr>
              <a:t>i1</a:t>
            </a:r>
            <a:r>
              <a:t> to vertex </a:t>
            </a:r>
            <a:r>
              <a:rPr>
                <a:latin typeface="Courier New"/>
                <a:ea typeface="Courier New"/>
                <a:cs typeface="Courier New"/>
                <a:sym typeface="Courier New"/>
              </a:rPr>
              <a:t>v</a:t>
            </a:r>
            <a:r>
              <a:rPr baseline="-5999">
                <a:latin typeface="Courier New"/>
                <a:ea typeface="Courier New"/>
                <a:cs typeface="Courier New"/>
                <a:sym typeface="Courier New"/>
              </a:rPr>
              <a:t>j.</a:t>
            </a:r>
            <a:endParaRPr baseline="-5999">
              <a:latin typeface="Courier New"/>
              <a:ea typeface="Courier New"/>
              <a:cs typeface="Courier New"/>
              <a:sym typeface="Courier New"/>
            </a:endParaRPr>
          </a:p>
          <a:p>
            <a:pPr lvl="1">
              <a:spcBef>
                <a:spcPts val="100"/>
              </a:spcBef>
              <a:defRPr sz="2800">
                <a:latin typeface="Gill Sans MT"/>
                <a:ea typeface="Gill Sans MT"/>
                <a:cs typeface="Gill Sans MT"/>
                <a:sym typeface="Gill Sans MT"/>
              </a:defRPr>
            </a:pPr>
            <a:r>
              <a:t>This shortest path must be </a:t>
            </a:r>
          </a:p>
          <a:p>
            <a:pPr lvl="4" marL="0" indent="914400">
              <a:spcBef>
                <a:spcPts val="100"/>
              </a:spcBef>
              <a:buSzTx/>
              <a:buNone/>
              <a:defRPr>
                <a:latin typeface="Gill Sans MT"/>
                <a:ea typeface="Gill Sans MT"/>
                <a:cs typeface="Gill Sans MT"/>
                <a:sym typeface="Gill Sans MT"/>
              </a:defRPr>
            </a:pP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i2</a:t>
            </a:r>
            <a:r>
              <a:rPr>
                <a:latin typeface="Courier New"/>
                <a:ea typeface="Courier New"/>
                <a:cs typeface="Courier New"/>
                <a:sym typeface="Courier New"/>
              </a:rPr>
              <a:t>,…,v</a:t>
            </a:r>
            <a:r>
              <a:rPr baseline="-5999">
                <a:latin typeface="Courier New"/>
                <a:ea typeface="Courier New"/>
                <a:cs typeface="Courier New"/>
                <a:sym typeface="Courier New"/>
              </a:rPr>
              <a:t>j</a:t>
            </a:r>
            <a:r>
              <a:t>.</a:t>
            </a:r>
          </a:p>
          <a:p>
            <a:pPr lvl="1" marL="645318" indent="-250031">
              <a:spcBef>
                <a:spcPts val="100"/>
              </a:spcBef>
              <a:buChar char="•"/>
              <a:defRPr sz="2800">
                <a:latin typeface="Gill Sans MT"/>
                <a:ea typeface="Gill Sans MT"/>
                <a:cs typeface="Gill Sans MT"/>
                <a:sym typeface="Gill Sans MT"/>
              </a:defRPr>
            </a:pPr>
            <a:r>
              <a:t>If not, then let the shortest path be </a:t>
            </a: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r2</a:t>
            </a:r>
            <a:r>
              <a:rPr>
                <a:latin typeface="Courier New"/>
                <a:ea typeface="Courier New"/>
                <a:cs typeface="Courier New"/>
                <a:sym typeface="Courier New"/>
              </a:rPr>
              <a:t>,v</a:t>
            </a:r>
            <a:r>
              <a:rPr baseline="-5999">
                <a:latin typeface="Courier New"/>
                <a:ea typeface="Courier New"/>
                <a:cs typeface="Courier New"/>
                <a:sym typeface="Courier New"/>
              </a:rPr>
              <a:t>r3</a:t>
            </a:r>
            <a:r>
              <a:rPr>
                <a:latin typeface="Courier New"/>
                <a:ea typeface="Courier New"/>
                <a:cs typeface="Courier New"/>
                <a:sym typeface="Courier New"/>
              </a:rPr>
              <a:t>,…,v</a:t>
            </a:r>
            <a:r>
              <a:rPr baseline="-5999">
                <a:latin typeface="Courier New"/>
                <a:ea typeface="Courier New"/>
                <a:cs typeface="Courier New"/>
                <a:sym typeface="Courier New"/>
              </a:rPr>
              <a:t>j</a:t>
            </a:r>
            <a:endParaRPr baseline="-5999">
              <a:latin typeface="Courier New"/>
              <a:ea typeface="Courier New"/>
              <a:cs typeface="Courier New"/>
              <a:sym typeface="Courier New"/>
            </a:endParaRPr>
          </a:p>
          <a:p>
            <a:pPr lvl="1" marL="645318" indent="-250031">
              <a:spcBef>
                <a:spcPts val="100"/>
              </a:spcBef>
              <a:buChar char="•"/>
              <a:defRPr sz="2800">
                <a:latin typeface="Gill Sans MT"/>
                <a:ea typeface="Gill Sans MT"/>
                <a:cs typeface="Gill Sans MT"/>
                <a:sym typeface="Gill Sans MT"/>
              </a:defRPr>
            </a:pPr>
            <a:r>
              <a:t>This implies the original shortest path must be</a:t>
            </a:r>
          </a:p>
          <a:p>
            <a:pPr lvl="5" marL="0" indent="1143000">
              <a:spcBef>
                <a:spcPts val="100"/>
              </a:spcBef>
              <a:buSzTx/>
              <a:buNone/>
              <a:defRPr sz="2800">
                <a:latin typeface="Gill Sans MT"/>
                <a:ea typeface="Gill Sans MT"/>
                <a:cs typeface="Gill Sans MT"/>
                <a:sym typeface="Gill Sans MT"/>
              </a:defRPr>
            </a:pP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r2</a:t>
            </a:r>
            <a:r>
              <a:rPr>
                <a:latin typeface="Courier New"/>
                <a:ea typeface="Courier New"/>
                <a:cs typeface="Courier New"/>
                <a:sym typeface="Courier New"/>
              </a:rPr>
              <a:t>,v</a:t>
            </a:r>
            <a:r>
              <a:rPr baseline="-5999">
                <a:latin typeface="Courier New"/>
                <a:ea typeface="Courier New"/>
                <a:cs typeface="Courier New"/>
                <a:sym typeface="Courier New"/>
              </a:rPr>
              <a:t>r3</a:t>
            </a:r>
            <a:r>
              <a:rPr>
                <a:latin typeface="Courier New"/>
                <a:ea typeface="Courier New"/>
                <a:cs typeface="Courier New"/>
                <a:sym typeface="Courier New"/>
              </a:rPr>
              <a:t>,…,v</a:t>
            </a:r>
            <a:r>
              <a:rPr baseline="-5999">
                <a:latin typeface="Courier New"/>
                <a:ea typeface="Courier New"/>
                <a:cs typeface="Courier New"/>
                <a:sym typeface="Courier New"/>
              </a:rPr>
              <a:t>j</a:t>
            </a:r>
            <a:endParaRPr baseline="-5999">
              <a:latin typeface="Courier New"/>
              <a:ea typeface="Courier New"/>
              <a:cs typeface="Courier New"/>
              <a:sym typeface="Courier New"/>
            </a:endParaRPr>
          </a:p>
          <a:p>
            <a:pPr lvl="1" marL="645318" indent="-250031">
              <a:spcBef>
                <a:spcPts val="100"/>
              </a:spcBef>
              <a:buChar char="•"/>
              <a:defRPr sz="2800">
                <a:latin typeface="Gill Sans MT"/>
                <a:ea typeface="Gill Sans MT"/>
                <a:cs typeface="Gill Sans MT"/>
                <a:sym typeface="Gill Sans MT"/>
              </a:defRPr>
            </a:pPr>
            <a:r>
              <a:t>This, contradicts our initial assumption.</a:t>
            </a:r>
          </a:p>
          <a:p>
            <a:pPr lvl="1" marL="645318" indent="-250031">
              <a:spcBef>
                <a:spcPts val="100"/>
              </a:spcBef>
              <a:buChar char="•"/>
              <a:defRPr sz="2800">
                <a:latin typeface="Gill Sans MT"/>
                <a:ea typeface="Gill Sans MT"/>
                <a:cs typeface="Gill Sans MT"/>
                <a:sym typeface="Gill Sans MT"/>
              </a:defRPr>
            </a:pPr>
            <a:r>
              <a:t>Thus, the principle of optimality holds for this problem.</a:t>
            </a:r>
          </a:p>
        </p:txBody>
      </p:sp>
      <p:sp>
        <p:nvSpPr>
          <p:cNvPr id="1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2"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9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9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9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90">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90">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190">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190">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0"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 name="Resources"/>
          <p:cNvSpPr txBox="1"/>
          <p:nvPr>
            <p:ph type="title"/>
          </p:nvPr>
        </p:nvSpPr>
        <p:spPr>
          <a:prstGeom prst="rect">
            <a:avLst/>
          </a:prstGeom>
        </p:spPr>
        <p:txBody>
          <a:bodyPr/>
          <a:lstStyle/>
          <a:p>
            <a:pPr/>
            <a:r>
              <a:t>Resources</a:t>
            </a:r>
          </a:p>
        </p:txBody>
      </p:sp>
      <p:sp>
        <p:nvSpPr>
          <p:cNvPr id="48" name="Text book 2: Horowitz…"/>
          <p:cNvSpPr txBox="1"/>
          <p:nvPr>
            <p:ph type="body" idx="1"/>
          </p:nvPr>
        </p:nvSpPr>
        <p:spPr>
          <a:xfrm>
            <a:off x="679425" y="938113"/>
            <a:ext cx="9048800" cy="5891610"/>
          </a:xfrm>
          <a:prstGeom prst="rect">
            <a:avLst/>
          </a:prstGeom>
        </p:spPr>
        <p:txBody>
          <a:bodyPr/>
          <a:lstStyle/>
          <a:p>
            <a:pPr/>
            <a:r>
              <a:t>Text book 2: Horowitz</a:t>
            </a:r>
          </a:p>
          <a:p>
            <a:pPr lvl="1"/>
            <a:r>
              <a:t>Sec </a:t>
            </a:r>
            <a:r>
              <a:rPr>
                <a:latin typeface="Courier New"/>
                <a:ea typeface="Courier New"/>
                <a:cs typeface="Courier New"/>
                <a:sym typeface="Courier New"/>
              </a:rPr>
              <a:t>5.1,5.2,5.4,5.8,5.9</a:t>
            </a:r>
            <a:r>
              <a:t> </a:t>
            </a:r>
          </a:p>
          <a:p>
            <a:pPr/>
            <a:r>
              <a:t>Text book </a:t>
            </a:r>
            <a:r>
              <a:rPr>
                <a:latin typeface="Arial"/>
                <a:ea typeface="Arial"/>
                <a:cs typeface="Arial"/>
                <a:sym typeface="Arial"/>
              </a:rPr>
              <a:t>1</a:t>
            </a:r>
            <a:r>
              <a:t>: Levitin</a:t>
            </a:r>
          </a:p>
          <a:p>
            <a:pPr lvl="1"/>
            <a:r>
              <a:t>Sec </a:t>
            </a:r>
            <a:r>
              <a:rPr>
                <a:latin typeface="Courier New"/>
                <a:ea typeface="Courier New"/>
                <a:cs typeface="Courier New"/>
                <a:sym typeface="Courier New"/>
              </a:rPr>
              <a:t>8.2-8.4</a:t>
            </a:r>
            <a:r>
              <a:t> </a:t>
            </a:r>
          </a:p>
          <a:p>
            <a:pPr/>
            <a:r>
              <a:t>R1: Introduction to Algorithms</a:t>
            </a:r>
          </a:p>
          <a:p>
            <a:pPr lvl="2"/>
            <a:r>
              <a:t>Cormen et al.</a:t>
            </a:r>
          </a:p>
          <a:p>
            <a:pPr marL="382587" indent="-342899">
              <a:defRPr sz="2600"/>
            </a:pPr>
            <a:r>
              <a:rPr u="sng">
                <a:hlinkClick r:id="rId2" invalidUrl="" action="" tgtFrame="" tooltip="" history="1" highlightClick="0" endSnd="0"/>
              </a:rPr>
              <a:t>https://en.wikipedia.org/wiki/Dynamic_programming</a:t>
            </a:r>
          </a:p>
          <a:p>
            <a:pPr marL="382587" indent="-342899">
              <a:defRPr sz="2600"/>
            </a:pPr>
            <a:r>
              <a:rPr u="sng">
                <a:hlinkClick r:id="rId3" invalidUrl="" action="" tgtFrame="" tooltip="" history="1" highlightClick="0" endSnd="0"/>
              </a:rPr>
              <a:t>https://www.codechef.com/wiki/tutorial-dynamic-programming</a:t>
            </a:r>
          </a:p>
          <a:p>
            <a:pPr marL="382587" indent="-342899">
              <a:defRPr sz="2600"/>
            </a:pPr>
            <a:r>
              <a:t>https://www.hackerearth.com/practice/algorithms/dynamic-programming/introduction-to-dynamic-programming-1/tutorial/</a:t>
            </a:r>
          </a:p>
        </p:txBody>
      </p:sp>
      <p:sp>
        <p:nvSpPr>
          <p:cNvPr id="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5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mc:AlternateContent xmlns:mc="http://schemas.openxmlformats.org/markup-compatibility/2006">
    <mc:Choice xmlns:p14="http://schemas.microsoft.com/office/powerpoint/2010/main" Requires="p14">
      <p:transition spd="med" advClick="1" p14:dur="899">
        <p:wipe dir="l"/>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Optimality Principle: 0-1 Knapsack"/>
          <p:cNvSpPr txBox="1"/>
          <p:nvPr>
            <p:ph type="title"/>
          </p:nvPr>
        </p:nvSpPr>
        <p:spPr>
          <a:prstGeom prst="rect">
            <a:avLst/>
          </a:prstGeom>
        </p:spPr>
        <p:txBody>
          <a:bodyPr/>
          <a:lstStyle/>
          <a:p>
            <a:pPr>
              <a:defRPr sz="4400"/>
            </a:pPr>
            <a:r>
              <a:t>Optimality Principle: </a:t>
            </a:r>
            <a:r>
              <a:rPr sz="4200">
                <a:latin typeface="Courier New"/>
                <a:ea typeface="Courier New"/>
                <a:cs typeface="Courier New"/>
                <a:sym typeface="Courier New"/>
              </a:rPr>
              <a:t>0-1</a:t>
            </a:r>
            <a:r>
              <a:t> Knapsack</a:t>
            </a:r>
          </a:p>
        </p:txBody>
      </p:sp>
      <p:sp>
        <p:nvSpPr>
          <p:cNvPr id="196" name="0-1 Knapsack problem: KNAP(1,n,m)…"/>
          <p:cNvSpPr txBox="1"/>
          <p:nvPr>
            <p:ph type="body" idx="1"/>
          </p:nvPr>
        </p:nvSpPr>
        <p:spPr>
          <a:prstGeom prst="rect">
            <a:avLst/>
          </a:prstGeom>
        </p:spPr>
        <p:txBody>
          <a:bodyPr/>
          <a:lstStyle/>
          <a:p>
            <a:pPr>
              <a:spcBef>
                <a:spcPts val="100"/>
              </a:spcBef>
            </a:pPr>
            <a:r>
              <a:rPr>
                <a:latin typeface="Courier New"/>
                <a:ea typeface="Courier New"/>
                <a:cs typeface="Courier New"/>
                <a:sym typeface="Courier New"/>
              </a:rPr>
              <a:t>0-1</a:t>
            </a:r>
            <a:r>
              <a:t> Knapsack problem: K</a:t>
            </a:r>
            <a:r>
              <a:rPr baseline="-5999"/>
              <a:t>NAP</a:t>
            </a:r>
            <a:r>
              <a:t>(</a:t>
            </a:r>
            <a:r>
              <a:rPr>
                <a:latin typeface="Courier New"/>
                <a:ea typeface="Courier New"/>
                <a:cs typeface="Courier New"/>
                <a:sym typeface="Courier New"/>
              </a:rPr>
              <a:t>1,n,m</a:t>
            </a:r>
            <a:r>
              <a:t>)</a:t>
            </a:r>
          </a:p>
          <a:p>
            <a:pPr lvl="1" marL="700087" indent="-304800">
              <a:spcBef>
                <a:spcPts val="100"/>
              </a:spcBef>
              <a:defRPr sz="3200"/>
            </a:pPr>
            <a:r>
              <a:t>Let K</a:t>
            </a:r>
            <a:r>
              <a:rPr baseline="-5999"/>
              <a:t>NAP</a:t>
            </a:r>
            <a:r>
              <a:t>(</a:t>
            </a:r>
            <a:r>
              <a:rPr>
                <a:latin typeface="Courier New"/>
                <a:ea typeface="Courier New"/>
                <a:cs typeface="Courier New"/>
                <a:sym typeface="Courier New"/>
              </a:rPr>
              <a:t>i,j,y</a:t>
            </a:r>
            <a:r>
              <a:t>) be the subproblem, i.e.</a:t>
            </a:r>
          </a:p>
          <a:p>
            <a:pPr lvl="1">
              <a:spcBef>
                <a:spcPts val="100"/>
              </a:spcBef>
              <a:defRPr sz="2800"/>
            </a:pPr>
            <a:r>
              <a:t>Maximize </a:t>
            </a:r>
            <a:r>
              <a:rPr>
                <a:latin typeface="Courier New"/>
                <a:ea typeface="Courier New"/>
                <a:cs typeface="Courier New"/>
                <a:sym typeface="Courier New"/>
              </a:rPr>
              <a:t>Σ</a:t>
            </a:r>
            <a:r>
              <a:rPr baseline="-5999">
                <a:latin typeface="Courier New"/>
                <a:ea typeface="Courier New"/>
                <a:cs typeface="Courier New"/>
                <a:sym typeface="Courier New"/>
              </a:rPr>
              <a:t>i≤k≤j </a:t>
            </a:r>
            <a:r>
              <a:rPr>
                <a:latin typeface="Courier New"/>
                <a:ea typeface="Courier New"/>
                <a:cs typeface="Courier New"/>
                <a:sym typeface="Courier New"/>
              </a:rPr>
              <a:t>p</a:t>
            </a:r>
            <a:r>
              <a:rPr baseline="-5999">
                <a:latin typeface="Courier New"/>
                <a:ea typeface="Courier New"/>
                <a:cs typeface="Courier New"/>
                <a:sym typeface="Courier New"/>
              </a:rPr>
              <a:t>k</a:t>
            </a:r>
            <a:r>
              <a:rPr>
                <a:latin typeface="Courier New"/>
                <a:ea typeface="Courier New"/>
                <a:cs typeface="Courier New"/>
                <a:sym typeface="Courier New"/>
              </a:rPr>
              <a:t>x</a:t>
            </a:r>
            <a:r>
              <a:rPr baseline="-5999">
                <a:latin typeface="Courier New"/>
                <a:ea typeface="Courier New"/>
                <a:cs typeface="Courier New"/>
                <a:sym typeface="Courier New"/>
              </a:rPr>
              <a:t>k</a:t>
            </a:r>
            <a:r>
              <a:rPr>
                <a:latin typeface="Courier New"/>
                <a:ea typeface="Courier New"/>
                <a:cs typeface="Courier New"/>
                <a:sym typeface="Courier New"/>
              </a:rPr>
              <a:t>,</a:t>
            </a:r>
            <a:r>
              <a:t> </a:t>
            </a:r>
          </a:p>
          <a:p>
            <a:pPr lvl="1">
              <a:spcBef>
                <a:spcPts val="100"/>
              </a:spcBef>
              <a:defRPr sz="2800"/>
            </a:pPr>
            <a:r>
              <a:t>subject to </a:t>
            </a:r>
            <a:r>
              <a:rPr>
                <a:latin typeface="Courier New"/>
                <a:ea typeface="Courier New"/>
                <a:cs typeface="Courier New"/>
                <a:sym typeface="Courier New"/>
              </a:rPr>
              <a:t>Σ</a:t>
            </a:r>
            <a:r>
              <a:rPr baseline="-5999">
                <a:latin typeface="Courier New"/>
                <a:ea typeface="Courier New"/>
                <a:cs typeface="Courier New"/>
                <a:sym typeface="Courier New"/>
              </a:rPr>
              <a:t>i≤k≤j </a:t>
            </a:r>
            <a:r>
              <a:rPr>
                <a:latin typeface="Courier New"/>
                <a:ea typeface="Courier New"/>
                <a:cs typeface="Courier New"/>
                <a:sym typeface="Courier New"/>
              </a:rPr>
              <a:t>w</a:t>
            </a:r>
            <a:r>
              <a:rPr baseline="-5999">
                <a:latin typeface="Courier New"/>
                <a:ea typeface="Courier New"/>
                <a:cs typeface="Courier New"/>
                <a:sym typeface="Courier New"/>
              </a:rPr>
              <a:t>k</a:t>
            </a:r>
            <a:r>
              <a:rPr>
                <a:latin typeface="Courier New"/>
                <a:ea typeface="Courier New"/>
                <a:cs typeface="Courier New"/>
                <a:sym typeface="Courier New"/>
              </a:rPr>
              <a:t>x</a:t>
            </a:r>
            <a:r>
              <a:rPr baseline="-5999">
                <a:latin typeface="Courier New"/>
                <a:ea typeface="Courier New"/>
                <a:cs typeface="Courier New"/>
                <a:sym typeface="Courier New"/>
              </a:rPr>
              <a:t>k</a:t>
            </a:r>
            <a:r>
              <a:rPr>
                <a:latin typeface="Courier New"/>
                <a:ea typeface="Courier New"/>
                <a:cs typeface="Courier New"/>
                <a:sym typeface="Courier New"/>
              </a:rPr>
              <a:t> ≤y, x</a:t>
            </a:r>
            <a:r>
              <a:rPr baseline="-5999">
                <a:latin typeface="Courier New"/>
                <a:ea typeface="Courier New"/>
                <a:cs typeface="Courier New"/>
                <a:sym typeface="Courier New"/>
              </a:rPr>
              <a:t>k</a:t>
            </a:r>
            <a:r>
              <a:rPr>
                <a:latin typeface="Courier New"/>
                <a:ea typeface="Courier New"/>
                <a:cs typeface="Courier New"/>
                <a:sym typeface="Courier New"/>
              </a:rPr>
              <a:t>=0</a:t>
            </a:r>
            <a:r>
              <a:rPr>
                <a:latin typeface="Gill Sans MT"/>
                <a:ea typeface="Gill Sans MT"/>
                <a:cs typeface="Gill Sans MT"/>
                <a:sym typeface="Gill Sans MT"/>
              </a:rPr>
              <a:t> or </a:t>
            </a:r>
            <a:r>
              <a:rPr>
                <a:latin typeface="Courier New"/>
                <a:ea typeface="Courier New"/>
                <a:cs typeface="Courier New"/>
                <a:sym typeface="Courier New"/>
              </a:rPr>
              <a:t>1, i≤k≤j</a:t>
            </a:r>
            <a:endParaRPr>
              <a:latin typeface="Courier New"/>
              <a:ea typeface="Courier New"/>
              <a:cs typeface="Courier New"/>
              <a:sym typeface="Courier New"/>
            </a:endParaRPr>
          </a:p>
          <a:p>
            <a:pPr marL="325437" indent="-285750">
              <a:spcBef>
                <a:spcPts val="100"/>
              </a:spcBef>
              <a:buChar char="–"/>
              <a:defRPr sz="2800">
                <a:latin typeface="Gill Sans MT"/>
                <a:ea typeface="Gill Sans MT"/>
                <a:cs typeface="Gill Sans MT"/>
                <a:sym typeface="Gill Sans MT"/>
              </a:defRPr>
            </a:pPr>
            <a:r>
              <a:t>Let optimal sequence for </a:t>
            </a:r>
            <a:r>
              <a:rPr>
                <a:latin typeface="Courier New"/>
                <a:ea typeface="Courier New"/>
                <a:cs typeface="Courier New"/>
                <a:sym typeface="Courier New"/>
              </a:rPr>
              <a:t>0/1</a:t>
            </a:r>
            <a:r>
              <a:t> values for </a:t>
            </a:r>
            <a:r>
              <a:rPr>
                <a:latin typeface="Courier New"/>
                <a:ea typeface="Courier New"/>
                <a:cs typeface="Courier New"/>
                <a:sym typeface="Courier New"/>
              </a:rPr>
              <a:t>x</a:t>
            </a:r>
            <a:r>
              <a:rPr baseline="-5999">
                <a:latin typeface="Courier New"/>
                <a:ea typeface="Courier New"/>
                <a:cs typeface="Courier New"/>
                <a:sym typeface="Courier New"/>
              </a:rPr>
              <a:t>1</a:t>
            </a:r>
            <a:r>
              <a:rPr>
                <a:latin typeface="Courier New"/>
                <a:ea typeface="Courier New"/>
                <a:cs typeface="Courier New"/>
                <a:sym typeface="Courier New"/>
              </a:rPr>
              <a:t>,x</a:t>
            </a:r>
            <a:r>
              <a:rPr baseline="-5999">
                <a:latin typeface="Courier New"/>
                <a:ea typeface="Courier New"/>
                <a:cs typeface="Courier New"/>
                <a:sym typeface="Courier New"/>
              </a:rPr>
              <a:t>2</a:t>
            </a:r>
            <a:r>
              <a:rPr>
                <a:latin typeface="Courier New"/>
                <a:ea typeface="Courier New"/>
                <a:cs typeface="Courier New"/>
                <a:sym typeface="Courier New"/>
              </a:rPr>
              <a:t>,…,x</a:t>
            </a:r>
            <a:r>
              <a:rPr baseline="-5999">
                <a:latin typeface="Courier New"/>
                <a:ea typeface="Courier New"/>
                <a:cs typeface="Courier New"/>
                <a:sym typeface="Courier New"/>
              </a:rPr>
              <a:t>n</a:t>
            </a:r>
            <a:r>
              <a:t> be</a:t>
            </a:r>
          </a:p>
          <a:p>
            <a:pPr lvl="3" marL="0" indent="685800">
              <a:spcBef>
                <a:spcPts val="100"/>
              </a:spcBef>
              <a:buSzTx/>
              <a:buNone/>
              <a:defRPr>
                <a:latin typeface="Courier New"/>
                <a:ea typeface="Courier New"/>
                <a:cs typeface="Courier New"/>
                <a:sym typeface="Courier New"/>
              </a:defRPr>
            </a:pPr>
            <a:r>
              <a:t>y</a:t>
            </a:r>
            <a:r>
              <a:rPr baseline="-5999"/>
              <a:t>1</a:t>
            </a:r>
            <a:r>
              <a:t>, y</a:t>
            </a:r>
            <a:r>
              <a:rPr baseline="-5999"/>
              <a:t>2</a:t>
            </a:r>
            <a:r>
              <a:t>, …, y</a:t>
            </a:r>
            <a:r>
              <a:rPr baseline="-5999"/>
              <a:t>n</a:t>
            </a:r>
          </a:p>
          <a:p>
            <a:pPr marL="322075" indent="-282388">
              <a:spcBef>
                <a:spcPts val="100"/>
              </a:spcBef>
              <a:defRPr sz="2800">
                <a:latin typeface="Gill Sans MT"/>
                <a:ea typeface="Gill Sans MT"/>
                <a:cs typeface="Gill Sans MT"/>
                <a:sym typeface="Gill Sans MT"/>
              </a:defRPr>
            </a:pPr>
            <a:r>
              <a:t>If </a:t>
            </a:r>
            <a:r>
              <a:rPr>
                <a:latin typeface="Courier New"/>
                <a:ea typeface="Courier New"/>
                <a:cs typeface="Courier New"/>
                <a:sym typeface="Courier New"/>
              </a:rPr>
              <a:t>y</a:t>
            </a:r>
            <a:r>
              <a:rPr baseline="-5999">
                <a:latin typeface="Courier New"/>
                <a:ea typeface="Courier New"/>
                <a:cs typeface="Courier New"/>
                <a:sym typeface="Courier New"/>
              </a:rPr>
              <a:t>1</a:t>
            </a:r>
            <a:r>
              <a:rPr>
                <a:latin typeface="Courier New"/>
                <a:ea typeface="Courier New"/>
                <a:cs typeface="Courier New"/>
                <a:sym typeface="Courier New"/>
              </a:rPr>
              <a:t>=0</a:t>
            </a:r>
            <a:r>
              <a:t>, then optimal sequence for K</a:t>
            </a:r>
            <a:r>
              <a:rPr baseline="-5999"/>
              <a:t>NAP</a:t>
            </a:r>
            <a:r>
              <a:t>(</a:t>
            </a:r>
            <a:r>
              <a:rPr>
                <a:latin typeface="Courier New"/>
                <a:ea typeface="Courier New"/>
                <a:cs typeface="Courier New"/>
                <a:sym typeface="Courier New"/>
              </a:rPr>
              <a:t>2,n,m</a:t>
            </a:r>
            <a:r>
              <a:t>) must be</a:t>
            </a:r>
          </a:p>
          <a:p>
            <a:pPr lvl="3" marL="0" indent="685800">
              <a:spcBef>
                <a:spcPts val="100"/>
              </a:spcBef>
              <a:buSzTx/>
              <a:buNone/>
              <a:defRPr>
                <a:latin typeface="Courier New"/>
                <a:ea typeface="Courier New"/>
                <a:cs typeface="Courier New"/>
                <a:sym typeface="Courier New"/>
              </a:defRPr>
            </a:pPr>
            <a:r>
              <a:t>y</a:t>
            </a:r>
            <a:r>
              <a:rPr baseline="-5999"/>
              <a:t>2</a:t>
            </a:r>
            <a:r>
              <a:t>, y</a:t>
            </a:r>
            <a:r>
              <a:rPr baseline="-5999"/>
              <a:t>3</a:t>
            </a:r>
            <a:r>
              <a:t>,…, y</a:t>
            </a:r>
            <a:r>
              <a:rPr baseline="-5999"/>
              <a:t>n</a:t>
            </a:r>
          </a:p>
          <a:p>
            <a:pPr lvl="1" marL="645318" indent="-250031">
              <a:spcBef>
                <a:spcPts val="100"/>
              </a:spcBef>
              <a:buChar char="•"/>
              <a:defRPr sz="2800">
                <a:latin typeface="Gill Sans MT"/>
                <a:ea typeface="Gill Sans MT"/>
                <a:cs typeface="Gill Sans MT"/>
                <a:sym typeface="Gill Sans MT"/>
              </a:defRPr>
            </a:pPr>
            <a:r>
              <a:t>If above is not optimal sequence for K</a:t>
            </a:r>
            <a:r>
              <a:rPr baseline="-5999"/>
              <a:t>NAP</a:t>
            </a:r>
            <a:r>
              <a:t>(</a:t>
            </a:r>
            <a:r>
              <a:rPr>
                <a:latin typeface="Courier New"/>
                <a:ea typeface="Courier New"/>
                <a:cs typeface="Courier New"/>
                <a:sym typeface="Courier New"/>
              </a:rPr>
              <a:t>2,n,m</a:t>
            </a:r>
            <a:r>
              <a:t>), then</a:t>
            </a:r>
          </a:p>
          <a:p>
            <a:pPr lvl="3" marL="0" indent="685800">
              <a:spcBef>
                <a:spcPts val="100"/>
              </a:spcBef>
              <a:buSzTx/>
              <a:buNone/>
              <a:defRPr>
                <a:latin typeface="Courier New"/>
                <a:ea typeface="Courier New"/>
                <a:cs typeface="Courier New"/>
                <a:sym typeface="Courier New"/>
              </a:defRPr>
            </a:pPr>
            <a:r>
              <a:t>y</a:t>
            </a:r>
            <a:r>
              <a:rPr baseline="-5999"/>
              <a:t>1</a:t>
            </a:r>
            <a:r>
              <a:t>,y</a:t>
            </a:r>
            <a:r>
              <a:rPr baseline="-5999"/>
              <a:t>2</a:t>
            </a:r>
            <a:r>
              <a:t>,…,y</a:t>
            </a:r>
            <a:r>
              <a:rPr baseline="-5999"/>
              <a:t>n</a:t>
            </a:r>
            <a:r>
              <a:rPr>
                <a:latin typeface="Gill Sans MT"/>
                <a:ea typeface="Gill Sans MT"/>
                <a:cs typeface="Gill Sans MT"/>
                <a:sym typeface="Gill Sans MT"/>
              </a:rPr>
              <a:t> can’t be optimal seq for K</a:t>
            </a:r>
            <a:r>
              <a:rPr baseline="-5999">
                <a:latin typeface="Gill Sans MT"/>
                <a:ea typeface="Gill Sans MT"/>
                <a:cs typeface="Gill Sans MT"/>
                <a:sym typeface="Gill Sans MT"/>
              </a:rPr>
              <a:t>NAP</a:t>
            </a:r>
            <a:r>
              <a:t>(1,n,m)</a:t>
            </a:r>
          </a:p>
          <a:p>
            <a:pPr marL="322075" indent="-282388">
              <a:spcBef>
                <a:spcPts val="100"/>
              </a:spcBef>
              <a:defRPr sz="2700">
                <a:latin typeface="Gill Sans MT"/>
                <a:ea typeface="Gill Sans MT"/>
                <a:cs typeface="Gill Sans MT"/>
                <a:sym typeface="Gill Sans MT"/>
              </a:defRPr>
            </a:pPr>
            <a:r>
              <a:t>If </a:t>
            </a:r>
            <a:r>
              <a:rPr>
                <a:latin typeface="Courier New"/>
                <a:ea typeface="Courier New"/>
                <a:cs typeface="Courier New"/>
                <a:sym typeface="Courier New"/>
              </a:rPr>
              <a:t>y</a:t>
            </a:r>
            <a:r>
              <a:rPr baseline="-5999">
                <a:latin typeface="Courier New"/>
                <a:ea typeface="Courier New"/>
                <a:cs typeface="Courier New"/>
                <a:sym typeface="Courier New"/>
              </a:rPr>
              <a:t>1</a:t>
            </a:r>
            <a:r>
              <a:rPr>
                <a:latin typeface="Courier New"/>
                <a:ea typeface="Courier New"/>
                <a:cs typeface="Courier New"/>
                <a:sym typeface="Courier New"/>
              </a:rPr>
              <a:t>=1</a:t>
            </a:r>
            <a:r>
              <a:t>, then </a:t>
            </a:r>
            <a:r>
              <a:rPr>
                <a:latin typeface="Courier New"/>
                <a:ea typeface="Courier New"/>
                <a:cs typeface="Courier New"/>
                <a:sym typeface="Courier New"/>
              </a:rPr>
              <a:t>y</a:t>
            </a:r>
            <a:r>
              <a:rPr baseline="-5999">
                <a:latin typeface="Courier New"/>
                <a:ea typeface="Courier New"/>
                <a:cs typeface="Courier New"/>
                <a:sym typeface="Courier New"/>
              </a:rPr>
              <a:t>2</a:t>
            </a:r>
            <a:r>
              <a:rPr>
                <a:latin typeface="Courier New"/>
                <a:ea typeface="Courier New"/>
                <a:cs typeface="Courier New"/>
                <a:sym typeface="Courier New"/>
              </a:rPr>
              <a:t>,…,y</a:t>
            </a:r>
            <a:r>
              <a:rPr baseline="-5999">
                <a:latin typeface="Courier New"/>
                <a:ea typeface="Courier New"/>
                <a:cs typeface="Courier New"/>
                <a:sym typeface="Courier New"/>
              </a:rPr>
              <a:t>n</a:t>
            </a:r>
            <a:r>
              <a:rPr baseline="-5999"/>
              <a:t> </a:t>
            </a:r>
            <a:r>
              <a:t>must be optimal for K</a:t>
            </a:r>
            <a:r>
              <a:rPr baseline="-5999"/>
              <a:t>NAP</a:t>
            </a:r>
            <a:r>
              <a:t>(</a:t>
            </a:r>
            <a:r>
              <a:rPr>
                <a:latin typeface="Courier New"/>
                <a:ea typeface="Courier New"/>
                <a:cs typeface="Courier New"/>
                <a:sym typeface="Courier New"/>
              </a:rPr>
              <a:t>2,n,m-w</a:t>
            </a:r>
            <a:r>
              <a:rPr baseline="-5999">
                <a:latin typeface="Courier New"/>
                <a:ea typeface="Courier New"/>
                <a:cs typeface="Courier New"/>
                <a:sym typeface="Courier New"/>
              </a:rPr>
              <a:t>1</a:t>
            </a:r>
            <a:r>
              <a:t>)</a:t>
            </a:r>
          </a:p>
          <a:p>
            <a:pPr lvl="1" marL="677675" indent="-282388">
              <a:spcBef>
                <a:spcPts val="100"/>
              </a:spcBef>
              <a:buChar char="•"/>
              <a:defRPr sz="2700">
                <a:latin typeface="Gill Sans MT"/>
                <a:ea typeface="Gill Sans MT"/>
                <a:cs typeface="Gill Sans MT"/>
                <a:sym typeface="Gill Sans MT"/>
              </a:defRPr>
            </a:pPr>
            <a:r>
              <a:t>if not, let some seq </a:t>
            </a:r>
            <a:r>
              <a:rPr>
                <a:latin typeface="Courier New"/>
                <a:ea typeface="Courier New"/>
                <a:cs typeface="Courier New"/>
                <a:sym typeface="Courier New"/>
              </a:rPr>
              <a:t>z</a:t>
            </a:r>
            <a:r>
              <a:rPr baseline="-5999">
                <a:latin typeface="Courier New"/>
                <a:ea typeface="Courier New"/>
                <a:cs typeface="Courier New"/>
                <a:sym typeface="Courier New"/>
              </a:rPr>
              <a:t>2</a:t>
            </a:r>
            <a:r>
              <a:rPr>
                <a:latin typeface="Courier New"/>
                <a:ea typeface="Courier New"/>
                <a:cs typeface="Courier New"/>
                <a:sym typeface="Courier New"/>
              </a:rPr>
              <a:t>,…,z</a:t>
            </a:r>
            <a:r>
              <a:rPr baseline="-5999">
                <a:latin typeface="Courier New"/>
                <a:ea typeface="Courier New"/>
                <a:cs typeface="Courier New"/>
                <a:sym typeface="Courier New"/>
              </a:rPr>
              <a:t>n</a:t>
            </a:r>
            <a:r>
              <a:t> is an optimal seq, then</a:t>
            </a:r>
          </a:p>
          <a:p>
            <a:pPr lvl="3" marL="0" indent="685800">
              <a:spcBef>
                <a:spcPts val="100"/>
              </a:spcBef>
              <a:buSzTx/>
              <a:buNone/>
            </a:pPr>
            <a:r>
              <a:rPr>
                <a:latin typeface="Courier New"/>
                <a:ea typeface="Courier New"/>
                <a:cs typeface="Courier New"/>
                <a:sym typeface="Courier New"/>
              </a:rPr>
              <a:t>Σ</a:t>
            </a:r>
            <a:r>
              <a:rPr baseline="-5999">
                <a:latin typeface="Courier New"/>
                <a:ea typeface="Courier New"/>
                <a:cs typeface="Courier New"/>
                <a:sym typeface="Courier New"/>
              </a:rPr>
              <a:t>2≤k≤j </a:t>
            </a:r>
            <a:r>
              <a:rPr>
                <a:latin typeface="Courier New"/>
                <a:ea typeface="Courier New"/>
                <a:cs typeface="Courier New"/>
                <a:sym typeface="Courier New"/>
              </a:rPr>
              <a:t>w</a:t>
            </a:r>
            <a:r>
              <a:rPr baseline="-5999">
                <a:latin typeface="Courier New"/>
                <a:ea typeface="Courier New"/>
                <a:cs typeface="Courier New"/>
                <a:sym typeface="Courier New"/>
              </a:rPr>
              <a:t>k</a:t>
            </a:r>
            <a:r>
              <a:rPr>
                <a:latin typeface="Courier New"/>
                <a:ea typeface="Courier New"/>
                <a:cs typeface="Courier New"/>
                <a:sym typeface="Courier New"/>
              </a:rPr>
              <a:t>x</a:t>
            </a:r>
            <a:r>
              <a:rPr baseline="-5999">
                <a:latin typeface="Courier New"/>
                <a:ea typeface="Courier New"/>
                <a:cs typeface="Courier New"/>
                <a:sym typeface="Courier New"/>
              </a:rPr>
              <a:t>k</a:t>
            </a:r>
            <a:r>
              <a:rPr>
                <a:latin typeface="Courier New"/>
                <a:ea typeface="Courier New"/>
                <a:cs typeface="Courier New"/>
                <a:sym typeface="Courier New"/>
              </a:rPr>
              <a:t>≤y-w</a:t>
            </a:r>
            <a:r>
              <a:rPr baseline="-5999">
                <a:latin typeface="Courier New"/>
                <a:ea typeface="Courier New"/>
                <a:cs typeface="Courier New"/>
                <a:sym typeface="Courier New"/>
              </a:rPr>
              <a:t>1</a:t>
            </a:r>
            <a:r>
              <a:rPr>
                <a:latin typeface="Gill Sans MT"/>
                <a:ea typeface="Gill Sans MT"/>
                <a:cs typeface="Gill Sans MT"/>
                <a:sym typeface="Gill Sans MT"/>
              </a:rPr>
              <a:t>, and </a:t>
            </a:r>
            <a:r>
              <a:rPr>
                <a:latin typeface="Courier New"/>
                <a:ea typeface="Courier New"/>
                <a:cs typeface="Courier New"/>
                <a:sym typeface="Courier New"/>
              </a:rPr>
              <a:t>Σ</a:t>
            </a:r>
            <a:r>
              <a:rPr baseline="-5999">
                <a:latin typeface="Courier New"/>
                <a:ea typeface="Courier New"/>
                <a:cs typeface="Courier New"/>
                <a:sym typeface="Courier New"/>
              </a:rPr>
              <a:t>2≤k≤j </a:t>
            </a:r>
            <a:r>
              <a:rPr>
                <a:latin typeface="Courier New"/>
                <a:ea typeface="Courier New"/>
                <a:cs typeface="Courier New"/>
                <a:sym typeface="Courier New"/>
              </a:rPr>
              <a:t>p</a:t>
            </a:r>
            <a:r>
              <a:rPr baseline="-5999">
                <a:latin typeface="Courier New"/>
                <a:ea typeface="Courier New"/>
                <a:cs typeface="Courier New"/>
                <a:sym typeface="Courier New"/>
              </a:rPr>
              <a:t>k</a:t>
            </a:r>
            <a:r>
              <a:rPr>
                <a:latin typeface="Courier New"/>
                <a:ea typeface="Courier New"/>
                <a:cs typeface="Courier New"/>
                <a:sym typeface="Courier New"/>
              </a:rPr>
              <a:t>z</a:t>
            </a:r>
            <a:r>
              <a:rPr baseline="-5999">
                <a:latin typeface="Courier New"/>
                <a:ea typeface="Courier New"/>
                <a:cs typeface="Courier New"/>
                <a:sym typeface="Courier New"/>
              </a:rPr>
              <a:t>k</a:t>
            </a:r>
            <a:r>
              <a:rPr>
                <a:latin typeface="Courier New"/>
                <a:ea typeface="Courier New"/>
                <a:cs typeface="Courier New"/>
                <a:sym typeface="Courier New"/>
              </a:rPr>
              <a:t>≥Σ</a:t>
            </a:r>
            <a:r>
              <a:rPr baseline="-5999">
                <a:latin typeface="Courier New"/>
                <a:ea typeface="Courier New"/>
                <a:cs typeface="Courier New"/>
                <a:sym typeface="Courier New"/>
              </a:rPr>
              <a:t>2≤k≤j </a:t>
            </a:r>
            <a:r>
              <a:rPr>
                <a:latin typeface="Courier New"/>
                <a:ea typeface="Courier New"/>
                <a:cs typeface="Courier New"/>
                <a:sym typeface="Courier New"/>
              </a:rPr>
              <a:t>p</a:t>
            </a:r>
            <a:r>
              <a:rPr baseline="-5999">
                <a:latin typeface="Courier New"/>
                <a:ea typeface="Courier New"/>
                <a:cs typeface="Courier New"/>
                <a:sym typeface="Courier New"/>
              </a:rPr>
              <a:t>k</a:t>
            </a:r>
            <a:r>
              <a:rPr>
                <a:latin typeface="Courier New"/>
                <a:ea typeface="Courier New"/>
                <a:cs typeface="Courier New"/>
                <a:sym typeface="Courier New"/>
              </a:rPr>
              <a:t>y</a:t>
            </a:r>
            <a:r>
              <a:rPr baseline="-5999">
                <a:latin typeface="Courier New"/>
                <a:ea typeface="Courier New"/>
                <a:cs typeface="Courier New"/>
                <a:sym typeface="Courier New"/>
              </a:rPr>
              <a:t>k</a:t>
            </a:r>
            <a:endParaRPr baseline="-5999">
              <a:latin typeface="Courier New"/>
              <a:ea typeface="Courier New"/>
              <a:cs typeface="Courier New"/>
              <a:sym typeface="Courier New"/>
            </a:endParaRPr>
          </a:p>
          <a:p>
            <a:pPr marL="322075" indent="-282388">
              <a:spcBef>
                <a:spcPts val="100"/>
              </a:spcBef>
              <a:defRPr sz="2800">
                <a:latin typeface="Gill Sans MT"/>
                <a:ea typeface="Gill Sans MT"/>
                <a:cs typeface="Gill Sans MT"/>
                <a:sym typeface="Gill Sans MT"/>
              </a:defRPr>
            </a:pPr>
            <a:r>
              <a:t>Thus, the principle of optimality works for this problem.</a:t>
            </a:r>
          </a:p>
        </p:txBody>
      </p:sp>
      <p:sp>
        <p:nvSpPr>
          <p:cNvPr id="1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19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9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9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9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96">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196">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196">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 fill="hold">
                                  <p:stCondLst>
                                    <p:cond delay="0"/>
                                  </p:stCondLst>
                                  <p:iterate type="el" backwards="0">
                                    <p:tmAbs val="0"/>
                                  </p:iterate>
                                  <p:childTnLst>
                                    <p:set>
                                      <p:cBhvr>
                                        <p:cTn id="56" fill="hold"/>
                                        <p:tgtEl>
                                          <p:spTgt spid="196">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1" fill="hold">
                                  <p:stCondLst>
                                    <p:cond delay="0"/>
                                  </p:stCondLst>
                                  <p:iterate type="el" backwards="0">
                                    <p:tmAbs val="0"/>
                                  </p:iterate>
                                  <p:childTnLst>
                                    <p:set>
                                      <p:cBhvr>
                                        <p:cTn id="60" fill="hold"/>
                                        <p:tgtEl>
                                          <p:spTgt spid="196">
                                            <p:txEl>
                                              <p:pRg st="13" end="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6"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Principle of Optimality"/>
          <p:cNvSpPr txBox="1"/>
          <p:nvPr>
            <p:ph type="title"/>
          </p:nvPr>
        </p:nvSpPr>
        <p:spPr>
          <a:prstGeom prst="rect">
            <a:avLst/>
          </a:prstGeom>
        </p:spPr>
        <p:txBody>
          <a:bodyPr/>
          <a:lstStyle/>
          <a:p>
            <a:pPr/>
            <a:r>
              <a:t>Principle of Optimality</a:t>
            </a:r>
          </a:p>
        </p:txBody>
      </p:sp>
      <p:sp>
        <p:nvSpPr>
          <p:cNvPr id="202" name="The principle of optimality is stated w.r.t. only initial state and decision.…"/>
          <p:cNvSpPr txBox="1"/>
          <p:nvPr>
            <p:ph type="body" idx="1"/>
          </p:nvPr>
        </p:nvSpPr>
        <p:spPr>
          <a:prstGeom prst="rect">
            <a:avLst/>
          </a:prstGeom>
        </p:spPr>
        <p:txBody>
          <a:bodyPr/>
          <a:lstStyle/>
          <a:p>
            <a:pPr/>
            <a:r>
              <a:t>The principle of optimality is stated w.r.t. only initial state and decision.</a:t>
            </a:r>
          </a:p>
          <a:p>
            <a:pPr lvl="1"/>
            <a:r>
              <a:t>This equally holds well for intermediate states and decisions.</a:t>
            </a:r>
          </a:p>
          <a:p>
            <a:pPr/>
            <a:r>
              <a:t>Example: Shortest path</a:t>
            </a:r>
          </a:p>
          <a:p>
            <a:pPr lvl="1"/>
            <a:r>
              <a:t>Let </a:t>
            </a:r>
            <a:r>
              <a:rPr>
                <a:latin typeface="Courier New"/>
                <a:ea typeface="Courier New"/>
                <a:cs typeface="Courier New"/>
                <a:sym typeface="Courier New"/>
              </a:rPr>
              <a:t>v</a:t>
            </a:r>
            <a:r>
              <a:rPr baseline="-5999">
                <a:latin typeface="Courier New"/>
                <a:ea typeface="Courier New"/>
                <a:cs typeface="Courier New"/>
                <a:sym typeface="Courier New"/>
              </a:rPr>
              <a:t>k</a:t>
            </a:r>
            <a:r>
              <a:t> be the an intermediate vertex on a shortest path </a:t>
            </a: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i2</a:t>
            </a:r>
            <a:r>
              <a:rPr>
                <a:latin typeface="Courier New"/>
                <a:ea typeface="Courier New"/>
                <a:cs typeface="Courier New"/>
                <a:sym typeface="Courier New"/>
              </a:rPr>
              <a:t>,v</a:t>
            </a:r>
            <a:r>
              <a:rPr baseline="-5999">
                <a:latin typeface="Courier New"/>
                <a:ea typeface="Courier New"/>
                <a:cs typeface="Courier New"/>
                <a:sym typeface="Courier New"/>
              </a:rPr>
              <a:t>k,</a:t>
            </a:r>
            <a:r>
              <a:rPr>
                <a:latin typeface="Courier New"/>
                <a:ea typeface="Courier New"/>
                <a:cs typeface="Courier New"/>
                <a:sym typeface="Courier New"/>
              </a:rPr>
              <a:t>v</a:t>
            </a:r>
            <a:r>
              <a:rPr baseline="-5999">
                <a:latin typeface="Courier New"/>
                <a:ea typeface="Courier New"/>
                <a:cs typeface="Courier New"/>
                <a:sym typeface="Courier New"/>
              </a:rPr>
              <a:t>k+1</a:t>
            </a:r>
            <a:r>
              <a:rPr>
                <a:latin typeface="Courier New"/>
                <a:ea typeface="Courier New"/>
                <a:cs typeface="Courier New"/>
                <a:sym typeface="Courier New"/>
              </a:rPr>
              <a:t>…,v</a:t>
            </a:r>
            <a:r>
              <a:rPr baseline="-5999">
                <a:latin typeface="Courier New"/>
                <a:ea typeface="Courier New"/>
                <a:cs typeface="Courier New"/>
                <a:sym typeface="Courier New"/>
              </a:rPr>
              <a:t>j</a:t>
            </a:r>
            <a:r>
              <a:rPr>
                <a:latin typeface="Gill Sans MT"/>
                <a:ea typeface="Gill Sans MT"/>
                <a:cs typeface="Gill Sans MT"/>
                <a:sym typeface="Gill Sans MT"/>
              </a:rPr>
              <a:t> from </a:t>
            </a: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Gill Sans MT"/>
                <a:ea typeface="Gill Sans MT"/>
                <a:cs typeface="Gill Sans MT"/>
                <a:sym typeface="Gill Sans MT"/>
              </a:rPr>
              <a:t> to </a:t>
            </a:r>
            <a:r>
              <a:rPr>
                <a:latin typeface="Courier New"/>
                <a:ea typeface="Courier New"/>
                <a:cs typeface="Courier New"/>
                <a:sym typeface="Courier New"/>
              </a:rPr>
              <a:t>v</a:t>
            </a:r>
            <a:r>
              <a:rPr baseline="-5999">
                <a:latin typeface="Courier New"/>
                <a:ea typeface="Courier New"/>
                <a:cs typeface="Courier New"/>
                <a:sym typeface="Courier New"/>
              </a:rPr>
              <a:t>j.</a:t>
            </a:r>
            <a:r>
              <a:rPr>
                <a:latin typeface="Gill Sans MT"/>
                <a:ea typeface="Gill Sans MT"/>
                <a:cs typeface="Gill Sans MT"/>
                <a:sym typeface="Gill Sans MT"/>
              </a:rPr>
              <a:t> </a:t>
            </a:r>
            <a:endParaRPr>
              <a:latin typeface="Gill Sans MT"/>
              <a:ea typeface="Gill Sans MT"/>
              <a:cs typeface="Gill Sans MT"/>
              <a:sym typeface="Gill Sans MT"/>
            </a:endParaRPr>
          </a:p>
          <a:p>
            <a:pPr lvl="1"/>
            <a:r>
              <a:rPr>
                <a:latin typeface="Gill Sans MT"/>
                <a:ea typeface="Gill Sans MT"/>
                <a:cs typeface="Gill Sans MT"/>
                <a:sym typeface="Gill Sans MT"/>
              </a:rPr>
              <a:t>Then, path </a:t>
            </a: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Courier New"/>
                <a:ea typeface="Courier New"/>
                <a:cs typeface="Courier New"/>
                <a:sym typeface="Courier New"/>
              </a:rPr>
              <a:t>,v</a:t>
            </a:r>
            <a:r>
              <a:rPr baseline="-5999">
                <a:latin typeface="Courier New"/>
                <a:ea typeface="Courier New"/>
                <a:cs typeface="Courier New"/>
                <a:sym typeface="Courier New"/>
              </a:rPr>
              <a:t>i1</a:t>
            </a:r>
            <a:r>
              <a:rPr>
                <a:latin typeface="Courier New"/>
                <a:ea typeface="Courier New"/>
                <a:cs typeface="Courier New"/>
                <a:sym typeface="Courier New"/>
              </a:rPr>
              <a:t>,v</a:t>
            </a:r>
            <a:r>
              <a:rPr baseline="-5999">
                <a:latin typeface="Courier New"/>
                <a:ea typeface="Courier New"/>
                <a:cs typeface="Courier New"/>
                <a:sym typeface="Courier New"/>
              </a:rPr>
              <a:t>i2</a:t>
            </a:r>
            <a:r>
              <a:rPr>
                <a:latin typeface="Courier New"/>
                <a:ea typeface="Courier New"/>
                <a:cs typeface="Courier New"/>
                <a:sym typeface="Courier New"/>
              </a:rPr>
              <a:t>,v</a:t>
            </a:r>
            <a:r>
              <a:rPr baseline="-5999">
                <a:latin typeface="Courier New"/>
                <a:ea typeface="Courier New"/>
                <a:cs typeface="Courier New"/>
                <a:sym typeface="Courier New"/>
              </a:rPr>
              <a:t>k</a:t>
            </a:r>
            <a:r>
              <a:rPr>
                <a:latin typeface="Gill Sans MT"/>
                <a:ea typeface="Gill Sans MT"/>
                <a:cs typeface="Gill Sans MT"/>
                <a:sym typeface="Gill Sans MT"/>
              </a:rPr>
              <a:t> must be the shortest path from </a:t>
            </a:r>
            <a:r>
              <a:rPr>
                <a:latin typeface="Courier New"/>
                <a:ea typeface="Courier New"/>
                <a:cs typeface="Courier New"/>
                <a:sym typeface="Courier New"/>
              </a:rPr>
              <a:t>v</a:t>
            </a:r>
            <a:r>
              <a:rPr baseline="-5999">
                <a:latin typeface="Courier New"/>
                <a:ea typeface="Courier New"/>
                <a:cs typeface="Courier New"/>
                <a:sym typeface="Courier New"/>
              </a:rPr>
              <a:t>i</a:t>
            </a:r>
            <a:r>
              <a:rPr>
                <a:latin typeface="Gill Sans MT"/>
                <a:ea typeface="Gill Sans MT"/>
                <a:cs typeface="Gill Sans MT"/>
                <a:sym typeface="Gill Sans MT"/>
              </a:rPr>
              <a:t> to </a:t>
            </a:r>
            <a:r>
              <a:rPr>
                <a:latin typeface="Courier New"/>
                <a:ea typeface="Courier New"/>
                <a:cs typeface="Courier New"/>
                <a:sym typeface="Courier New"/>
              </a:rPr>
              <a:t>v</a:t>
            </a:r>
            <a:r>
              <a:rPr baseline="-5999">
                <a:latin typeface="Courier New"/>
                <a:ea typeface="Courier New"/>
                <a:cs typeface="Courier New"/>
                <a:sym typeface="Courier New"/>
              </a:rPr>
              <a:t>k,</a:t>
            </a:r>
            <a:r>
              <a:rPr baseline="-5999">
                <a:latin typeface="Gill Sans MT"/>
                <a:ea typeface="Gill Sans MT"/>
                <a:cs typeface="Gill Sans MT"/>
                <a:sym typeface="Gill Sans MT"/>
              </a:rPr>
              <a:t> </a:t>
            </a:r>
            <a:r>
              <a:rPr>
                <a:latin typeface="Gill Sans MT"/>
                <a:ea typeface="Gill Sans MT"/>
                <a:cs typeface="Gill Sans MT"/>
                <a:sym typeface="Gill Sans MT"/>
              </a:rPr>
              <a:t>and</a:t>
            </a:r>
            <a:endParaRPr>
              <a:latin typeface="Gill Sans MT"/>
              <a:ea typeface="Gill Sans MT"/>
              <a:cs typeface="Gill Sans MT"/>
              <a:sym typeface="Gill Sans MT"/>
            </a:endParaRPr>
          </a:p>
          <a:p>
            <a:pPr lvl="1"/>
            <a:r>
              <a:rPr>
                <a:latin typeface="Gill Sans MT"/>
                <a:ea typeface="Gill Sans MT"/>
                <a:cs typeface="Gill Sans MT"/>
                <a:sym typeface="Gill Sans MT"/>
              </a:rPr>
              <a:t>path </a:t>
            </a:r>
            <a:r>
              <a:rPr>
                <a:latin typeface="Courier New"/>
                <a:ea typeface="Courier New"/>
                <a:cs typeface="Courier New"/>
                <a:sym typeface="Courier New"/>
              </a:rPr>
              <a:t>v</a:t>
            </a:r>
            <a:r>
              <a:rPr baseline="-5999">
                <a:latin typeface="Courier New"/>
                <a:ea typeface="Courier New"/>
                <a:cs typeface="Courier New"/>
                <a:sym typeface="Courier New"/>
              </a:rPr>
              <a:t>k,</a:t>
            </a:r>
            <a:r>
              <a:rPr>
                <a:latin typeface="Courier New"/>
                <a:ea typeface="Courier New"/>
                <a:cs typeface="Courier New"/>
                <a:sym typeface="Courier New"/>
              </a:rPr>
              <a:t>v</a:t>
            </a:r>
            <a:r>
              <a:rPr baseline="-5999">
                <a:latin typeface="Courier New"/>
                <a:ea typeface="Courier New"/>
                <a:cs typeface="Courier New"/>
                <a:sym typeface="Courier New"/>
              </a:rPr>
              <a:t>k+1</a:t>
            </a:r>
            <a:r>
              <a:rPr>
                <a:latin typeface="Courier New"/>
                <a:ea typeface="Courier New"/>
                <a:cs typeface="Courier New"/>
                <a:sym typeface="Courier New"/>
              </a:rPr>
              <a:t>…,v</a:t>
            </a:r>
            <a:r>
              <a:rPr baseline="-5999">
                <a:latin typeface="Courier New"/>
                <a:ea typeface="Courier New"/>
                <a:cs typeface="Courier New"/>
                <a:sym typeface="Courier New"/>
              </a:rPr>
              <a:t>j</a:t>
            </a:r>
            <a:r>
              <a:rPr>
                <a:latin typeface="Gill Sans MT"/>
                <a:ea typeface="Gill Sans MT"/>
                <a:cs typeface="Gill Sans MT"/>
                <a:sym typeface="Gill Sans MT"/>
              </a:rPr>
              <a:t> must be the shortest path from </a:t>
            </a:r>
            <a:r>
              <a:rPr>
                <a:latin typeface="Courier New"/>
                <a:ea typeface="Courier New"/>
                <a:cs typeface="Courier New"/>
                <a:sym typeface="Courier New"/>
              </a:rPr>
              <a:t>v</a:t>
            </a:r>
            <a:r>
              <a:rPr baseline="-5999">
                <a:latin typeface="Courier New"/>
                <a:ea typeface="Courier New"/>
                <a:cs typeface="Courier New"/>
                <a:sym typeface="Courier New"/>
              </a:rPr>
              <a:t>k</a:t>
            </a:r>
            <a:r>
              <a:rPr>
                <a:latin typeface="Gill Sans MT"/>
                <a:ea typeface="Gill Sans MT"/>
                <a:cs typeface="Gill Sans MT"/>
                <a:sym typeface="Gill Sans MT"/>
              </a:rPr>
              <a:t> to </a:t>
            </a:r>
            <a:r>
              <a:rPr>
                <a:latin typeface="Courier New"/>
                <a:ea typeface="Courier New"/>
                <a:cs typeface="Courier New"/>
                <a:sym typeface="Courier New"/>
              </a:rPr>
              <a:t>v</a:t>
            </a:r>
            <a:r>
              <a:rPr baseline="-5999">
                <a:latin typeface="Courier New"/>
                <a:ea typeface="Courier New"/>
                <a:cs typeface="Courier New"/>
                <a:sym typeface="Courier New"/>
              </a:rPr>
              <a:t>j</a:t>
            </a:r>
          </a:p>
        </p:txBody>
      </p:sp>
      <p:sp>
        <p:nvSpPr>
          <p:cNvPr id="2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4"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0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2">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2"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Principle of Optimality: 0-1 Knapsack"/>
          <p:cNvSpPr txBox="1"/>
          <p:nvPr>
            <p:ph type="title"/>
          </p:nvPr>
        </p:nvSpPr>
        <p:spPr>
          <a:xfrm>
            <a:off x="443006" y="60325"/>
            <a:ext cx="8954994" cy="952500"/>
          </a:xfrm>
          <a:prstGeom prst="rect">
            <a:avLst/>
          </a:prstGeom>
        </p:spPr>
        <p:txBody>
          <a:bodyPr/>
          <a:lstStyle/>
          <a:p>
            <a:pPr>
              <a:defRPr sz="4400"/>
            </a:pPr>
            <a:r>
              <a:t>Principle of Optimality: </a:t>
            </a:r>
            <a:r>
              <a:rPr>
                <a:latin typeface="Courier New"/>
                <a:ea typeface="Courier New"/>
                <a:cs typeface="Courier New"/>
                <a:sym typeface="Courier New"/>
              </a:rPr>
              <a:t>0-1</a:t>
            </a:r>
            <a:r>
              <a:t> Knapsack</a:t>
            </a:r>
          </a:p>
        </p:txBody>
      </p:sp>
      <p:sp>
        <p:nvSpPr>
          <p:cNvPr id="208" name="First decision: Let gi(y) be the value of optimal solution for KNAP(j+1,n,y)…"/>
          <p:cNvSpPr txBox="1"/>
          <p:nvPr>
            <p:ph type="body" idx="1"/>
          </p:nvPr>
        </p:nvSpPr>
        <p:spPr>
          <a:prstGeom prst="rect">
            <a:avLst/>
          </a:prstGeom>
        </p:spPr>
        <p:txBody>
          <a:bodyPr/>
          <a:lstStyle/>
          <a:p>
            <a:pPr>
              <a:spcBef>
                <a:spcPts val="0"/>
              </a:spcBef>
            </a:pPr>
            <a:r>
              <a:t>First decision: Let </a:t>
            </a:r>
            <a:r>
              <a:rPr>
                <a:latin typeface="Courier New"/>
                <a:ea typeface="Courier New"/>
                <a:cs typeface="Courier New"/>
                <a:sym typeface="Courier New"/>
              </a:rPr>
              <a:t>g</a:t>
            </a:r>
            <a:r>
              <a:rPr baseline="-5999">
                <a:latin typeface="Courier New"/>
                <a:ea typeface="Courier New"/>
                <a:cs typeface="Courier New"/>
                <a:sym typeface="Courier New"/>
              </a:rPr>
              <a:t>i</a:t>
            </a:r>
            <a:r>
              <a:rPr>
                <a:latin typeface="Courier New"/>
                <a:ea typeface="Courier New"/>
                <a:cs typeface="Courier New"/>
                <a:sym typeface="Courier New"/>
              </a:rPr>
              <a:t>(y)</a:t>
            </a:r>
            <a:r>
              <a:t> be the value of optimal solution for </a:t>
            </a:r>
            <a:r>
              <a:rPr>
                <a:latin typeface="Courier New"/>
                <a:ea typeface="Courier New"/>
                <a:cs typeface="Courier New"/>
                <a:sym typeface="Courier New"/>
              </a:rPr>
              <a:t>K</a:t>
            </a:r>
            <a:r>
              <a:rPr baseline="-5999">
                <a:latin typeface="Courier New"/>
                <a:ea typeface="Courier New"/>
                <a:cs typeface="Courier New"/>
                <a:sym typeface="Courier New"/>
              </a:rPr>
              <a:t>NAP</a:t>
            </a:r>
            <a:r>
              <a:rPr>
                <a:latin typeface="Courier New"/>
                <a:ea typeface="Courier New"/>
                <a:cs typeface="Courier New"/>
                <a:sym typeface="Courier New"/>
              </a:rPr>
              <a:t>(j+1,n,y)</a:t>
            </a:r>
            <a:endParaRPr>
              <a:latin typeface="Courier New"/>
              <a:ea typeface="Courier New"/>
              <a:cs typeface="Courier New"/>
              <a:sym typeface="Courier New"/>
            </a:endParaRPr>
          </a:p>
          <a:p>
            <a:pPr lvl="1">
              <a:spcBef>
                <a:spcPts val="0"/>
              </a:spcBef>
            </a:pPr>
            <a:r>
              <a:rPr>
                <a:latin typeface="Gill Sans MT"/>
                <a:ea typeface="Gill Sans MT"/>
                <a:cs typeface="Gill Sans MT"/>
                <a:sym typeface="Gill Sans MT"/>
              </a:rPr>
              <a:t>Thus, </a:t>
            </a:r>
            <a:r>
              <a:rPr>
                <a:latin typeface="Courier New"/>
                <a:ea typeface="Courier New"/>
                <a:cs typeface="Courier New"/>
                <a:sym typeface="Courier New"/>
              </a:rPr>
              <a:t>g</a:t>
            </a:r>
            <a:r>
              <a:rPr baseline="-5999">
                <a:latin typeface="Courier New"/>
                <a:ea typeface="Courier New"/>
                <a:cs typeface="Courier New"/>
                <a:sym typeface="Courier New"/>
              </a:rPr>
              <a:t>0</a:t>
            </a:r>
            <a:r>
              <a:rPr>
                <a:latin typeface="Courier New"/>
                <a:ea typeface="Courier New"/>
                <a:cs typeface="Courier New"/>
                <a:sym typeface="Courier New"/>
              </a:rPr>
              <a:t>(m)</a:t>
            </a:r>
            <a:r>
              <a:rPr>
                <a:latin typeface="Gill Sans MT"/>
                <a:ea typeface="Gill Sans MT"/>
                <a:cs typeface="Gill Sans MT"/>
                <a:sym typeface="Gill Sans MT"/>
              </a:rPr>
              <a:t>is the optimal solution to </a:t>
            </a:r>
            <a:r>
              <a:rPr sz="2800">
                <a:latin typeface="Courier New"/>
                <a:ea typeface="Courier New"/>
                <a:cs typeface="Courier New"/>
                <a:sym typeface="Courier New"/>
              </a:rPr>
              <a:t>K</a:t>
            </a:r>
            <a:r>
              <a:rPr baseline="-5999" sz="2800">
                <a:latin typeface="Courier New"/>
                <a:ea typeface="Courier New"/>
                <a:cs typeface="Courier New"/>
                <a:sym typeface="Courier New"/>
              </a:rPr>
              <a:t>NAP</a:t>
            </a:r>
            <a:r>
              <a:rPr sz="2800">
                <a:latin typeface="Courier New"/>
                <a:ea typeface="Courier New"/>
                <a:cs typeface="Courier New"/>
                <a:sym typeface="Courier New"/>
              </a:rPr>
              <a:t>(1,n,m)</a:t>
            </a:r>
            <a:endParaRPr sz="2800">
              <a:latin typeface="Courier New"/>
              <a:ea typeface="Courier New"/>
              <a:cs typeface="Courier New"/>
              <a:sym typeface="Courier New"/>
            </a:endParaRPr>
          </a:p>
          <a:p>
            <a:pPr lvl="1">
              <a:spcBef>
                <a:spcPts val="0"/>
              </a:spcBef>
              <a:defRPr>
                <a:latin typeface="Gill Sans MT"/>
                <a:ea typeface="Gill Sans MT"/>
                <a:cs typeface="Gill Sans MT"/>
                <a:sym typeface="Gill Sans MT"/>
              </a:defRPr>
            </a:pPr>
            <a:r>
              <a:t>The possible solutions for </a:t>
            </a:r>
            <a:r>
              <a:rPr>
                <a:latin typeface="Courier New"/>
                <a:ea typeface="Courier New"/>
                <a:cs typeface="Courier New"/>
                <a:sym typeface="Courier New"/>
              </a:rPr>
              <a:t>x</a:t>
            </a:r>
            <a:r>
              <a:rPr baseline="-5999">
                <a:latin typeface="Courier New"/>
                <a:ea typeface="Courier New"/>
                <a:cs typeface="Courier New"/>
                <a:sym typeface="Courier New"/>
              </a:rPr>
              <a:t>1</a:t>
            </a:r>
            <a:r>
              <a:t> are </a:t>
            </a:r>
            <a:r>
              <a:rPr>
                <a:latin typeface="Courier New"/>
                <a:ea typeface="Courier New"/>
                <a:cs typeface="Courier New"/>
                <a:sym typeface="Courier New"/>
              </a:rPr>
              <a:t>0</a:t>
            </a:r>
            <a:r>
              <a:t> and </a:t>
            </a:r>
            <a:r>
              <a:rPr>
                <a:latin typeface="Courier New"/>
                <a:ea typeface="Courier New"/>
                <a:cs typeface="Courier New"/>
                <a:sym typeface="Courier New"/>
              </a:rPr>
              <a:t>1</a:t>
            </a:r>
            <a:r>
              <a:t>.</a:t>
            </a:r>
          </a:p>
          <a:p>
            <a:pPr marL="361156" indent="-321468">
              <a:spcBef>
                <a:spcPts val="0"/>
              </a:spcBef>
              <a:defRPr sz="3000">
                <a:latin typeface="Gill Sans MT"/>
                <a:ea typeface="Gill Sans MT"/>
                <a:cs typeface="Gill Sans MT"/>
                <a:sym typeface="Gill Sans MT"/>
              </a:defRPr>
            </a:pPr>
            <a:r>
              <a:t>From the principle of optimality, </a:t>
            </a:r>
          </a:p>
          <a:p>
            <a:pPr lvl="3" marL="0" indent="685800">
              <a:spcBef>
                <a:spcPts val="0"/>
              </a:spcBef>
              <a:buSzTx/>
              <a:buNone/>
            </a:pPr>
            <a:r>
              <a:rPr>
                <a:latin typeface="Courier New"/>
                <a:ea typeface="Courier New"/>
                <a:cs typeface="Courier New"/>
                <a:sym typeface="Courier New"/>
              </a:rPr>
              <a:t>g</a:t>
            </a:r>
            <a:r>
              <a:rPr baseline="-5999">
                <a:latin typeface="Courier New"/>
                <a:ea typeface="Courier New"/>
                <a:cs typeface="Courier New"/>
                <a:sym typeface="Courier New"/>
              </a:rPr>
              <a:t>0</a:t>
            </a:r>
            <a:r>
              <a:rPr>
                <a:latin typeface="Courier New"/>
                <a:ea typeface="Courier New"/>
                <a:cs typeface="Courier New"/>
                <a:sym typeface="Courier New"/>
              </a:rPr>
              <a:t>(m)=max{g</a:t>
            </a:r>
            <a:r>
              <a:rPr baseline="-5999">
                <a:latin typeface="Courier New"/>
                <a:ea typeface="Courier New"/>
                <a:cs typeface="Courier New"/>
                <a:sym typeface="Courier New"/>
              </a:rPr>
              <a:t>1</a:t>
            </a:r>
            <a:r>
              <a:rPr>
                <a:latin typeface="Courier New"/>
                <a:ea typeface="Courier New"/>
                <a:cs typeface="Courier New"/>
                <a:sym typeface="Courier New"/>
              </a:rPr>
              <a:t>(m),g</a:t>
            </a:r>
            <a:r>
              <a:rPr baseline="-5999">
                <a:latin typeface="Courier New"/>
                <a:ea typeface="Courier New"/>
                <a:cs typeface="Courier New"/>
                <a:sym typeface="Courier New"/>
              </a:rPr>
              <a:t>1</a:t>
            </a:r>
            <a:r>
              <a:rPr>
                <a:latin typeface="Courier New"/>
                <a:ea typeface="Courier New"/>
                <a:cs typeface="Courier New"/>
                <a:sym typeface="Courier New"/>
              </a:rPr>
              <a:t>(m-w</a:t>
            </a:r>
            <a:r>
              <a:rPr baseline="-5999">
                <a:latin typeface="Courier New"/>
                <a:ea typeface="Courier New"/>
                <a:cs typeface="Courier New"/>
                <a:sym typeface="Courier New"/>
              </a:rPr>
              <a:t>1</a:t>
            </a:r>
            <a:r>
              <a:rPr>
                <a:latin typeface="Courier New"/>
                <a:ea typeface="Courier New"/>
                <a:cs typeface="Courier New"/>
                <a:sym typeface="Courier New"/>
              </a:rPr>
              <a:t>)+p</a:t>
            </a:r>
            <a:r>
              <a:rPr baseline="-5999">
                <a:latin typeface="Courier New"/>
                <a:ea typeface="Courier New"/>
                <a:cs typeface="Courier New"/>
                <a:sym typeface="Courier New"/>
              </a:rPr>
              <a:t>1</a:t>
            </a:r>
            <a:r>
              <a:rPr>
                <a:latin typeface="Courier New"/>
                <a:ea typeface="Courier New"/>
                <a:cs typeface="Courier New"/>
                <a:sym typeface="Courier New"/>
              </a:rPr>
              <a:t>)}…………(1)</a:t>
            </a:r>
            <a:endParaRPr>
              <a:latin typeface="Courier New"/>
              <a:ea typeface="Courier New"/>
              <a:cs typeface="Courier New"/>
              <a:sym typeface="Courier New"/>
            </a:endParaRPr>
          </a:p>
          <a:p>
            <a:pPr>
              <a:spcBef>
                <a:spcPts val="0"/>
              </a:spcBef>
            </a:pPr>
            <a:r>
              <a:t>Let </a:t>
            </a:r>
            <a:r>
              <a:rPr>
                <a:latin typeface="Courier New"/>
                <a:ea typeface="Courier New"/>
                <a:cs typeface="Courier New"/>
                <a:sym typeface="Courier New"/>
              </a:rPr>
              <a:t>y</a:t>
            </a:r>
            <a:r>
              <a:rPr baseline="-5999">
                <a:latin typeface="Courier New"/>
                <a:ea typeface="Courier New"/>
                <a:cs typeface="Courier New"/>
                <a:sym typeface="Courier New"/>
              </a:rPr>
              <a:t>1</a:t>
            </a:r>
            <a:r>
              <a:rPr>
                <a:latin typeface="Gill Sans MT"/>
                <a:ea typeface="Gill Sans MT"/>
                <a:cs typeface="Gill Sans MT"/>
                <a:sym typeface="Gill Sans MT"/>
              </a:rPr>
              <a:t>,</a:t>
            </a:r>
            <a:r>
              <a:rPr>
                <a:latin typeface="Courier New"/>
                <a:ea typeface="Courier New"/>
                <a:cs typeface="Courier New"/>
                <a:sym typeface="Courier New"/>
              </a:rPr>
              <a:t>y</a:t>
            </a:r>
            <a:r>
              <a:rPr baseline="-5999">
                <a:latin typeface="Courier New"/>
                <a:ea typeface="Courier New"/>
                <a:cs typeface="Courier New"/>
                <a:sym typeface="Courier New"/>
              </a:rPr>
              <a:t>2</a:t>
            </a:r>
            <a:r>
              <a:rPr>
                <a:latin typeface="Gill Sans MT"/>
                <a:ea typeface="Gill Sans MT"/>
                <a:cs typeface="Gill Sans MT"/>
                <a:sym typeface="Gill Sans MT"/>
              </a:rPr>
              <a:t>,</a:t>
            </a:r>
            <a:r>
              <a:rPr>
                <a:latin typeface="Courier New"/>
                <a:ea typeface="Courier New"/>
                <a:cs typeface="Courier New"/>
                <a:sym typeface="Courier New"/>
              </a:rPr>
              <a:t>…</a:t>
            </a:r>
            <a:r>
              <a:rPr>
                <a:latin typeface="Gill Sans MT"/>
                <a:ea typeface="Gill Sans MT"/>
                <a:cs typeface="Gill Sans MT"/>
                <a:sym typeface="Gill Sans MT"/>
              </a:rPr>
              <a:t>,</a:t>
            </a:r>
            <a:r>
              <a:rPr>
                <a:latin typeface="Courier New"/>
                <a:ea typeface="Courier New"/>
                <a:cs typeface="Courier New"/>
                <a:sym typeface="Courier New"/>
              </a:rPr>
              <a:t>y</a:t>
            </a:r>
            <a:r>
              <a:rPr baseline="-5999">
                <a:latin typeface="Courier New"/>
                <a:ea typeface="Courier New"/>
                <a:cs typeface="Courier New"/>
                <a:sym typeface="Courier New"/>
              </a:rPr>
              <a:t>n</a:t>
            </a:r>
            <a:r>
              <a:t> be an optimal sol</a:t>
            </a:r>
            <a:r>
              <a:rPr baseline="31999"/>
              <a:t>n</a:t>
            </a:r>
            <a:r>
              <a:t> to </a:t>
            </a:r>
            <a:r>
              <a:rPr>
                <a:latin typeface="Courier New"/>
                <a:ea typeface="Courier New"/>
                <a:cs typeface="Courier New"/>
                <a:sym typeface="Courier New"/>
              </a:rPr>
              <a:t>K</a:t>
            </a:r>
            <a:r>
              <a:rPr baseline="-5999">
                <a:latin typeface="Courier New"/>
                <a:ea typeface="Courier New"/>
                <a:cs typeface="Courier New"/>
                <a:sym typeface="Courier New"/>
              </a:rPr>
              <a:t>NAP</a:t>
            </a:r>
            <a:r>
              <a:rPr>
                <a:latin typeface="Courier New"/>
                <a:ea typeface="Courier New"/>
                <a:cs typeface="Courier New"/>
                <a:sym typeface="Courier New"/>
              </a:rPr>
              <a:t>(1,n,m)</a:t>
            </a:r>
            <a:endParaRPr>
              <a:latin typeface="Courier New"/>
              <a:ea typeface="Courier New"/>
              <a:cs typeface="Courier New"/>
              <a:sym typeface="Courier New"/>
            </a:endParaRPr>
          </a:p>
          <a:p>
            <a:pPr>
              <a:spcBef>
                <a:spcPts val="0"/>
              </a:spcBef>
              <a:defRPr>
                <a:latin typeface="Gill Sans MT"/>
                <a:ea typeface="Gill Sans MT"/>
                <a:cs typeface="Gill Sans MT"/>
                <a:sym typeface="Gill Sans MT"/>
              </a:defRPr>
            </a:pPr>
            <a:r>
              <a:t>Then, </a:t>
            </a:r>
            <a:r>
              <a:rPr>
                <a:latin typeface="Courier New"/>
                <a:ea typeface="Courier New"/>
                <a:cs typeface="Courier New"/>
                <a:sym typeface="Courier New"/>
              </a:rPr>
              <a:t>∀j 1≤j≤n,</a:t>
            </a:r>
            <a:r>
              <a:t> </a:t>
            </a:r>
            <a:r>
              <a:rPr>
                <a:latin typeface="Courier New"/>
                <a:ea typeface="Courier New"/>
                <a:cs typeface="Courier New"/>
                <a:sym typeface="Courier New"/>
              </a:rPr>
              <a:t>y</a:t>
            </a:r>
            <a:r>
              <a:rPr baseline="-5999">
                <a:latin typeface="Courier New"/>
                <a:ea typeface="Courier New"/>
                <a:cs typeface="Courier New"/>
                <a:sym typeface="Courier New"/>
              </a:rPr>
              <a:t>1</a:t>
            </a:r>
            <a:r>
              <a:t>,</a:t>
            </a:r>
            <a:r>
              <a:rPr>
                <a:latin typeface="Courier New"/>
                <a:ea typeface="Courier New"/>
                <a:cs typeface="Courier New"/>
                <a:sym typeface="Courier New"/>
              </a:rPr>
              <a:t>…</a:t>
            </a:r>
            <a:r>
              <a:t>,</a:t>
            </a:r>
            <a:r>
              <a:rPr>
                <a:latin typeface="Courier New"/>
                <a:ea typeface="Courier New"/>
                <a:cs typeface="Courier New"/>
                <a:sym typeface="Courier New"/>
              </a:rPr>
              <a:t>y</a:t>
            </a:r>
            <a:r>
              <a:rPr baseline="-5999">
                <a:latin typeface="Courier New"/>
                <a:ea typeface="Courier New"/>
                <a:cs typeface="Courier New"/>
                <a:sym typeface="Courier New"/>
              </a:rPr>
              <a:t>j</a:t>
            </a:r>
            <a:r>
              <a:t> must be optimal solution to  </a:t>
            </a:r>
            <a:r>
              <a:rPr>
                <a:latin typeface="Courier New"/>
                <a:ea typeface="Courier New"/>
                <a:cs typeface="Courier New"/>
                <a:sym typeface="Courier New"/>
              </a:rPr>
              <a:t>K</a:t>
            </a:r>
            <a:r>
              <a:rPr baseline="-5999">
                <a:latin typeface="Courier New"/>
                <a:ea typeface="Courier New"/>
                <a:cs typeface="Courier New"/>
                <a:sym typeface="Courier New"/>
              </a:rPr>
              <a:t>NAP</a:t>
            </a:r>
            <a:r>
              <a:rPr>
                <a:latin typeface="Courier New"/>
                <a:ea typeface="Courier New"/>
                <a:cs typeface="Courier New"/>
                <a:sym typeface="Courier New"/>
              </a:rPr>
              <a:t>(1,j,</a:t>
            </a:r>
            <a:r>
              <a:t> </a:t>
            </a:r>
            <a:r>
              <a:rPr>
                <a:latin typeface="Courier New"/>
                <a:ea typeface="Courier New"/>
                <a:cs typeface="Courier New"/>
                <a:sym typeface="Courier New"/>
              </a:rPr>
              <a:t>Σ</a:t>
            </a:r>
            <a:r>
              <a:rPr baseline="-5999">
                <a:latin typeface="Courier New"/>
                <a:ea typeface="Courier New"/>
                <a:cs typeface="Courier New"/>
                <a:sym typeface="Courier New"/>
              </a:rPr>
              <a:t>1≤i≤j </a:t>
            </a:r>
            <a:r>
              <a:rPr>
                <a:latin typeface="Courier New"/>
                <a:ea typeface="Courier New"/>
                <a:cs typeface="Courier New"/>
                <a:sym typeface="Courier New"/>
              </a:rPr>
              <a:t>w</a:t>
            </a:r>
            <a:r>
              <a:rPr baseline="-5999">
                <a:latin typeface="Courier New"/>
                <a:ea typeface="Courier New"/>
                <a:cs typeface="Courier New"/>
                <a:sym typeface="Courier New"/>
              </a:rPr>
              <a:t>i</a:t>
            </a:r>
            <a:r>
              <a:rPr>
                <a:latin typeface="Courier New"/>
                <a:ea typeface="Courier New"/>
                <a:cs typeface="Courier New"/>
                <a:sym typeface="Courier New"/>
              </a:rPr>
              <a:t>x</a:t>
            </a:r>
            <a:r>
              <a:rPr baseline="-5999">
                <a:latin typeface="Courier New"/>
                <a:ea typeface="Courier New"/>
                <a:cs typeface="Courier New"/>
                <a:sym typeface="Courier New"/>
              </a:rPr>
              <a:t>i</a:t>
            </a:r>
            <a:r>
              <a:rPr>
                <a:latin typeface="Courier New"/>
                <a:ea typeface="Courier New"/>
                <a:cs typeface="Courier New"/>
                <a:sym typeface="Courier New"/>
              </a:rPr>
              <a:t>)</a:t>
            </a:r>
            <a:r>
              <a:t>, and</a:t>
            </a:r>
          </a:p>
          <a:p>
            <a:pPr lvl="1" marL="700087" indent="-304800">
              <a:spcBef>
                <a:spcPts val="0"/>
              </a:spcBef>
              <a:defRPr sz="3200">
                <a:latin typeface="Gill Sans MT"/>
                <a:ea typeface="Gill Sans MT"/>
                <a:cs typeface="Gill Sans MT"/>
                <a:sym typeface="Gill Sans MT"/>
              </a:defRPr>
            </a:pPr>
            <a:r>
              <a:rPr>
                <a:latin typeface="Courier New"/>
                <a:ea typeface="Courier New"/>
                <a:cs typeface="Courier New"/>
                <a:sym typeface="Courier New"/>
              </a:rPr>
              <a:t>y</a:t>
            </a:r>
            <a:r>
              <a:rPr baseline="-5999">
                <a:latin typeface="Courier New"/>
                <a:ea typeface="Courier New"/>
                <a:cs typeface="Courier New"/>
                <a:sym typeface="Courier New"/>
              </a:rPr>
              <a:t>j+1</a:t>
            </a:r>
            <a:r>
              <a:t>,</a:t>
            </a:r>
            <a:r>
              <a:rPr>
                <a:latin typeface="Courier New"/>
                <a:ea typeface="Courier New"/>
                <a:cs typeface="Courier New"/>
                <a:sym typeface="Courier New"/>
              </a:rPr>
              <a:t>…</a:t>
            </a:r>
            <a:r>
              <a:t>,</a:t>
            </a:r>
            <a:r>
              <a:rPr>
                <a:latin typeface="Courier New"/>
                <a:ea typeface="Courier New"/>
                <a:cs typeface="Courier New"/>
                <a:sym typeface="Courier New"/>
              </a:rPr>
              <a:t>y</a:t>
            </a:r>
            <a:r>
              <a:rPr baseline="-5999">
                <a:latin typeface="Courier New"/>
                <a:ea typeface="Courier New"/>
                <a:cs typeface="Courier New"/>
                <a:sym typeface="Courier New"/>
              </a:rPr>
              <a:t>n</a:t>
            </a:r>
            <a:r>
              <a:t> must be optimal solution to </a:t>
            </a:r>
          </a:p>
          <a:p>
            <a:pPr lvl="3" marL="0" indent="685800">
              <a:spcBef>
                <a:spcPts val="0"/>
              </a:spcBef>
              <a:buSzTx/>
              <a:buNone/>
              <a:defRPr sz="3200">
                <a:latin typeface="Gill Sans MT"/>
                <a:ea typeface="Gill Sans MT"/>
                <a:cs typeface="Gill Sans MT"/>
                <a:sym typeface="Gill Sans MT"/>
              </a:defRPr>
            </a:pPr>
            <a:r>
              <a:rPr>
                <a:latin typeface="Courier New"/>
                <a:ea typeface="Courier New"/>
                <a:cs typeface="Courier New"/>
                <a:sym typeface="Courier New"/>
              </a:rPr>
              <a:t>K</a:t>
            </a:r>
            <a:r>
              <a:rPr baseline="-5999">
                <a:latin typeface="Courier New"/>
                <a:ea typeface="Courier New"/>
                <a:cs typeface="Courier New"/>
                <a:sym typeface="Courier New"/>
              </a:rPr>
              <a:t>NAP</a:t>
            </a:r>
            <a:r>
              <a:rPr>
                <a:latin typeface="Courier New"/>
                <a:ea typeface="Courier New"/>
                <a:cs typeface="Courier New"/>
                <a:sym typeface="Courier New"/>
              </a:rPr>
              <a:t>(j+1, n,</a:t>
            </a:r>
            <a:r>
              <a:t> </a:t>
            </a:r>
            <a:r>
              <a:rPr>
                <a:latin typeface="Courier New"/>
                <a:ea typeface="Courier New"/>
                <a:cs typeface="Courier New"/>
                <a:sym typeface="Courier New"/>
              </a:rPr>
              <a:t>m-Σ</a:t>
            </a:r>
            <a:r>
              <a:rPr baseline="-5999">
                <a:latin typeface="Courier New"/>
                <a:ea typeface="Courier New"/>
                <a:cs typeface="Courier New"/>
                <a:sym typeface="Courier New"/>
              </a:rPr>
              <a:t>1≤i≤j </a:t>
            </a:r>
            <a:r>
              <a:rPr>
                <a:latin typeface="Courier New"/>
                <a:ea typeface="Courier New"/>
                <a:cs typeface="Courier New"/>
                <a:sym typeface="Courier New"/>
              </a:rPr>
              <a:t>w</a:t>
            </a:r>
            <a:r>
              <a:rPr baseline="-5999">
                <a:latin typeface="Courier New"/>
                <a:ea typeface="Courier New"/>
                <a:cs typeface="Courier New"/>
                <a:sym typeface="Courier New"/>
              </a:rPr>
              <a:t>i</a:t>
            </a:r>
            <a:r>
              <a:rPr>
                <a:latin typeface="Courier New"/>
                <a:ea typeface="Courier New"/>
                <a:cs typeface="Courier New"/>
                <a:sym typeface="Courier New"/>
              </a:rPr>
              <a:t>x</a:t>
            </a:r>
            <a:r>
              <a:rPr baseline="-5999">
                <a:latin typeface="Courier New"/>
                <a:ea typeface="Courier New"/>
                <a:cs typeface="Courier New"/>
                <a:sym typeface="Courier New"/>
              </a:rPr>
              <a:t>i</a:t>
            </a:r>
            <a:r>
              <a:rPr>
                <a:latin typeface="Courier New"/>
                <a:ea typeface="Courier New"/>
                <a:cs typeface="Courier New"/>
                <a:sym typeface="Courier New"/>
              </a:rPr>
              <a:t>)</a:t>
            </a:r>
            <a:r>
              <a:t>, Thus</a:t>
            </a:r>
          </a:p>
          <a:p>
            <a:pPr lvl="1" marL="0" indent="228600">
              <a:spcBef>
                <a:spcPts val="500"/>
              </a:spcBef>
              <a:buSzTx/>
              <a:buNone/>
              <a:defRPr sz="2800"/>
            </a:pPr>
            <a:r>
              <a:rPr>
                <a:latin typeface="Courier New"/>
                <a:ea typeface="Courier New"/>
                <a:cs typeface="Courier New"/>
                <a:sym typeface="Courier New"/>
              </a:rPr>
              <a:t>g</a:t>
            </a:r>
            <a:r>
              <a:rPr baseline="-5999">
                <a:latin typeface="Courier New"/>
                <a:ea typeface="Courier New"/>
                <a:cs typeface="Courier New"/>
                <a:sym typeface="Courier New"/>
              </a:rPr>
              <a:t>i</a:t>
            </a:r>
            <a:r>
              <a:rPr>
                <a:latin typeface="Courier New"/>
                <a:ea typeface="Courier New"/>
                <a:cs typeface="Courier New"/>
                <a:sym typeface="Courier New"/>
              </a:rPr>
              <a:t>(y)=max{g</a:t>
            </a:r>
            <a:r>
              <a:rPr baseline="-5999">
                <a:latin typeface="Courier New"/>
                <a:ea typeface="Courier New"/>
                <a:cs typeface="Courier New"/>
                <a:sym typeface="Courier New"/>
              </a:rPr>
              <a:t>i+1</a:t>
            </a:r>
            <a:r>
              <a:rPr>
                <a:latin typeface="Courier New"/>
                <a:ea typeface="Courier New"/>
                <a:cs typeface="Courier New"/>
                <a:sym typeface="Courier New"/>
              </a:rPr>
              <a:t>(y),g</a:t>
            </a:r>
            <a:r>
              <a:rPr baseline="-5999">
                <a:latin typeface="Courier New"/>
                <a:ea typeface="Courier New"/>
                <a:cs typeface="Courier New"/>
                <a:sym typeface="Courier New"/>
              </a:rPr>
              <a:t>i+1</a:t>
            </a:r>
            <a:r>
              <a:rPr>
                <a:latin typeface="Courier New"/>
                <a:ea typeface="Courier New"/>
                <a:cs typeface="Courier New"/>
                <a:sym typeface="Courier New"/>
              </a:rPr>
              <a:t>(y-w</a:t>
            </a:r>
            <a:r>
              <a:rPr baseline="-5999">
                <a:latin typeface="Courier New"/>
                <a:ea typeface="Courier New"/>
                <a:cs typeface="Courier New"/>
                <a:sym typeface="Courier New"/>
              </a:rPr>
              <a:t>i+1</a:t>
            </a:r>
            <a:r>
              <a:rPr>
                <a:latin typeface="Courier New"/>
                <a:ea typeface="Courier New"/>
                <a:cs typeface="Courier New"/>
                <a:sym typeface="Courier New"/>
              </a:rPr>
              <a:t>)+p</a:t>
            </a:r>
            <a:r>
              <a:rPr baseline="-5999">
                <a:latin typeface="Courier New"/>
                <a:ea typeface="Courier New"/>
                <a:cs typeface="Courier New"/>
                <a:sym typeface="Courier New"/>
              </a:rPr>
              <a:t>i+1</a:t>
            </a:r>
            <a:r>
              <a:rPr>
                <a:latin typeface="Courier New"/>
                <a:ea typeface="Courier New"/>
                <a:cs typeface="Courier New"/>
                <a:sym typeface="Courier New"/>
              </a:rPr>
              <a:t>)}…………(2)</a:t>
            </a:r>
          </a:p>
        </p:txBody>
      </p:sp>
      <p:sp>
        <p:nvSpPr>
          <p:cNvPr id="2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0"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1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0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08">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208">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8"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Approach in Dynamic Programming"/>
          <p:cNvSpPr txBox="1"/>
          <p:nvPr>
            <p:ph type="title"/>
          </p:nvPr>
        </p:nvSpPr>
        <p:spPr>
          <a:prstGeom prst="rect">
            <a:avLst/>
          </a:prstGeom>
        </p:spPr>
        <p:txBody>
          <a:bodyPr/>
          <a:lstStyle>
            <a:lvl1pPr>
              <a:defRPr sz="4400"/>
            </a:lvl1pPr>
          </a:lstStyle>
          <a:p>
            <a:pPr/>
            <a:r>
              <a:t>Approach in Dynamic Programming</a:t>
            </a:r>
          </a:p>
        </p:txBody>
      </p:sp>
      <p:sp>
        <p:nvSpPr>
          <p:cNvPr id="214" name="Top down approach (uses recursion)…"/>
          <p:cNvSpPr txBox="1"/>
          <p:nvPr>
            <p:ph type="body" idx="1"/>
          </p:nvPr>
        </p:nvSpPr>
        <p:spPr>
          <a:prstGeom prst="rect">
            <a:avLst/>
          </a:prstGeom>
        </p:spPr>
        <p:txBody>
          <a:bodyPr/>
          <a:lstStyle/>
          <a:p>
            <a:pPr>
              <a:spcBef>
                <a:spcPts val="400"/>
              </a:spcBef>
            </a:pPr>
            <a:r>
              <a:t>Top down approach (uses recursion)</a:t>
            </a:r>
          </a:p>
          <a:p>
            <a:pPr lvl="1">
              <a:spcBef>
                <a:spcPts val="400"/>
              </a:spcBef>
            </a:pPr>
            <a:r>
              <a:t>Break down the problem into sub-problems</a:t>
            </a:r>
          </a:p>
          <a:p>
            <a:pPr lvl="1">
              <a:spcBef>
                <a:spcPts val="400"/>
              </a:spcBef>
            </a:pPr>
            <a:r>
              <a:t>Start solving these subproblems</a:t>
            </a:r>
          </a:p>
          <a:p>
            <a:pPr lvl="1">
              <a:spcBef>
                <a:spcPts val="400"/>
              </a:spcBef>
            </a:pPr>
            <a:r>
              <a:t>If the problem is already solved, return saved answer</a:t>
            </a:r>
          </a:p>
          <a:p>
            <a:pPr lvl="1">
              <a:spcBef>
                <a:spcPts val="400"/>
              </a:spcBef>
            </a:pPr>
            <a:r>
              <a:t>If not solved, solve it, save the answer, return answer</a:t>
            </a:r>
          </a:p>
          <a:p>
            <a:pPr lvl="2">
              <a:spcBef>
                <a:spcPts val="400"/>
              </a:spcBef>
            </a:pPr>
            <a:r>
              <a:t>Also known as memorization</a:t>
            </a:r>
          </a:p>
          <a:p>
            <a:pPr>
              <a:spcBef>
                <a:spcPts val="400"/>
              </a:spcBef>
            </a:pPr>
            <a:r>
              <a:t>Bottom up approach (dynamic programming)</a:t>
            </a:r>
          </a:p>
          <a:p>
            <a:pPr lvl="1">
              <a:spcBef>
                <a:spcPts val="400"/>
              </a:spcBef>
              <a:defRPr sz="2800"/>
            </a:pPr>
            <a:r>
              <a:t>Analyze the problem to identify smallest sub problem</a:t>
            </a:r>
          </a:p>
          <a:p>
            <a:pPr lvl="1">
              <a:spcBef>
                <a:spcPts val="400"/>
              </a:spcBef>
              <a:defRPr sz="2800"/>
            </a:pPr>
            <a:r>
              <a:t>Start solving from the trivial subproblem</a:t>
            </a:r>
          </a:p>
          <a:p>
            <a:pPr lvl="1">
              <a:spcBef>
                <a:spcPts val="400"/>
              </a:spcBef>
              <a:defRPr sz="2800"/>
            </a:pPr>
            <a:r>
              <a:t>Move up towards the given problem</a:t>
            </a:r>
          </a:p>
          <a:p>
            <a:pPr lvl="1">
              <a:spcBef>
                <a:spcPts val="400"/>
              </a:spcBef>
              <a:defRPr sz="2800"/>
            </a:pPr>
            <a:r>
              <a:t>Guarantees that subproblems are solved before solving given problem. </a:t>
            </a:r>
          </a:p>
          <a:p>
            <a:pPr lvl="1">
              <a:spcBef>
                <a:spcPts val="400"/>
              </a:spcBef>
              <a:defRPr sz="2800"/>
            </a:pPr>
            <a:r>
              <a:t>May solve unneded subproblems too, e.g. </a:t>
            </a:r>
            <a:r>
              <a:rPr baseline="31999">
                <a:latin typeface="Courier New"/>
                <a:ea typeface="Courier New"/>
                <a:cs typeface="Courier New"/>
                <a:sym typeface="Courier New"/>
              </a:rPr>
              <a:t>n</a:t>
            </a:r>
            <a:r>
              <a:rPr>
                <a:latin typeface="Courier New"/>
                <a:ea typeface="Courier New"/>
                <a:cs typeface="Courier New"/>
                <a:sym typeface="Courier New"/>
              </a:rPr>
              <a:t>C</a:t>
            </a:r>
            <a:r>
              <a:rPr baseline="-5999">
                <a:latin typeface="Courier New"/>
                <a:ea typeface="Courier New"/>
                <a:cs typeface="Courier New"/>
                <a:sym typeface="Courier New"/>
              </a:rPr>
              <a:t>k</a:t>
            </a:r>
          </a:p>
        </p:txBody>
      </p:sp>
      <p:sp>
        <p:nvSpPr>
          <p:cNvPr id="21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6"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1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1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1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1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214">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214">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214">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4"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Common DP Problems"/>
          <p:cNvSpPr txBox="1"/>
          <p:nvPr>
            <p:ph type="title"/>
          </p:nvPr>
        </p:nvSpPr>
        <p:spPr>
          <a:prstGeom prst="rect">
            <a:avLst/>
          </a:prstGeom>
        </p:spPr>
        <p:txBody>
          <a:bodyPr/>
          <a:lstStyle/>
          <a:p>
            <a:pPr/>
            <a:r>
              <a:t>Common DP Problems</a:t>
            </a:r>
          </a:p>
        </p:txBody>
      </p:sp>
      <p:sp>
        <p:nvSpPr>
          <p:cNvPr id="220" name="Floyd-Warshall algo: All pair shortest paths…"/>
          <p:cNvSpPr txBox="1"/>
          <p:nvPr>
            <p:ph type="body" idx="1"/>
          </p:nvPr>
        </p:nvSpPr>
        <p:spPr>
          <a:prstGeom prst="rect">
            <a:avLst/>
          </a:prstGeom>
        </p:spPr>
        <p:txBody>
          <a:bodyPr/>
          <a:lstStyle/>
          <a:p>
            <a:pPr/>
            <a:r>
              <a:t>Floyd-Warshall algo: All pair shortest paths</a:t>
            </a:r>
          </a:p>
          <a:p>
            <a:pPr/>
            <a:r>
              <a:t>Transitive closure of a graph</a:t>
            </a:r>
          </a:p>
          <a:p>
            <a:pPr/>
            <a:r>
              <a:rPr>
                <a:latin typeface="Courier New"/>
                <a:ea typeface="Courier New"/>
                <a:cs typeface="Courier New"/>
                <a:sym typeface="Courier New"/>
              </a:rPr>
              <a:t>0-1</a:t>
            </a:r>
            <a:r>
              <a:t> knapsack problem</a:t>
            </a:r>
          </a:p>
          <a:p>
            <a:pPr/>
            <a:r>
              <a:t>Longest common subsequence</a:t>
            </a:r>
          </a:p>
          <a:p>
            <a:pPr/>
            <a:r>
              <a:t>Matrix Chain multiplication</a:t>
            </a:r>
          </a:p>
          <a:p>
            <a:pPr lvl="1"/>
            <a:r>
              <a:t>Fibonacci number generation</a:t>
            </a:r>
          </a:p>
        </p:txBody>
      </p:sp>
      <p:sp>
        <p:nvSpPr>
          <p:cNvPr id="2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2"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2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ummary"/>
          <p:cNvSpPr txBox="1"/>
          <p:nvPr>
            <p:ph type="title"/>
          </p:nvPr>
        </p:nvSpPr>
        <p:spPr>
          <a:prstGeom prst="rect">
            <a:avLst/>
          </a:prstGeom>
        </p:spPr>
        <p:txBody>
          <a:bodyPr/>
          <a:lstStyle/>
          <a:p>
            <a:pPr/>
            <a:r>
              <a:t>Summary</a:t>
            </a:r>
          </a:p>
        </p:txBody>
      </p:sp>
      <p:sp>
        <p:nvSpPr>
          <p:cNvPr id="226" name="Dynamic programming concepts…"/>
          <p:cNvSpPr txBox="1"/>
          <p:nvPr>
            <p:ph type="body" idx="1"/>
          </p:nvPr>
        </p:nvSpPr>
        <p:spPr>
          <a:prstGeom prst="rect">
            <a:avLst/>
          </a:prstGeom>
        </p:spPr>
        <p:txBody>
          <a:bodyPr/>
          <a:lstStyle/>
          <a:p>
            <a:pPr/>
            <a:r>
              <a:t>Dynamic programming concepts</a:t>
            </a:r>
          </a:p>
          <a:p>
            <a:pPr lvl="1"/>
            <a:r>
              <a:t>Overlapping sub problems</a:t>
            </a:r>
          </a:p>
          <a:p>
            <a:pPr/>
            <a:r>
              <a:t>Comparison with Greedy approach</a:t>
            </a:r>
          </a:p>
          <a:p>
            <a:pPr/>
            <a:r>
              <a:t>Comparison with Divide and Conquer</a:t>
            </a:r>
          </a:p>
          <a:p>
            <a:pPr/>
            <a:r>
              <a:t>Principle of optimality.</a:t>
            </a:r>
          </a:p>
          <a:p>
            <a:pPr/>
            <a:r>
              <a:t>Examples of problems suitable for DP.</a:t>
            </a:r>
          </a:p>
        </p:txBody>
      </p:sp>
      <p:sp>
        <p:nvSpPr>
          <p:cNvPr id="22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8"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22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2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6"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Dynamic Programming"/>
          <p:cNvSpPr txBox="1"/>
          <p:nvPr>
            <p:ph type="title"/>
          </p:nvPr>
        </p:nvSpPr>
        <p:spPr>
          <a:prstGeom prst="rect">
            <a:avLst/>
          </a:prstGeom>
        </p:spPr>
        <p:txBody>
          <a:bodyPr/>
          <a:lstStyle/>
          <a:p>
            <a:pPr/>
            <a:r>
              <a:t>Dynamic Programming</a:t>
            </a:r>
          </a:p>
        </p:txBody>
      </p:sp>
      <p:sp>
        <p:nvSpPr>
          <p:cNvPr id="54" name="Quote on Dynamic Programming…"/>
          <p:cNvSpPr txBox="1"/>
          <p:nvPr>
            <p:ph type="body" idx="1"/>
          </p:nvPr>
        </p:nvSpPr>
        <p:spPr>
          <a:prstGeom prst="rect">
            <a:avLst/>
          </a:prstGeom>
        </p:spPr>
        <p:txBody>
          <a:bodyPr/>
          <a:lstStyle/>
          <a:p>
            <a:pPr/>
            <a:r>
              <a:t>Quote on Dynamic Programming</a:t>
            </a:r>
          </a:p>
          <a:p>
            <a:pPr lvl="1"/>
            <a:r>
              <a:t>Those who can not remember past</a:t>
            </a:r>
          </a:p>
          <a:p>
            <a:pPr lvl="2"/>
            <a:r>
              <a:t>are condemned to repeat it.</a:t>
            </a:r>
          </a:p>
          <a:p>
            <a:pPr/>
            <a:r>
              <a:t>Approach of dynamic programming</a:t>
            </a:r>
          </a:p>
          <a:p>
            <a:pPr lvl="1"/>
            <a:r>
              <a:t>Solve a complex problem by breaking it into set of sub-problems</a:t>
            </a:r>
          </a:p>
          <a:p>
            <a:pPr lvl="2"/>
            <a:r>
              <a:t>Solving each sub-problem only once, </a:t>
            </a:r>
          </a:p>
          <a:p>
            <a:pPr lvl="3"/>
            <a:r>
              <a:t>Storing the solution of subproblem</a:t>
            </a:r>
          </a:p>
          <a:p>
            <a:pPr lvl="3"/>
            <a:r>
              <a:t>Use the result of solved subproblem when needed</a:t>
            </a:r>
          </a:p>
          <a:p>
            <a:pPr lvl="2"/>
            <a:r>
              <a:t>Sub problems can be overlapping</a:t>
            </a:r>
          </a:p>
          <a:p>
            <a:pPr/>
            <a:r>
              <a:t>Applications using dynamic programming</a:t>
            </a:r>
          </a:p>
          <a:p>
            <a:pPr lvl="1"/>
            <a:r>
              <a:t>Optimization solutions for problems</a:t>
            </a:r>
          </a:p>
        </p:txBody>
      </p:sp>
      <p:sp>
        <p:nvSpPr>
          <p:cNvPr id="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5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5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5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5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5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54">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54">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4"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Dyn.Prog vs Divide-n-Conquer"/>
          <p:cNvSpPr txBox="1"/>
          <p:nvPr>
            <p:ph type="title"/>
          </p:nvPr>
        </p:nvSpPr>
        <p:spPr>
          <a:prstGeom prst="rect">
            <a:avLst/>
          </a:prstGeom>
        </p:spPr>
        <p:txBody>
          <a:bodyPr/>
          <a:lstStyle/>
          <a:p>
            <a:pPr/>
            <a:r>
              <a:t>Dyn.Prog vs Divide-n-Conquer</a:t>
            </a:r>
          </a:p>
        </p:txBody>
      </p:sp>
      <p:sp>
        <p:nvSpPr>
          <p:cNvPr id="60" name="Divide and Conquer…"/>
          <p:cNvSpPr txBox="1"/>
          <p:nvPr>
            <p:ph type="body" idx="1"/>
          </p:nvPr>
        </p:nvSpPr>
        <p:spPr>
          <a:prstGeom prst="rect">
            <a:avLst/>
          </a:prstGeom>
        </p:spPr>
        <p:txBody>
          <a:bodyPr/>
          <a:lstStyle/>
          <a:p>
            <a:pPr/>
            <a:r>
              <a:t>Divide and Conquer</a:t>
            </a:r>
          </a:p>
          <a:p>
            <a:pPr lvl="1"/>
            <a:r>
              <a:t>Problem is divided into sub problems</a:t>
            </a:r>
          </a:p>
          <a:p>
            <a:pPr lvl="1"/>
            <a:r>
              <a:t>Sub problems do not overlap</a:t>
            </a:r>
          </a:p>
          <a:p>
            <a:pPr lvl="1"/>
            <a:r>
              <a:t>Sub problems are solved, and then</a:t>
            </a:r>
          </a:p>
          <a:p>
            <a:pPr lvl="1">
              <a:defRPr sz="2900"/>
            </a:pPr>
            <a:r>
              <a:t>their results are combined to solve the main problem</a:t>
            </a:r>
          </a:p>
          <a:p>
            <a:pPr lvl="1">
              <a:defRPr sz="2900"/>
            </a:pPr>
            <a:r>
              <a:t>Doesn’t work when sub problems share subproblems</a:t>
            </a:r>
          </a:p>
          <a:p>
            <a:pPr marL="325437" indent="-285750">
              <a:spcBef>
                <a:spcPts val="600"/>
              </a:spcBef>
              <a:buChar char="–"/>
            </a:pPr>
            <a:r>
              <a:t>Dynamic Programming</a:t>
            </a:r>
          </a:p>
          <a:p>
            <a:pPr lvl="1">
              <a:defRPr sz="3200"/>
            </a:pPr>
            <a:r>
              <a:t>Results of sub problems are stored and used</a:t>
            </a:r>
          </a:p>
          <a:p>
            <a:pPr lvl="1">
              <a:defRPr sz="3200"/>
            </a:pPr>
            <a:r>
              <a:t>sub problems can share sub problems</a:t>
            </a:r>
          </a:p>
          <a:p>
            <a:pPr lvl="1">
              <a:defRPr sz="3200"/>
            </a:pPr>
            <a:r>
              <a:t>Essentially, a sequence of decision making</a:t>
            </a:r>
          </a:p>
          <a:p>
            <a:pPr lvl="2" marL="1138237" indent="-285750">
              <a:spcBef>
                <a:spcPts val="600"/>
              </a:spcBef>
              <a:buChar char="–"/>
              <a:defRPr sz="3000"/>
            </a:pPr>
            <a:r>
              <a:t>Decision at step of sequence is stored (in table)</a:t>
            </a:r>
          </a:p>
        </p:txBody>
      </p:sp>
      <p:sp>
        <p:nvSpPr>
          <p:cNvPr id="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6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6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6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6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60">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60">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60">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0"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Example: Compute xn"/>
          <p:cNvSpPr txBox="1"/>
          <p:nvPr>
            <p:ph type="title"/>
          </p:nvPr>
        </p:nvSpPr>
        <p:spPr>
          <a:prstGeom prst="rect">
            <a:avLst/>
          </a:prstGeom>
        </p:spPr>
        <p:txBody>
          <a:bodyPr/>
          <a:lstStyle/>
          <a:p>
            <a:pPr/>
            <a:r>
              <a:t>Example: Compute </a:t>
            </a:r>
            <a:r>
              <a:rPr>
                <a:latin typeface="Courier New"/>
                <a:ea typeface="Courier New"/>
                <a:cs typeface="Courier New"/>
                <a:sym typeface="Courier New"/>
              </a:rPr>
              <a:t>x</a:t>
            </a:r>
            <a:r>
              <a:rPr baseline="31999">
                <a:latin typeface="Courier New"/>
                <a:ea typeface="Courier New"/>
                <a:cs typeface="Courier New"/>
                <a:sym typeface="Courier New"/>
              </a:rPr>
              <a:t>n</a:t>
            </a:r>
          </a:p>
        </p:txBody>
      </p:sp>
      <p:sp>
        <p:nvSpPr>
          <p:cNvPr id="66" name="Divide and conquer…"/>
          <p:cNvSpPr txBox="1"/>
          <p:nvPr>
            <p:ph type="body" idx="1"/>
          </p:nvPr>
        </p:nvSpPr>
        <p:spPr>
          <a:prstGeom prst="rect">
            <a:avLst/>
          </a:prstGeom>
        </p:spPr>
        <p:txBody>
          <a:bodyPr/>
          <a:lstStyle/>
          <a:p>
            <a:pPr/>
            <a:r>
              <a:t>Divide and conquer</a:t>
            </a:r>
          </a:p>
          <a:p>
            <a:pPr marL="0" indent="0">
              <a:buSzTx/>
              <a:buNone/>
              <a:defRPr sz="3000">
                <a:latin typeface="Courier New"/>
                <a:ea typeface="Courier New"/>
                <a:cs typeface="Courier New"/>
                <a:sym typeface="Courier New"/>
              </a:defRPr>
            </a:pPr>
            <a:r>
              <a:t>pow(x,n)</a:t>
            </a:r>
          </a:p>
          <a:p>
            <a:pPr lvl="2" marL="0" indent="457200">
              <a:spcBef>
                <a:spcPts val="700"/>
              </a:spcBef>
              <a:buSzTx/>
              <a:buNone/>
              <a:defRPr sz="3000">
                <a:latin typeface="Courier New"/>
                <a:ea typeface="Courier New"/>
                <a:cs typeface="Courier New"/>
                <a:sym typeface="Courier New"/>
              </a:defRPr>
            </a:pPr>
            <a:r>
              <a:t>if n==1</a:t>
            </a:r>
          </a:p>
          <a:p>
            <a:pPr lvl="4" marL="0" indent="914400">
              <a:spcBef>
                <a:spcPts val="700"/>
              </a:spcBef>
              <a:buSzTx/>
              <a:buNone/>
              <a:defRPr sz="3000">
                <a:latin typeface="Courier New"/>
                <a:ea typeface="Courier New"/>
                <a:cs typeface="Courier New"/>
                <a:sym typeface="Courier New"/>
              </a:defRPr>
            </a:pPr>
            <a:r>
              <a:t>return x</a:t>
            </a:r>
          </a:p>
          <a:p>
            <a:pPr lvl="2" marL="0" indent="457200">
              <a:spcBef>
                <a:spcPts val="700"/>
              </a:spcBef>
              <a:buSzTx/>
              <a:buNone/>
              <a:defRPr sz="3000">
                <a:latin typeface="Courier New"/>
                <a:ea typeface="Courier New"/>
                <a:cs typeface="Courier New"/>
                <a:sym typeface="Courier New"/>
              </a:defRPr>
            </a:pPr>
            <a:r>
              <a:t>if n is even</a:t>
            </a:r>
          </a:p>
          <a:p>
            <a:pPr lvl="4" marL="0" indent="914400">
              <a:spcBef>
                <a:spcPts val="700"/>
              </a:spcBef>
              <a:buSzTx/>
              <a:buNone/>
              <a:defRPr>
                <a:latin typeface="Courier New"/>
                <a:ea typeface="Courier New"/>
                <a:cs typeface="Courier New"/>
                <a:sym typeface="Courier New"/>
              </a:defRPr>
            </a:pPr>
            <a:r>
              <a:t>return pow(x,n/2)*pow(x,n/2)</a:t>
            </a:r>
          </a:p>
          <a:p>
            <a:pPr lvl="2" marL="0" indent="457200">
              <a:spcBef>
                <a:spcPts val="700"/>
              </a:spcBef>
              <a:buSzTx/>
              <a:buNone/>
              <a:defRPr sz="3000">
                <a:latin typeface="Courier New"/>
                <a:ea typeface="Courier New"/>
                <a:cs typeface="Courier New"/>
                <a:sym typeface="Courier New"/>
              </a:defRPr>
            </a:pPr>
            <a:r>
              <a:t>else</a:t>
            </a:r>
          </a:p>
          <a:p>
            <a:pPr lvl="4" marL="0" indent="914400">
              <a:spcBef>
                <a:spcPts val="700"/>
              </a:spcBef>
              <a:buSzTx/>
              <a:buNone/>
              <a:defRPr>
                <a:latin typeface="Courier New"/>
                <a:ea typeface="Courier New"/>
                <a:cs typeface="Courier New"/>
                <a:sym typeface="Courier New"/>
              </a:defRPr>
            </a:pPr>
            <a:r>
              <a:t>return pow(x,(n-1)/2)*pow(x,(n+1)/2)</a:t>
            </a:r>
          </a:p>
          <a:p>
            <a:pPr/>
            <a:r>
              <a:t>Time Complexity</a:t>
            </a:r>
          </a:p>
          <a:p>
            <a:pPr lvl="2" marL="0" indent="457200">
              <a:spcBef>
                <a:spcPts val="600"/>
              </a:spcBef>
              <a:buSzTx/>
              <a:buNone/>
              <a:defRPr sz="3000">
                <a:latin typeface="Courier New"/>
                <a:ea typeface="Courier New"/>
                <a:cs typeface="Courier New"/>
                <a:sym typeface="Courier New"/>
              </a:defRPr>
            </a:pPr>
            <a:r>
              <a:t>T(n) = 2T(n/2)+1</a:t>
            </a:r>
          </a:p>
          <a:p>
            <a:pPr lvl="7" marL="0" indent="1600200">
              <a:spcBef>
                <a:spcPts val="600"/>
              </a:spcBef>
              <a:buSzTx/>
              <a:buNone/>
              <a:defRPr sz="3000">
                <a:latin typeface="Courier New"/>
                <a:ea typeface="Courier New"/>
                <a:cs typeface="Courier New"/>
                <a:sym typeface="Courier New"/>
              </a:defRPr>
            </a:pPr>
            <a:r>
              <a:t>= O(n)</a:t>
            </a:r>
          </a:p>
        </p:txBody>
      </p:sp>
      <p:sp>
        <p:nvSpPr>
          <p:cNvPr id="6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6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6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6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6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6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66">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66">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6"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Example: Compute xn"/>
          <p:cNvSpPr txBox="1"/>
          <p:nvPr>
            <p:ph type="title"/>
          </p:nvPr>
        </p:nvSpPr>
        <p:spPr>
          <a:prstGeom prst="rect">
            <a:avLst/>
          </a:prstGeom>
        </p:spPr>
        <p:txBody>
          <a:bodyPr/>
          <a:lstStyle/>
          <a:p>
            <a:pPr/>
            <a:r>
              <a:t>Example: Compute </a:t>
            </a:r>
            <a:r>
              <a:rPr>
                <a:latin typeface="Courier New"/>
                <a:ea typeface="Courier New"/>
                <a:cs typeface="Courier New"/>
                <a:sym typeface="Courier New"/>
              </a:rPr>
              <a:t>x</a:t>
            </a:r>
            <a:r>
              <a:rPr baseline="31999">
                <a:latin typeface="Courier New"/>
                <a:ea typeface="Courier New"/>
                <a:cs typeface="Courier New"/>
                <a:sym typeface="Courier New"/>
              </a:rPr>
              <a:t>n</a:t>
            </a:r>
          </a:p>
        </p:txBody>
      </p:sp>
      <p:sp>
        <p:nvSpPr>
          <p:cNvPr id="72" name="Dynamic Programming - Solution A…"/>
          <p:cNvSpPr txBox="1"/>
          <p:nvPr>
            <p:ph type="body" idx="1"/>
          </p:nvPr>
        </p:nvSpPr>
        <p:spPr>
          <a:prstGeom prst="rect">
            <a:avLst/>
          </a:prstGeom>
        </p:spPr>
        <p:txBody>
          <a:bodyPr/>
          <a:lstStyle/>
          <a:p>
            <a:pPr/>
            <a:r>
              <a:t>Dynamic Programming - Solution A</a:t>
            </a:r>
          </a:p>
          <a:p>
            <a:pPr marL="0" indent="0">
              <a:buSzTx/>
              <a:buNone/>
              <a:defRPr sz="3000">
                <a:latin typeface="Courier New"/>
                <a:ea typeface="Courier New"/>
                <a:cs typeface="Courier New"/>
                <a:sym typeface="Courier New"/>
              </a:defRPr>
            </a:pPr>
            <a:r>
              <a:t>pow(x,n)</a:t>
            </a:r>
          </a:p>
          <a:p>
            <a:pPr lvl="2" marL="0" indent="457200">
              <a:spcBef>
                <a:spcPts val="700"/>
              </a:spcBef>
              <a:buSzTx/>
              <a:buNone/>
              <a:defRPr sz="3000">
                <a:latin typeface="Courier New"/>
                <a:ea typeface="Courier New"/>
                <a:cs typeface="Courier New"/>
                <a:sym typeface="Courier New"/>
              </a:defRPr>
            </a:pPr>
            <a:r>
              <a:t>res=1</a:t>
            </a:r>
          </a:p>
          <a:p>
            <a:pPr lvl="2" marL="0" indent="457200">
              <a:spcBef>
                <a:spcPts val="700"/>
              </a:spcBef>
              <a:buSzTx/>
              <a:buNone/>
              <a:defRPr sz="3000">
                <a:latin typeface="Courier New"/>
                <a:ea typeface="Courier New"/>
                <a:cs typeface="Courier New"/>
                <a:sym typeface="Courier New"/>
              </a:defRPr>
            </a:pPr>
            <a:r>
              <a:t>for i = 1 to n</a:t>
            </a:r>
          </a:p>
          <a:p>
            <a:pPr lvl="4" marL="0" indent="914400">
              <a:spcBef>
                <a:spcPts val="700"/>
              </a:spcBef>
              <a:buSzTx/>
              <a:buNone/>
              <a:defRPr sz="3000">
                <a:latin typeface="Courier New"/>
                <a:ea typeface="Courier New"/>
                <a:cs typeface="Courier New"/>
                <a:sym typeface="Courier New"/>
              </a:defRPr>
            </a:pPr>
            <a:r>
              <a:t>res = res * x</a:t>
            </a:r>
          </a:p>
          <a:p>
            <a:pPr lvl="2" marL="0" indent="457200">
              <a:spcBef>
                <a:spcPts val="700"/>
              </a:spcBef>
              <a:buSzTx/>
              <a:buNone/>
              <a:defRPr sz="3000">
                <a:latin typeface="Courier New"/>
                <a:ea typeface="Courier New"/>
                <a:cs typeface="Courier New"/>
                <a:sym typeface="Courier New"/>
              </a:defRPr>
            </a:pPr>
            <a:r>
              <a:t>return res</a:t>
            </a:r>
          </a:p>
          <a:p>
            <a:pPr/>
            <a:r>
              <a:t>Time Complexity</a:t>
            </a:r>
          </a:p>
          <a:p>
            <a:pPr lvl="1">
              <a:defRPr>
                <a:latin typeface="Courier New"/>
                <a:ea typeface="Courier New"/>
                <a:cs typeface="Courier New"/>
                <a:sym typeface="Courier New"/>
              </a:defRPr>
            </a:pPr>
            <a:r>
              <a:t>O(n)</a:t>
            </a:r>
          </a:p>
        </p:txBody>
      </p:sp>
      <p:sp>
        <p:nvSpPr>
          <p:cNvPr id="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4"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7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7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7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7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2"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Example: Compute xn"/>
          <p:cNvSpPr txBox="1"/>
          <p:nvPr>
            <p:ph type="title"/>
          </p:nvPr>
        </p:nvSpPr>
        <p:spPr>
          <a:prstGeom prst="rect">
            <a:avLst/>
          </a:prstGeom>
        </p:spPr>
        <p:txBody>
          <a:bodyPr/>
          <a:lstStyle/>
          <a:p>
            <a:pPr/>
            <a:r>
              <a:t>Example: Compute </a:t>
            </a:r>
            <a:r>
              <a:rPr>
                <a:latin typeface="Courier New"/>
                <a:ea typeface="Courier New"/>
                <a:cs typeface="Courier New"/>
                <a:sym typeface="Courier New"/>
              </a:rPr>
              <a:t>x</a:t>
            </a:r>
            <a:r>
              <a:rPr baseline="31999">
                <a:latin typeface="Courier New"/>
                <a:ea typeface="Courier New"/>
                <a:cs typeface="Courier New"/>
                <a:sym typeface="Courier New"/>
              </a:rPr>
              <a:t>n</a:t>
            </a:r>
          </a:p>
        </p:txBody>
      </p:sp>
      <p:sp>
        <p:nvSpPr>
          <p:cNvPr id="78" name="Dynamic Programming - Solution B…"/>
          <p:cNvSpPr txBox="1"/>
          <p:nvPr>
            <p:ph type="body" idx="1"/>
          </p:nvPr>
        </p:nvSpPr>
        <p:spPr>
          <a:prstGeom prst="rect">
            <a:avLst/>
          </a:prstGeom>
        </p:spPr>
        <p:txBody>
          <a:bodyPr/>
          <a:lstStyle/>
          <a:p>
            <a:pPr/>
            <a:r>
              <a:t>Dynamic Programming - Solution B</a:t>
            </a:r>
          </a:p>
          <a:p>
            <a:pPr marL="0" indent="0">
              <a:buSzTx/>
              <a:buNone/>
              <a:defRPr sz="3000">
                <a:latin typeface="Courier New"/>
                <a:ea typeface="Courier New"/>
                <a:cs typeface="Courier New"/>
                <a:sym typeface="Courier New"/>
              </a:defRPr>
            </a:pPr>
            <a:r>
              <a:t>pow(x,n)</a:t>
            </a:r>
          </a:p>
          <a:p>
            <a:pPr lvl="2" marL="0" indent="457200">
              <a:spcBef>
                <a:spcPts val="700"/>
              </a:spcBef>
              <a:buSzTx/>
              <a:buNone/>
              <a:defRPr sz="3000">
                <a:latin typeface="Courier New"/>
                <a:ea typeface="Courier New"/>
                <a:cs typeface="Courier New"/>
                <a:sym typeface="Courier New"/>
              </a:defRPr>
            </a:pPr>
            <a:r>
              <a:t>if n==1</a:t>
            </a:r>
          </a:p>
          <a:p>
            <a:pPr lvl="4" marL="0" indent="914400">
              <a:spcBef>
                <a:spcPts val="700"/>
              </a:spcBef>
              <a:buSzTx/>
              <a:buNone/>
              <a:defRPr sz="3000">
                <a:latin typeface="Courier New"/>
                <a:ea typeface="Courier New"/>
                <a:cs typeface="Courier New"/>
                <a:sym typeface="Courier New"/>
              </a:defRPr>
            </a:pPr>
            <a:r>
              <a:t>return x</a:t>
            </a:r>
          </a:p>
          <a:p>
            <a:pPr lvl="2" marL="0" indent="457200">
              <a:spcBef>
                <a:spcPts val="700"/>
              </a:spcBef>
              <a:buSzTx/>
              <a:buNone/>
              <a:defRPr sz="3000">
                <a:latin typeface="Courier New"/>
                <a:ea typeface="Courier New"/>
                <a:cs typeface="Courier New"/>
                <a:sym typeface="Courier New"/>
              </a:defRPr>
            </a:pPr>
            <a:r>
              <a:t>if n is even</a:t>
            </a:r>
          </a:p>
          <a:p>
            <a:pPr lvl="4" marL="0" indent="914400">
              <a:spcBef>
                <a:spcPts val="700"/>
              </a:spcBef>
              <a:buSzTx/>
              <a:buNone/>
              <a:defRPr sz="3000">
                <a:latin typeface="Courier New"/>
                <a:ea typeface="Courier New"/>
                <a:cs typeface="Courier New"/>
                <a:sym typeface="Courier New"/>
              </a:defRPr>
            </a:pPr>
            <a:r>
              <a:t>y = pow(x,n/2)</a:t>
            </a:r>
          </a:p>
          <a:p>
            <a:pPr lvl="4" marL="0" indent="914400">
              <a:spcBef>
                <a:spcPts val="700"/>
              </a:spcBef>
              <a:buSzTx/>
              <a:buNone/>
              <a:defRPr>
                <a:latin typeface="Courier New"/>
                <a:ea typeface="Courier New"/>
                <a:cs typeface="Courier New"/>
                <a:sym typeface="Courier New"/>
              </a:defRPr>
            </a:pPr>
            <a:r>
              <a:t>return y</a:t>
            </a:r>
            <a:r>
              <a:rPr baseline="31999"/>
              <a:t>2</a:t>
            </a:r>
          </a:p>
          <a:p>
            <a:pPr lvl="2" marL="0" indent="457200">
              <a:spcBef>
                <a:spcPts val="700"/>
              </a:spcBef>
              <a:buSzTx/>
              <a:buNone/>
              <a:defRPr sz="3000">
                <a:latin typeface="Courier New"/>
                <a:ea typeface="Courier New"/>
                <a:cs typeface="Courier New"/>
                <a:sym typeface="Courier New"/>
              </a:defRPr>
            </a:pPr>
            <a:r>
              <a:t>else</a:t>
            </a:r>
          </a:p>
          <a:p>
            <a:pPr lvl="4" marL="0" indent="914400">
              <a:spcBef>
                <a:spcPts val="700"/>
              </a:spcBef>
              <a:buSzTx/>
              <a:buNone/>
              <a:defRPr sz="3000">
                <a:latin typeface="Courier New"/>
                <a:ea typeface="Courier New"/>
                <a:cs typeface="Courier New"/>
                <a:sym typeface="Courier New"/>
              </a:defRPr>
            </a:pPr>
            <a:r>
              <a:t>y=pow(x,(n-1)/2)</a:t>
            </a:r>
          </a:p>
          <a:p>
            <a:pPr lvl="4" marL="0" indent="914400">
              <a:spcBef>
                <a:spcPts val="700"/>
              </a:spcBef>
              <a:buSzTx/>
              <a:buNone/>
              <a:defRPr>
                <a:latin typeface="Courier New"/>
                <a:ea typeface="Courier New"/>
                <a:cs typeface="Courier New"/>
                <a:sym typeface="Courier New"/>
              </a:defRPr>
            </a:pPr>
            <a:r>
              <a:t>return x*y</a:t>
            </a:r>
            <a:r>
              <a:rPr baseline="31999"/>
              <a:t>2</a:t>
            </a:r>
          </a:p>
          <a:p>
            <a:pPr/>
            <a:r>
              <a:t>Time Complexity</a:t>
            </a:r>
          </a:p>
          <a:p>
            <a:pPr lvl="1">
              <a:defRPr>
                <a:latin typeface="Courier New"/>
                <a:ea typeface="Courier New"/>
                <a:cs typeface="Courier New"/>
                <a:sym typeface="Courier New"/>
              </a:defRPr>
            </a:pPr>
            <a:r>
              <a:t>O(log</a:t>
            </a:r>
            <a:r>
              <a:rPr baseline="-19333"/>
              <a:t>2</a:t>
            </a:r>
            <a:r>
              <a:t>n)</a:t>
            </a:r>
          </a:p>
        </p:txBody>
      </p:sp>
      <p:sp>
        <p:nvSpPr>
          <p:cNvPr id="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0"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8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7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7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7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78">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78">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78">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78">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8"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Dyn.Prog vs Greedy Algos"/>
          <p:cNvSpPr txBox="1"/>
          <p:nvPr>
            <p:ph type="title"/>
          </p:nvPr>
        </p:nvSpPr>
        <p:spPr>
          <a:prstGeom prst="rect">
            <a:avLst/>
          </a:prstGeom>
        </p:spPr>
        <p:txBody>
          <a:bodyPr/>
          <a:lstStyle/>
          <a:p>
            <a:pPr/>
            <a:r>
              <a:t>Dyn.Prog vs Greedy Algos</a:t>
            </a:r>
          </a:p>
        </p:txBody>
      </p:sp>
      <p:sp>
        <p:nvSpPr>
          <p:cNvPr id="84" name="Greedy Algorithms…"/>
          <p:cNvSpPr txBox="1"/>
          <p:nvPr>
            <p:ph type="body" idx="1"/>
          </p:nvPr>
        </p:nvSpPr>
        <p:spPr>
          <a:prstGeom prst="rect">
            <a:avLst/>
          </a:prstGeom>
        </p:spPr>
        <p:txBody>
          <a:bodyPr/>
          <a:lstStyle/>
          <a:p>
            <a:pPr/>
            <a:r>
              <a:t>Greedy Algorithms</a:t>
            </a:r>
          </a:p>
          <a:p>
            <a:pPr lvl="1"/>
            <a:r>
              <a:t>Choose first step (decision) as the most optimal one</a:t>
            </a:r>
          </a:p>
          <a:p>
            <a:pPr lvl="1"/>
            <a:r>
              <a:t>Choose next step (decision) as the next best optimal </a:t>
            </a:r>
          </a:p>
          <a:p>
            <a:pPr lvl="1"/>
            <a:r>
              <a:t>Continue in the process to find next step till solution</a:t>
            </a:r>
          </a:p>
          <a:p>
            <a:pPr lvl="1">
              <a:defRPr sz="2900"/>
            </a:pPr>
            <a:r>
              <a:t>Once a decision for a step is taken, it is not revisited.</a:t>
            </a:r>
          </a:p>
          <a:p>
            <a:pPr lvl="1">
              <a:defRPr sz="2700"/>
            </a:pPr>
            <a:r>
              <a:t>Suitable only for problems where Greedy approach works</a:t>
            </a:r>
          </a:p>
          <a:p>
            <a:pPr lvl="1">
              <a:defRPr sz="2900"/>
            </a:pPr>
            <a:r>
              <a:t>Provides only </a:t>
            </a:r>
            <a:r>
              <a:rPr>
                <a:latin typeface="Courier New"/>
                <a:ea typeface="Courier New"/>
                <a:cs typeface="Courier New"/>
                <a:sym typeface="Courier New"/>
              </a:rPr>
              <a:t>1</a:t>
            </a:r>
            <a:r>
              <a:t> solution</a:t>
            </a:r>
          </a:p>
          <a:p>
            <a:pPr marL="325437" indent="-285750">
              <a:spcBef>
                <a:spcPts val="600"/>
              </a:spcBef>
              <a:buChar char="–"/>
            </a:pPr>
            <a:r>
              <a:t>Dynamic Programming</a:t>
            </a:r>
          </a:p>
          <a:p>
            <a:pPr lvl="1">
              <a:defRPr sz="3200"/>
            </a:pPr>
            <a:r>
              <a:t>Can provide multiple optimal solution</a:t>
            </a:r>
          </a:p>
        </p:txBody>
      </p:sp>
      <p:sp>
        <p:nvSpPr>
          <p:cNvPr id="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6"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8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8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8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8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8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8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84">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4"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Greedy Algos: Examples"/>
          <p:cNvSpPr txBox="1"/>
          <p:nvPr>
            <p:ph type="title"/>
          </p:nvPr>
        </p:nvSpPr>
        <p:spPr>
          <a:prstGeom prst="rect">
            <a:avLst/>
          </a:prstGeom>
        </p:spPr>
        <p:txBody>
          <a:bodyPr/>
          <a:lstStyle/>
          <a:p>
            <a:pPr/>
            <a:r>
              <a:t>Greedy Algos: Examples</a:t>
            </a:r>
          </a:p>
        </p:txBody>
      </p:sp>
      <p:sp>
        <p:nvSpPr>
          <p:cNvPr id="90" name="Fractional knapsack problem…"/>
          <p:cNvSpPr txBox="1"/>
          <p:nvPr>
            <p:ph type="body" idx="1"/>
          </p:nvPr>
        </p:nvSpPr>
        <p:spPr>
          <a:prstGeom prst="rect">
            <a:avLst/>
          </a:prstGeom>
        </p:spPr>
        <p:txBody>
          <a:bodyPr/>
          <a:lstStyle/>
          <a:p>
            <a:pPr/>
            <a:r>
              <a:t>Fractional knapsack problem</a:t>
            </a:r>
          </a:p>
          <a:p>
            <a:pPr/>
            <a:r>
              <a:t>Job scheduling problem</a:t>
            </a:r>
          </a:p>
          <a:p>
            <a:pPr/>
            <a:r>
              <a:t>Machine scheduling problem</a:t>
            </a:r>
          </a:p>
          <a:p>
            <a:pPr/>
            <a:r>
              <a:t>Minimum cost spanning tree problem</a:t>
            </a:r>
          </a:p>
          <a:p>
            <a:pPr lvl="1"/>
            <a:r>
              <a:t>Prim’s algorithm</a:t>
            </a:r>
          </a:p>
          <a:p>
            <a:pPr lvl="1"/>
            <a:r>
              <a:t>Kruskal’s algorithm</a:t>
            </a:r>
          </a:p>
          <a:p>
            <a:pPr/>
            <a:r>
              <a:t>Single source shortest path problem</a:t>
            </a:r>
          </a:p>
          <a:p>
            <a:pPr lvl="1"/>
            <a:r>
              <a:t>Dijkstra’s algorithm</a:t>
            </a:r>
          </a:p>
          <a:p>
            <a:pPr/>
            <a:r>
              <a:t>note: we get only </a:t>
            </a:r>
            <a:r>
              <a:rPr>
                <a:latin typeface="Courier New"/>
                <a:ea typeface="Courier New"/>
                <a:cs typeface="Courier New"/>
                <a:sym typeface="Courier New"/>
              </a:rPr>
              <a:t>1</a:t>
            </a:r>
            <a:r>
              <a:t> solution</a:t>
            </a:r>
          </a:p>
          <a:p>
            <a:pPr lvl="1"/>
            <a:r>
              <a:t>There may exist multiple optimal solutions.</a:t>
            </a:r>
          </a:p>
        </p:txBody>
      </p:sp>
      <p:sp>
        <p:nvSpPr>
          <p:cNvPr id="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2" name="DAA/Dynamic Programming"/>
          <p:cNvSpPr txBox="1"/>
          <p:nvPr/>
        </p:nvSpPr>
        <p:spPr>
          <a:xfrm>
            <a:off x="423212" y="6963885"/>
            <a:ext cx="3769679"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DAA/Dynamic Programming</a:t>
            </a:r>
          </a:p>
        </p:txBody>
      </p:sp>
      <p:sp>
        <p:nvSpPr>
          <p:cNvPr id="9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9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9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9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9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90">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90">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0" grpId="1"/>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