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22: Knapsack Problem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L22: Knapsack Problem</a:t>
            </a:r>
          </a:p>
        </p:txBody>
      </p:sp>
      <p:sp>
        <p:nvSpPr>
          <p:cNvPr id="43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xample 2: Suitcase Pack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2: Suitcase Packing</a:t>
            </a:r>
          </a:p>
        </p:txBody>
      </p:sp>
      <p:sp>
        <p:nvSpPr>
          <p:cNvPr id="96" name="You are travelling by air and airline has limit of 15Kg on the check in bag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 are travelling by air and airline has limit of 15Kg on the check in bag.</a:t>
            </a:r>
          </a:p>
          <a:p>
            <a:pPr/>
            <a:r>
              <a:t>You have a large number of stuffs to carry with you.</a:t>
            </a:r>
          </a:p>
          <a:p>
            <a:pPr/>
            <a:r>
              <a:t>How do you decide what items to pack and which ones to leave behind.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8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9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Overview: Knapsack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Overview: Knapsack Problem</a:t>
            </a:r>
          </a:p>
        </p:txBody>
      </p:sp>
      <p:sp>
        <p:nvSpPr>
          <p:cNvPr id="102" name="Knapsack problem (fractional):…"/>
          <p:cNvSpPr txBox="1"/>
          <p:nvPr>
            <p:ph type="body" idx="1"/>
          </p:nvPr>
        </p:nvSpPr>
        <p:spPr>
          <a:xfrm>
            <a:off x="666288" y="938113"/>
            <a:ext cx="9055611" cy="4181475"/>
          </a:xfrm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Knapsack problem (fractional):</a:t>
            </a:r>
          </a:p>
          <a:p>
            <a:pPr lvl="1"/>
            <a:r>
              <a:t>Given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objects, and a knapsack (bag) with a capacity m, fill the knapsack to maximize the value as follows</a:t>
            </a:r>
          </a:p>
          <a:p>
            <a:pPr lvl="2">
              <a:defRPr sz="3000"/>
            </a:pPr>
            <a:r>
              <a:t>Each object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has weight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(+ve number)</a:t>
            </a:r>
          </a:p>
          <a:p>
            <a:pPr lvl="2">
              <a:defRPr sz="3000"/>
            </a:pPr>
            <a:r>
              <a:t>Each object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has +ve profit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(+ve number)</a:t>
            </a:r>
          </a:p>
          <a:p>
            <a:pPr lvl="2">
              <a:defRPr sz="3000"/>
            </a:pPr>
            <a:r>
              <a:t>If a fraction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0≤x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≤1</a:t>
            </a:r>
            <a:r>
              <a:t>) of the object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is placed in the knapsack, the profit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is earned.</a:t>
            </a:r>
          </a:p>
          <a:p>
            <a:pPr lvl="1"/>
            <a:r>
              <a:rPr b="1"/>
              <a:t>Objective</a:t>
            </a:r>
            <a:r>
              <a:t>: Obtain a filling of the knapsack that maximizes the total profit earned. Mathematically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4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0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06" name="Maximize"/>
          <p:cNvSpPr txBox="1"/>
          <p:nvPr/>
        </p:nvSpPr>
        <p:spPr>
          <a:xfrm>
            <a:off x="1446858" y="5133283"/>
            <a:ext cx="1567049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>
              <a:lnSpc>
                <a:spcPct val="90000"/>
              </a:lnSpc>
              <a:spcBef>
                <a:spcPts val="70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Maximize</a:t>
            </a:r>
          </a:p>
        </p:txBody>
      </p:sp>
      <p:sp>
        <p:nvSpPr>
          <p:cNvPr id="107" name="Equation"/>
          <p:cNvSpPr txBox="1"/>
          <p:nvPr/>
        </p:nvSpPr>
        <p:spPr>
          <a:xfrm>
            <a:off x="3171009" y="5174376"/>
            <a:ext cx="1111532" cy="75115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limLow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Low>
                  <m:sSub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sSub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</m:oMath>
              </m:oMathPara>
            </a14:m>
            <a:endParaRPr sz="2600"/>
          </a:p>
        </p:txBody>
      </p:sp>
      <p:sp>
        <p:nvSpPr>
          <p:cNvPr id="108" name="Subject to"/>
          <p:cNvSpPr txBox="1"/>
          <p:nvPr/>
        </p:nvSpPr>
        <p:spPr>
          <a:xfrm>
            <a:off x="1394117" y="6171656"/>
            <a:ext cx="167253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>
              <a:lnSpc>
                <a:spcPct val="90000"/>
              </a:lnSpc>
              <a:spcBef>
                <a:spcPts val="70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Subject to</a:t>
            </a:r>
          </a:p>
        </p:txBody>
      </p:sp>
      <p:sp>
        <p:nvSpPr>
          <p:cNvPr id="109" name="Equation"/>
          <p:cNvSpPr txBox="1"/>
          <p:nvPr/>
        </p:nvSpPr>
        <p:spPr>
          <a:xfrm>
            <a:off x="3154380" y="6069130"/>
            <a:ext cx="1810826" cy="75115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limLow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Low>
                  <m:sSub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sSub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≤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</m:oMath>
              </m:oMathPara>
            </a14:m>
            <a:endParaRPr sz="2600"/>
          </a:p>
        </p:txBody>
      </p:sp>
      <p:sp>
        <p:nvSpPr>
          <p:cNvPr id="110" name="and 0≤xi≤1, 1≤i≤n"/>
          <p:cNvSpPr txBox="1"/>
          <p:nvPr/>
        </p:nvSpPr>
        <p:spPr>
          <a:xfrm>
            <a:off x="5321293" y="6334595"/>
            <a:ext cx="3663542" cy="572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0≤x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≤1, 1≤i≤n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0" grpId="6"/>
      <p:bldP build="p" bldLvl="5" animBg="1" rev="0" advAuto="0" spid="102" grpId="1"/>
      <p:bldP build="whole" bldLvl="1" animBg="1" rev="0" advAuto="0" spid="106" grpId="2"/>
      <p:bldP build="whole" bldLvl="1" animBg="1" rev="0" advAuto="0" spid="107" grpId="3"/>
      <p:bldP build="whole" bldLvl="1" animBg="1" rev="0" advAuto="0" spid="108" grpId="4"/>
      <p:bldP build="whole" bldLvl="1" animBg="1" rev="0" advAuto="0" spid="109" grpId="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Knapsack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Knapsack Problem</a:t>
            </a:r>
          </a:p>
        </p:txBody>
      </p:sp>
      <p:sp>
        <p:nvSpPr>
          <p:cNvPr id="113" name="Lemma 1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Lemma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</a:t>
            </a:r>
          </a:p>
          <a:p>
            <a:pPr lvl="1"/>
            <a:r>
              <a:t>In case the sum of all quantities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≤m</a:t>
            </a:r>
            <a:r>
              <a:t>, then </a:t>
            </a:r>
          </a:p>
          <a:p>
            <a:pPr lvl="5" marL="0" indent="1143000">
              <a:spcBef>
                <a:spcPts val="500"/>
              </a:spcBef>
              <a:buSzTx/>
              <a:buNone/>
              <a:defRPr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=1, 1≤i≤n</a:t>
            </a:r>
            <a:r>
              <a:t> is an optimal solution.</a:t>
            </a:r>
          </a:p>
          <a:p>
            <a:pPr lvl="1" marL="663178" indent="-267890">
              <a:buChar char="•"/>
            </a:pPr>
            <a:r>
              <a:t>So, let us consider that sum of weights exceed m.</a:t>
            </a:r>
          </a:p>
          <a:p>
            <a:pPr marL="362416" indent="-322729"/>
            <a:r>
              <a:t>Lemma 2:</a:t>
            </a:r>
          </a:p>
          <a:p>
            <a:pPr lvl="1" marL="663178" indent="-267890">
              <a:buChar char="•"/>
            </a:pPr>
            <a:r>
              <a:t>All optimal solutions will fill the knapsack exactly.</a:t>
            </a:r>
          </a:p>
          <a:p>
            <a:pPr lvl="1" marL="663178" indent="-267890">
              <a:buChar char="•"/>
            </a:pPr>
            <a:r>
              <a:t>Note: we can always increase the quantity of some object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by a fractional amount till the total weight becomes exactly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.</a:t>
            </a:r>
          </a:p>
          <a:p>
            <a:pPr marL="362416" indent="-322729"/>
            <a:r>
              <a:t>Analysis: Does it fit the subset paradigm?</a:t>
            </a:r>
          </a:p>
          <a:p>
            <a:pPr lvl="1" marL="663178" indent="-267890">
              <a:buChar char="•"/>
            </a:pPr>
            <a:r>
              <a:t>Yes: we are selecting a subset of objects.</a:t>
            </a: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5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1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Algorithm: Knapsack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Algorithm: Knapsack Problem</a:t>
            </a:r>
          </a:p>
        </p:txBody>
      </p:sp>
      <p:sp>
        <p:nvSpPr>
          <p:cNvPr id="119" name="Void GreedyKnapsack(float m, int n) {…"/>
          <p:cNvSpPr txBox="1"/>
          <p:nvPr>
            <p:ph type="body" idx="1"/>
          </p:nvPr>
        </p:nvSpPr>
        <p:spPr>
          <a:xfrm>
            <a:off x="666288" y="938113"/>
            <a:ext cx="9055611" cy="618988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2700"/>
            </a:pPr>
            <a:r>
              <a:t>Void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GreedyKnapsack</a:t>
            </a:r>
            <a:r>
              <a:t>(float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, int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) {</a:t>
            </a:r>
          </a:p>
          <a:p>
            <a:pPr marL="0" indent="0">
              <a:spcBef>
                <a:spcPts val="0"/>
              </a:spcBef>
              <a:buSzTx/>
              <a:buNone/>
              <a:defRPr sz="2700"/>
            </a:pPr>
            <a:r>
              <a:t>//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p[1:n]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w[1:n]</a:t>
            </a:r>
            <a:r>
              <a:t> contain the profits and weights</a:t>
            </a:r>
          </a:p>
          <a:p>
            <a:pPr marL="0" indent="0">
              <a:spcBef>
                <a:spcPts val="0"/>
              </a:spcBef>
              <a:buSzTx/>
              <a:buNone/>
              <a:defRPr sz="2700"/>
            </a:pPr>
            <a:r>
              <a:t>//The indices are ordered as per following criteria</a:t>
            </a:r>
          </a:p>
          <a:p>
            <a:pPr marL="0" indent="0">
              <a:spcBef>
                <a:spcPts val="0"/>
              </a:spcBef>
              <a:buSzTx/>
              <a:buNone/>
              <a:defRPr sz="2700"/>
            </a:pPr>
            <a:r>
              <a:t>//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p[i]/w[i]≥p[i+1]/w[i+1] , 1≤i&lt;n</a:t>
            </a:r>
            <a:r>
              <a:t>.</a:t>
            </a:r>
          </a:p>
          <a:p>
            <a:pPr marL="0" indent="0">
              <a:spcBef>
                <a:spcPts val="0"/>
              </a:spcBef>
              <a:buSzTx/>
              <a:buNone/>
              <a:defRPr sz="2700"/>
            </a:pPr>
            <a:r>
              <a:t>//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 is knapsack size,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x[1:n]</a:t>
            </a:r>
            <a:r>
              <a:t> is the solution vector</a:t>
            </a:r>
          </a:p>
          <a:p>
            <a:pPr lvl="2" marL="0" indent="457200">
              <a:spcBef>
                <a:spcPts val="0"/>
              </a:spcBef>
              <a:buSzTx/>
              <a:buNone/>
              <a:defRPr sz="2900"/>
            </a:pPr>
            <a:r>
              <a:t>initialize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x[i]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0.0</a:t>
            </a:r>
          </a:p>
          <a:p>
            <a:pPr lvl="2" marL="0" indent="457200">
              <a:spcBef>
                <a:spcPts val="200"/>
              </a:spcBef>
              <a:buSzTx/>
              <a:buNone/>
              <a:defRPr sz="3000"/>
            </a:pPr>
            <a:r>
              <a:t>float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U=m</a:t>
            </a:r>
          </a:p>
          <a:p>
            <a:pPr lvl="2" marL="0" indent="457200">
              <a:spcBef>
                <a:spcPts val="200"/>
              </a:spcBef>
              <a:buSzTx/>
              <a:buNone/>
              <a:defRPr sz="3000"/>
            </a:pPr>
            <a:r>
              <a:t>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i=1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</a:t>
            </a:r>
          </a:p>
          <a:p>
            <a:pPr lvl="4" marL="0" indent="914400">
              <a:spcBef>
                <a:spcPts val="200"/>
              </a:spcBef>
              <a:buSzTx/>
              <a:buNone/>
              <a:defRPr sz="3000"/>
            </a:pPr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w[i] &gt;U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1371600">
              <a:spcBef>
                <a:spcPts val="200"/>
              </a:spcBef>
              <a:buSzTx/>
              <a:buNone/>
              <a:defRPr sz="3000"/>
            </a:pPr>
            <a:r>
              <a:t>break</a:t>
            </a:r>
          </a:p>
          <a:p>
            <a:pPr lvl="4" marL="0" indent="9144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x[i]=1.0</a:t>
            </a:r>
          </a:p>
          <a:p>
            <a:pPr lvl="4" marL="0" indent="9144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U=U-w[xi]</a:t>
            </a:r>
          </a:p>
          <a:p>
            <a:pPr lvl="2" marL="0" indent="4572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i≤n</a:t>
            </a:r>
          </a:p>
          <a:p>
            <a:pPr lvl="4" marL="0" indent="9144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x[i] = U/w[i]</a:t>
            </a: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1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2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heorem: Knapsack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Theorem: Knapsack Problem</a:t>
            </a:r>
          </a:p>
        </p:txBody>
      </p:sp>
      <p:sp>
        <p:nvSpPr>
          <p:cNvPr id="125" name="Theorem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Theorem:</a:t>
            </a:r>
          </a:p>
          <a:p>
            <a:pPr lvl="1" marL="0" indent="228600">
              <a:buSzTx/>
              <a:buNone/>
              <a:defRPr u="sng"/>
            </a:pPr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/w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≥p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/w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≥…≥p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/w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, then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GreedyKnapsack</a:t>
            </a:r>
            <a:r>
              <a:t> generates an optimal solution to the given instance of the knapsack problem.</a:t>
            </a:r>
          </a:p>
          <a:p>
            <a:pPr marL="0" indent="0">
              <a:spcBef>
                <a:spcPts val="600"/>
              </a:spcBef>
              <a:buSzTx/>
              <a:buNone/>
              <a:defRPr sz="3000"/>
            </a:pPr>
            <a:r>
              <a:t>Metholodology to be used for proof:</a:t>
            </a:r>
          </a:p>
          <a:p>
            <a:pPr lvl="1" marL="663178" indent="-267890">
              <a:spcBef>
                <a:spcPts val="500"/>
              </a:spcBef>
              <a:defRPr sz="2800"/>
            </a:pPr>
            <a:r>
              <a:t>Compare the greedy solution with any optimal solution. </a:t>
            </a:r>
          </a:p>
          <a:p>
            <a:pPr lvl="1" marL="663178" indent="-267890">
              <a:spcBef>
                <a:spcPts val="500"/>
              </a:spcBef>
              <a:defRPr sz="2800"/>
            </a:pPr>
            <a:r>
              <a:t>If the two solutions differ, then first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at which they differ. </a:t>
            </a:r>
          </a:p>
          <a:p>
            <a:pPr lvl="1" marL="663178" indent="-267890">
              <a:spcBef>
                <a:spcPts val="500"/>
              </a:spcBef>
              <a:defRPr sz="2800"/>
            </a:pPr>
            <a:r>
              <a:t>Then show that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in the optimal solution equal to that in the greedy solution without any loss in total value.</a:t>
            </a:r>
          </a:p>
          <a:p>
            <a:pPr lvl="1" marL="663178" indent="-267890">
              <a:spcBef>
                <a:spcPts val="500"/>
              </a:spcBef>
              <a:defRPr sz="2800"/>
            </a:pPr>
            <a:r>
              <a:t>Repeated use of this transformation shows that greedy solution is optimal</a:t>
            </a:r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7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2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roof: Greedy Approach is Optim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Proof: Greedy Approach is Optimal</a:t>
            </a:r>
          </a:p>
        </p:txBody>
      </p:sp>
      <p:sp>
        <p:nvSpPr>
          <p:cNvPr id="131" name="Let x=(x1,…,xn) be the solution generated by GreedyKnapsack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00"/>
              </a:spcBef>
            </a:pPr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x=(x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t> be the solution generated by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GreedyKnapsack</a:t>
            </a:r>
            <a:r>
              <a:t>. </a:t>
            </a:r>
          </a:p>
          <a:p>
            <a:pPr>
              <a:spcBef>
                <a:spcPts val="100"/>
              </a:spcBef>
            </a:pPr>
            <a:r>
              <a:t>If all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equal one, the solution is optimal. </a:t>
            </a:r>
          </a:p>
          <a:p>
            <a:pPr>
              <a:spcBef>
                <a:spcPts val="100"/>
              </a:spcBef>
            </a:pPr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 be the least index such that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≠1</a:t>
            </a:r>
            <a:r>
              <a:t>.</a:t>
            </a:r>
          </a:p>
          <a:p>
            <a:pPr>
              <a:spcBef>
                <a:spcPts val="100"/>
              </a:spcBef>
            </a:pPr>
            <a:r>
              <a:t>From the algorithm, we know that </a:t>
            </a:r>
          </a:p>
          <a:p>
            <a:pPr lvl="3" marL="0" indent="685800">
              <a:spcBef>
                <a:spcPts val="100"/>
              </a:spcBef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0≤x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&lt;1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and 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3" marL="0" indent="685800">
              <a:spcBef>
                <a:spcPts val="100"/>
              </a:spcBef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  <a:r>
              <a:t>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1≤i&lt;j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and 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3" marL="0" indent="685800">
              <a:spcBef>
                <a:spcPts val="100"/>
              </a:spcBef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  <a:r>
              <a:t>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j&lt;i≤n.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y=(y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,…,y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t> be the optimal solution, Thus</a:t>
            </a:r>
          </a:p>
          <a:p>
            <a:pPr lvl="3" marL="0" marR="0" indent="685800" defTabSz="457200">
              <a:lnSpc>
                <a:spcPct val="100000"/>
              </a:lnSpc>
              <a:spcBef>
                <a:spcPts val="100"/>
              </a:spcBef>
              <a:buSzTx/>
              <a:buNone/>
              <a:defRPr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Σw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22075" marR="0" indent="-282388" defTabSz="457200">
              <a:lnSpc>
                <a:spcPct val="100000"/>
              </a:lnSpc>
              <a:spcBef>
                <a:spcPts val="100"/>
              </a:spcBef>
              <a:defRPr sz="28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be the index such that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≠x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marL="322075" marR="0" indent="-282388" defTabSz="457200">
              <a:lnSpc>
                <a:spcPct val="100000"/>
              </a:lnSpc>
              <a:spcBef>
                <a:spcPts val="100"/>
              </a:spcBef>
              <a:defRPr sz="30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Since two solutions differ, such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must exist. Since all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 prior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’s are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, clearly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.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3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roof: Greedy Approach is Optimal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300"/>
            </a:lvl1pPr>
          </a:lstStyle>
          <a:p>
            <a:pPr/>
            <a:r>
              <a:t>Proof: Greedy Approach is Optimal…</a:t>
            </a:r>
          </a:p>
        </p:txBody>
      </p:sp>
      <p:sp>
        <p:nvSpPr>
          <p:cNvPr id="137" name="An optimal solution found some way"/>
          <p:cNvSpPr txBox="1"/>
          <p:nvPr>
            <p:ph type="body" sz="quarter" idx="1"/>
          </p:nvPr>
        </p:nvSpPr>
        <p:spPr>
          <a:xfrm>
            <a:off x="720187" y="4922878"/>
            <a:ext cx="9055612" cy="788747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An optimal solution found some way</a:t>
            </a: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9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4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141" name="Table"/>
          <p:cNvGraphicFramePr/>
          <p:nvPr/>
        </p:nvGraphicFramePr>
        <p:xfrm>
          <a:off x="990600" y="990600"/>
          <a:ext cx="8543361" cy="122878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{8F44A2F1-9E1F-4B54-A3A2-5F16C0AD49E2}</a:tableStyleId>
              </a:tblPr>
              <a:tblGrid>
                <a:gridCol w="774071"/>
                <a:gridCol w="774071"/>
                <a:gridCol w="774071"/>
                <a:gridCol w="865917"/>
                <a:gridCol w="682225"/>
                <a:gridCol w="897291"/>
                <a:gridCol w="650851"/>
                <a:gridCol w="774071"/>
                <a:gridCol w="774071"/>
                <a:gridCol w="774071"/>
                <a:gridCol w="774071"/>
              </a:tblGrid>
              <a:tr h="60010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x</a:t>
                      </a:r>
                      <a:r>
                        <a:rPr baseline="-5999"/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x</a:t>
                      </a:r>
                      <a:r>
                        <a:rPr baseline="-5999"/>
                        <a:t>2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x</a:t>
                      </a:r>
                      <a:r>
                        <a:rPr baseline="-5999"/>
                        <a:t>j-1</a:t>
                      </a:r>
                    </a:p>
                  </a:txBody>
                  <a:tcPr marL="50800" marR="50800" marT="50800" marB="50800" anchor="t" anchorCtr="0" horzOverflow="overflow">
                    <a:lnR w="38100">
                      <a:solidFill>
                        <a:schemeClr val="accent2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x</a:t>
                      </a:r>
                      <a:r>
                        <a:rPr baseline="-5999"/>
                        <a:t>j</a:t>
                      </a:r>
                    </a:p>
                  </a:txBody>
                  <a:tcPr marL="50800" marR="50800" marT="50800" marB="50800" anchor="t" anchorCtr="0" horzOverflow="overflow">
                    <a:lnL w="38100">
                      <a:solidFill>
                        <a:schemeClr val="accent2"/>
                      </a:solidFill>
                      <a:miter lim="400000"/>
                    </a:lnL>
                    <a:lnR w="38100">
                      <a:solidFill>
                        <a:schemeClr val="accent2"/>
                      </a:solidFill>
                      <a:miter lim="400000"/>
                    </a:lnR>
                    <a:lnT w="38100">
                      <a:solidFill>
                        <a:schemeClr val="accent2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x</a:t>
                      </a:r>
                      <a:r>
                        <a:rPr baseline="-5999"/>
                        <a:t>j+1</a:t>
                      </a:r>
                    </a:p>
                  </a:txBody>
                  <a:tcPr marL="50800" marR="50800" marT="50800" marB="50800" anchor="t" anchorCtr="0" horzOverflow="overflow">
                    <a:lnL w="38100">
                      <a:solidFill>
                        <a:schemeClr val="accent2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x</a:t>
                      </a:r>
                      <a:r>
                        <a:rPr baseline="-5999"/>
                        <a:t>n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0010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R w="38100">
                      <a:solidFill>
                        <a:schemeClr val="accent2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x</a:t>
                      </a:r>
                      <a:r>
                        <a:rPr baseline="-5999"/>
                        <a:t>j</a:t>
                      </a:r>
                    </a:p>
                  </a:txBody>
                  <a:tcPr marL="50800" marR="50800" marT="50800" marB="50800" anchor="t" anchorCtr="0" horzOverflow="overflow">
                    <a:lnL w="38100">
                      <a:solidFill>
                        <a:schemeClr val="accent2"/>
                      </a:solidFill>
                      <a:miter lim="400000"/>
                    </a:lnL>
                    <a:lnR w="38100">
                      <a:solidFill>
                        <a:schemeClr val="accent2"/>
                      </a:solidFill>
                      <a:miter lim="400000"/>
                    </a:lnR>
                    <a:lnB w="38100">
                      <a:solidFill>
                        <a:schemeClr val="accent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>
                    <a:lnL w="38100">
                      <a:solidFill>
                        <a:schemeClr val="accent2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2" name="Solution by Greedy Approach"/>
          <p:cNvSpPr txBox="1"/>
          <p:nvPr/>
        </p:nvSpPr>
        <p:spPr>
          <a:xfrm>
            <a:off x="720187" y="2118636"/>
            <a:ext cx="9055612" cy="788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0">
              <a:lnSpc>
                <a:spcPct val="90000"/>
              </a:lnSpc>
              <a:spcBef>
                <a:spcPts val="7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Solution by Greedy Approach</a:t>
            </a:r>
          </a:p>
        </p:txBody>
      </p:sp>
      <p:graphicFrame>
        <p:nvGraphicFramePr>
          <p:cNvPr id="143" name="Table"/>
          <p:cNvGraphicFramePr/>
          <p:nvPr/>
        </p:nvGraphicFramePr>
        <p:xfrm>
          <a:off x="822607" y="3744899"/>
          <a:ext cx="8543361" cy="122878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{8F44A2F1-9E1F-4B54-A3A2-5F16C0AD49E2}</a:tableStyleId>
              </a:tblPr>
              <a:tblGrid>
                <a:gridCol w="774071"/>
                <a:gridCol w="774071"/>
                <a:gridCol w="774071"/>
                <a:gridCol w="865917"/>
                <a:gridCol w="682225"/>
                <a:gridCol w="897291"/>
                <a:gridCol w="650851"/>
                <a:gridCol w="774071"/>
                <a:gridCol w="774071"/>
                <a:gridCol w="774071"/>
                <a:gridCol w="774071"/>
              </a:tblGrid>
              <a:tr h="60010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y</a:t>
                      </a:r>
                      <a:r>
                        <a:rPr baseline="-5999"/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y</a:t>
                      </a:r>
                      <a:r>
                        <a:rPr baseline="-5999"/>
                        <a:t>2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R w="38100">
                      <a:solidFill>
                        <a:schemeClr val="accent4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y</a:t>
                      </a:r>
                      <a:r>
                        <a:rPr baseline="-5999"/>
                        <a:t>k</a:t>
                      </a:r>
                    </a:p>
                  </a:txBody>
                  <a:tcPr marL="50800" marR="50800" marT="50800" marB="50800" anchor="t" anchorCtr="0" horzOverflow="overflow">
                    <a:lnL w="38100">
                      <a:solidFill>
                        <a:schemeClr val="accent4"/>
                      </a:solidFill>
                      <a:miter lim="400000"/>
                    </a:lnL>
                    <a:lnR w="38100">
                      <a:solidFill>
                        <a:schemeClr val="accent4"/>
                      </a:solidFill>
                      <a:miter lim="400000"/>
                    </a:lnR>
                    <a:lnT w="38100">
                      <a:solidFill>
                        <a:schemeClr val="accent4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38100">
                      <a:solidFill>
                        <a:schemeClr val="accent4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y</a:t>
                      </a:r>
                      <a:r>
                        <a:rPr baseline="-5999"/>
                        <a:t>j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x</a:t>
                      </a:r>
                      <a:r>
                        <a:rPr baseline="-5999"/>
                        <a:t>n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0010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R w="38100">
                      <a:solidFill>
                        <a:schemeClr val="accent4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y</a:t>
                      </a:r>
                      <a:r>
                        <a:rPr baseline="-5999"/>
                        <a:t>k</a:t>
                      </a:r>
                    </a:p>
                  </a:txBody>
                  <a:tcPr marL="50800" marR="50800" marT="50800" marB="50800" anchor="t" anchorCtr="0" horzOverflow="overflow">
                    <a:lnL w="38100">
                      <a:solidFill>
                        <a:schemeClr val="accent4"/>
                      </a:solidFill>
                      <a:miter lim="400000"/>
                    </a:lnL>
                    <a:lnR w="38100">
                      <a:solidFill>
                        <a:schemeClr val="accent4"/>
                      </a:solidFill>
                      <a:miter lim="400000"/>
                    </a:lnR>
                    <a:lnB w="38100">
                      <a:solidFill>
                        <a:schemeClr val="accent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38100">
                      <a:solidFill>
                        <a:schemeClr val="accent4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y</a:t>
                      </a:r>
                      <a:r>
                        <a:rPr baseline="-5999"/>
                        <a:t>j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4" name="Line"/>
          <p:cNvSpPr/>
          <p:nvPr/>
        </p:nvSpPr>
        <p:spPr>
          <a:xfrm flipH="1" flipV="1">
            <a:off x="4700662" y="2132846"/>
            <a:ext cx="2567023" cy="773947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5" name="Line"/>
          <p:cNvSpPr/>
          <p:nvPr/>
        </p:nvSpPr>
        <p:spPr>
          <a:xfrm flipH="1" flipV="1">
            <a:off x="3530641" y="4837260"/>
            <a:ext cx="1506503" cy="1506503"/>
          </a:xfrm>
          <a:prstGeom prst="line">
            <a:avLst/>
          </a:prstGeom>
          <a:ln w="38100">
            <a:solidFill>
              <a:schemeClr val="accent4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6" name="First index where yk differs from xk"/>
          <p:cNvSpPr txBox="1"/>
          <p:nvPr/>
        </p:nvSpPr>
        <p:spPr>
          <a:xfrm>
            <a:off x="3304034" y="6004765"/>
            <a:ext cx="5365778" cy="532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First index where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differs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</a:p>
        </p:txBody>
      </p:sp>
      <p:sp>
        <p:nvSpPr>
          <p:cNvPr id="147" name="First index where xj is not 0"/>
          <p:cNvSpPr txBox="1"/>
          <p:nvPr/>
        </p:nvSpPr>
        <p:spPr>
          <a:xfrm>
            <a:off x="5455334" y="2701437"/>
            <a:ext cx="4322360" cy="532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First index where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 is not 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7" grpId="3"/>
      <p:bldP build="whole" bldLvl="1" animBg="1" rev="0" advAuto="0" spid="144" grpId="4"/>
      <p:bldP build="whole" bldLvl="1" animBg="1" rev="0" advAuto="0" spid="137" grpId="5"/>
      <p:bldP build="whole" bldLvl="1" animBg="1" rev="0" advAuto="0" spid="143" grpId="6"/>
      <p:bldP build="whole" bldLvl="1" animBg="1" rev="0" advAuto="0" spid="142" grpId="1"/>
      <p:bldP build="whole" bldLvl="1" animBg="1" rev="0" advAuto="0" spid="146" grpId="7"/>
      <p:bldP build="whole" bldLvl="1" animBg="1" rev="0" advAuto="0" spid="141" grpId="2"/>
      <p:bldP build="whole" bldLvl="1" animBg="1" rev="0" advAuto="0" spid="145" grpId="8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roof: Greedy Approach is Optimal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300"/>
            </a:lvl1pPr>
          </a:lstStyle>
          <a:p>
            <a:pPr/>
            <a:r>
              <a:t>Proof: Greedy Approach is Optimal…</a:t>
            </a:r>
          </a:p>
        </p:txBody>
      </p:sp>
      <p:sp>
        <p:nvSpPr>
          <p:cNvPr id="150" name="An optimal solution found some way"/>
          <p:cNvSpPr txBox="1"/>
          <p:nvPr>
            <p:ph type="body" sz="quarter" idx="1"/>
          </p:nvPr>
        </p:nvSpPr>
        <p:spPr>
          <a:xfrm>
            <a:off x="553902" y="5648321"/>
            <a:ext cx="6232863" cy="53283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3000"/>
            </a:lvl1pPr>
          </a:lstStyle>
          <a:p>
            <a:pPr/>
            <a:r>
              <a:t>An optimal solution found some way</a:t>
            </a:r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2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5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57" name="Group"/>
          <p:cNvGrpSpPr/>
          <p:nvPr/>
        </p:nvGrpSpPr>
        <p:grpSpPr>
          <a:xfrm>
            <a:off x="822607" y="4527753"/>
            <a:ext cx="8628743" cy="2378090"/>
            <a:chOff x="38100" y="38100"/>
            <a:chExt cx="8628742" cy="2378089"/>
          </a:xfrm>
        </p:grpSpPr>
        <p:graphicFrame>
          <p:nvGraphicFramePr>
            <p:cNvPr id="154" name="Table"/>
            <p:cNvGraphicFramePr/>
            <p:nvPr/>
          </p:nvGraphicFramePr>
          <p:xfrm>
            <a:off x="38100" y="38100"/>
            <a:ext cx="8543361" cy="122878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{8F44A2F1-9E1F-4B54-A3A2-5F16C0AD49E2}</a:tableStyleId>
                </a:tblPr>
                <a:tblGrid>
                  <a:gridCol w="763029"/>
                  <a:gridCol w="763029"/>
                  <a:gridCol w="763029"/>
                  <a:gridCol w="853565"/>
                  <a:gridCol w="672493"/>
                  <a:gridCol w="884491"/>
                  <a:gridCol w="884491"/>
                  <a:gridCol w="641567"/>
                  <a:gridCol w="763029"/>
                  <a:gridCol w="763029"/>
                  <a:gridCol w="763029"/>
                </a:tblGrid>
                <a:tr h="600102"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  <a:r>
                          <a:t>y</a:t>
                        </a:r>
                        <a:r>
                          <a:rPr baseline="-5999"/>
                          <a:t>1</a:t>
                        </a:r>
                      </a:p>
                    </a:txBody>
                    <a:tcPr marL="50800" marR="50800" marT="50800" marB="50800" anchor="t" anchorCtr="0" horzOverflow="overflow">
                      <a:lnL w="28575">
                        <a:solidFill>
                          <a:srgbClr val="000000"/>
                        </a:solidFill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  <a:r>
                          <a:t>y</a:t>
                        </a:r>
                        <a:r>
                          <a:rPr baseline="-5999"/>
                          <a:t>2</a:t>
                        </a:r>
                      </a:p>
                    </a:txBody>
                    <a:tcPr marL="50800" marR="50800" marT="50800" marB="50800" anchor="t" anchorCtr="0" horzOverflow="overflow"/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…</a:t>
                        </a:r>
                      </a:p>
                    </a:txBody>
                    <a:tcPr marL="50800" marR="50800" marT="50800" marB="50800" anchor="t" anchorCtr="0" horzOverflow="overflow">
                      <a:lnR w="38100">
                        <a:solidFill>
                          <a:schemeClr val="accent4"/>
                        </a:solidFill>
                        <a:miter lim="400000"/>
                      </a:lnR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b="1"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  <a:r>
                          <a:t>y</a:t>
                        </a:r>
                        <a:r>
                          <a:rPr baseline="-5999"/>
                          <a:t>k</a:t>
                        </a:r>
                      </a:p>
                    </a:txBody>
                    <a:tcPr marL="50800" marR="50800" marT="50800" marB="50800" anchor="t" anchorCtr="0" horzOverflow="overflow">
                      <a:lnL w="38100">
                        <a:solidFill>
                          <a:schemeClr val="accent4"/>
                        </a:solidFill>
                        <a:miter lim="400000"/>
                      </a:lnL>
                      <a:lnR w="38100">
                        <a:solidFill>
                          <a:schemeClr val="accent4"/>
                        </a:solidFill>
                        <a:miter lim="400000"/>
                      </a:lnR>
                      <a:lnT w="38100">
                        <a:solidFill>
                          <a:schemeClr val="accent4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…</a:t>
                        </a:r>
                      </a:p>
                    </a:txBody>
                    <a:tcPr marL="50800" marR="50800" marT="50800" marB="50800" anchor="t" anchorCtr="0" horzOverflow="overflow">
                      <a:lnL w="38100">
                        <a:solidFill>
                          <a:schemeClr val="accent4"/>
                        </a:solidFill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  <a:r>
                          <a:t>y</a:t>
                        </a:r>
                        <a:r>
                          <a:rPr baseline="-5999"/>
                          <a:t>j-1</a:t>
                        </a:r>
                      </a:p>
                    </a:txBody>
                    <a:tcPr marL="50800" marR="50800" marT="50800" marB="50800" anchor="t" anchorCtr="0" horzOverflow="overflow"/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  <a:r>
                          <a:t>y</a:t>
                        </a:r>
                        <a:r>
                          <a:rPr baseline="-5999"/>
                          <a:t>j</a:t>
                        </a:r>
                      </a:p>
                    </a:txBody>
                    <a:tcPr marL="50800" marR="50800" marT="50800" marB="50800" anchor="t" anchorCtr="0" horzOverflow="overflow"/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…</a:t>
                        </a:r>
                      </a:p>
                    </a:txBody>
                    <a:tcPr marL="50800" marR="50800" marT="50800" marB="50800" anchor="t" anchorCtr="0" horzOverflow="overflow"/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</a:p>
                    </a:txBody>
                    <a:tcPr marL="50800" marR="50800" marT="50800" marB="50800" anchor="t" anchorCtr="0" horzOverflow="overflow"/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</a:p>
                    </a:txBody>
                    <a:tcPr marL="50800" marR="50800" marT="50800" marB="50800" anchor="t" anchorCtr="0" horzOverflow="overflow"/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  <a:r>
                          <a:t>y</a:t>
                        </a:r>
                        <a:r>
                          <a:rPr baseline="-5999"/>
                          <a:t>n</a:t>
                        </a:r>
                      </a:p>
                    </a:txBody>
                    <a:tcPr marL="50800" marR="50800" marT="50800" marB="50800" anchor="t" anchorCtr="0" horzOverflow="overflow">
                      <a:lnR w="28575">
                        <a:solidFill>
                          <a:srgbClr val="000000"/>
                        </a:solidFill>
                        <a:miter lim="400000"/>
                      </a:lnR>
                    </a:tcPr>
                  </a:tc>
                </a:tr>
                <a:tr h="600102"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1</a:t>
                        </a:r>
                      </a:p>
                    </a:txBody>
                    <a:tcPr marL="50800" marR="50800" marT="50800" marB="50800" anchor="t" anchorCtr="0" horzOverflow="overflow">
                      <a:lnL w="28575">
                        <a:solidFill>
                          <a:srgbClr val="000000"/>
                        </a:solidFill>
                        <a:miter lim="400000"/>
                      </a:lnL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1</a:t>
                        </a:r>
                      </a:p>
                    </a:txBody>
                    <a:tcPr marL="50800" marR="50800" marT="50800" marB="50800" anchor="t" anchorCtr="0" horzOverflow="overflow"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1</a:t>
                        </a:r>
                      </a:p>
                    </a:txBody>
                    <a:tcPr marL="50800" marR="50800" marT="50800" marB="50800" anchor="t" anchorCtr="0" horzOverflow="overflow">
                      <a:lnR w="38100">
                        <a:solidFill>
                          <a:schemeClr val="accent4"/>
                        </a:solidFill>
                        <a:miter lim="400000"/>
                      </a:lnR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b="1"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  <a:r>
                          <a:t>y</a:t>
                        </a:r>
                        <a:r>
                          <a:rPr baseline="-5999"/>
                          <a:t>k</a:t>
                        </a:r>
                      </a:p>
                    </a:txBody>
                    <a:tcPr marL="50800" marR="50800" marT="50800" marB="50800" anchor="t" anchorCtr="0" horzOverflow="overflow">
                      <a:lnL w="38100">
                        <a:solidFill>
                          <a:schemeClr val="accent4"/>
                        </a:solidFill>
                        <a:miter lim="400000"/>
                      </a:lnL>
                      <a:lnR w="38100">
                        <a:solidFill>
                          <a:schemeClr val="accent4"/>
                        </a:solidFill>
                        <a:miter lim="400000"/>
                      </a:lnR>
                      <a:lnB w="38100">
                        <a:solidFill>
                          <a:schemeClr val="accent4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…</a:t>
                        </a:r>
                      </a:p>
                    </a:txBody>
                    <a:tcPr marL="50800" marR="50800" marT="50800" marB="50800" anchor="t" anchorCtr="0" horzOverflow="overflow">
                      <a:lnL w="38100">
                        <a:solidFill>
                          <a:schemeClr val="accent4"/>
                        </a:solidFill>
                        <a:miter lim="400000"/>
                      </a:lnL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  <a:r>
                          <a:t>y</a:t>
                        </a:r>
                        <a:r>
                          <a:rPr baseline="-5999"/>
                          <a:t>j-1</a:t>
                        </a:r>
                      </a:p>
                    </a:txBody>
                    <a:tcPr marL="50800" marR="50800" marT="50800" marB="50800" anchor="t" anchorCtr="0" horzOverflow="overflow"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  <a:r>
                          <a:t>y</a:t>
                        </a:r>
                        <a:r>
                          <a:rPr baseline="-5999"/>
                          <a:t>j</a:t>
                        </a:r>
                      </a:p>
                    </a:txBody>
                    <a:tcPr marL="50800" marR="50800" marT="50800" marB="50800" anchor="t" anchorCtr="0" horzOverflow="overflow"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…</a:t>
                        </a:r>
                      </a:p>
                    </a:txBody>
                    <a:tcPr marL="50800" marR="50800" marT="50800" marB="50800" anchor="t" anchorCtr="0" horzOverflow="overflow"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</a:p>
                    </a:txBody>
                    <a:tcPr marL="50800" marR="50800" marT="50800" marB="50800" anchor="t" anchorCtr="0" horzOverflow="overflow"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</a:p>
                    </a:txBody>
                    <a:tcPr marL="50800" marR="50800" marT="50800" marB="50800" anchor="t" anchorCtr="0" horzOverflow="overflow"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</a:p>
                    </a:txBody>
                    <a:tcPr marL="50800" marR="50800" marT="50800" marB="50800" anchor="t" anchorCtr="0" horzOverflow="overflow">
                      <a:lnR w="28575">
                        <a:solidFill>
                          <a:srgbClr val="000000"/>
                        </a:solidFill>
                        <a:miter lim="400000"/>
                      </a:lnR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155" name="Line"/>
            <p:cNvSpPr/>
            <p:nvPr/>
          </p:nvSpPr>
          <p:spPr>
            <a:xfrm flipH="1" flipV="1">
              <a:off x="3027802" y="629274"/>
              <a:ext cx="1578146" cy="1578146"/>
            </a:xfrm>
            <a:prstGeom prst="line">
              <a:avLst/>
            </a:prstGeom>
            <a:noFill/>
            <a:ln w="38100" cap="flat">
              <a:solidFill>
                <a:schemeClr val="accent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56" name="First index where yk differs from xk"/>
            <p:cNvSpPr txBox="1"/>
            <p:nvPr/>
          </p:nvSpPr>
          <p:spPr>
            <a:xfrm>
              <a:off x="3301065" y="1883359"/>
              <a:ext cx="5365778" cy="5328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First index where 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y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k</a:t>
              </a:r>
              <a:r>
                <a:t> differs from 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k</a:t>
              </a:r>
            </a:p>
          </p:txBody>
        </p:sp>
      </p:grpSp>
      <p:grpSp>
        <p:nvGrpSpPr>
          <p:cNvPr id="162" name="Group"/>
          <p:cNvGrpSpPr/>
          <p:nvPr/>
        </p:nvGrpSpPr>
        <p:grpSpPr>
          <a:xfrm>
            <a:off x="703558" y="2160661"/>
            <a:ext cx="9024250" cy="2106270"/>
            <a:chOff x="0" y="38100"/>
            <a:chExt cx="9024248" cy="2106268"/>
          </a:xfrm>
        </p:grpSpPr>
        <p:graphicFrame>
          <p:nvGraphicFramePr>
            <p:cNvPr id="158" name="Table"/>
            <p:cNvGraphicFramePr/>
            <p:nvPr/>
          </p:nvGraphicFramePr>
          <p:xfrm>
            <a:off x="119048" y="38100"/>
            <a:ext cx="8543361" cy="122878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{8F44A2F1-9E1F-4B54-A3A2-5F16C0AD49E2}</a:tableStyleId>
                </a:tblPr>
                <a:tblGrid>
                  <a:gridCol w="763788"/>
                  <a:gridCol w="763788"/>
                  <a:gridCol w="763788"/>
                  <a:gridCol w="865787"/>
                  <a:gridCol w="656462"/>
                  <a:gridCol w="908617"/>
                  <a:gridCol w="737402"/>
                  <a:gridCol w="885370"/>
                  <a:gridCol w="642205"/>
                  <a:gridCol w="763788"/>
                  <a:gridCol w="763788"/>
                </a:tblGrid>
                <a:tr h="600102"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  <a:r>
                          <a:t>x</a:t>
                        </a:r>
                        <a:r>
                          <a:rPr baseline="-5999"/>
                          <a:t>1</a:t>
                        </a:r>
                      </a:p>
                    </a:txBody>
                    <a:tcPr marL="50800" marR="50800" marT="50800" marB="50800" anchor="t" anchorCtr="0" horzOverflow="overflow">
                      <a:lnL w="28575">
                        <a:solidFill>
                          <a:srgbClr val="000000"/>
                        </a:solidFill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  <a:r>
                          <a:t>x</a:t>
                        </a:r>
                        <a:r>
                          <a:rPr baseline="-5999"/>
                          <a:t>2</a:t>
                        </a:r>
                      </a:p>
                    </a:txBody>
                    <a:tcPr marL="50800" marR="50800" marT="50800" marB="50800" anchor="t" anchorCtr="0" horzOverflow="overflow"/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…</a:t>
                        </a:r>
                      </a:p>
                    </a:txBody>
                    <a:tcPr marL="50800" marR="50800" marT="50800" marB="50800" anchor="t" anchorCtr="0" horzOverflow="overflow"/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  <a:r>
                          <a:t>x</a:t>
                        </a:r>
                        <a:r>
                          <a:rPr baseline="-5999"/>
                          <a:t>k</a:t>
                        </a:r>
                      </a:p>
                    </a:txBody>
                    <a:tcPr marL="50800" marR="50800" marT="50800" marB="50800" anchor="t" anchorCtr="0" horzOverflow="overflow"/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…</a:t>
                        </a:r>
                      </a:p>
                    </a:txBody>
                    <a:tcPr marL="50800" marR="50800" marT="50800" marB="50800" anchor="t" anchorCtr="0" horzOverflow="overflow">
                      <a:lnR w="38100">
                        <a:solidFill>
                          <a:schemeClr val="accent2"/>
                        </a:solidFill>
                        <a:miter lim="400000"/>
                      </a:lnR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  <a:r>
                          <a:t>x</a:t>
                        </a:r>
                        <a:r>
                          <a:rPr baseline="-5999"/>
                          <a:t>j-1</a:t>
                        </a:r>
                      </a:p>
                    </a:txBody>
                    <a:tcPr marL="50800" marR="50800" marT="50800" marB="50800" anchor="t" anchorCtr="0" horzOverflow="overflow">
                      <a:lnL w="38100">
                        <a:solidFill>
                          <a:schemeClr val="accent2"/>
                        </a:solidFill>
                        <a:miter lim="400000"/>
                      </a:lnL>
                      <a:lnR w="38100">
                        <a:solidFill>
                          <a:schemeClr val="accent2"/>
                        </a:solidFill>
                        <a:miter lim="400000"/>
                      </a:lnR>
                      <a:lnT w="38100">
                        <a:solidFill>
                          <a:schemeClr val="accent2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b="1"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  <a:r>
                          <a:t>x</a:t>
                        </a:r>
                        <a:r>
                          <a:rPr baseline="-5999"/>
                          <a:t>j</a:t>
                        </a:r>
                      </a:p>
                    </a:txBody>
                    <a:tcPr marL="50800" marR="50800" marT="50800" marB="50800" anchor="t" anchorCtr="0" horzOverflow="overflow">
                      <a:lnL w="38100">
                        <a:solidFill>
                          <a:schemeClr val="accent2"/>
                        </a:solidFill>
                        <a:miter lim="400000"/>
                      </a:lnL>
                      <a:lnR w="38100">
                        <a:solidFill>
                          <a:schemeClr val="accent2"/>
                        </a:solidFill>
                        <a:miter lim="400000"/>
                      </a:lnR>
                      <a:lnT w="38100">
                        <a:solidFill>
                          <a:schemeClr val="accent2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  <a:r>
                          <a:t>x</a:t>
                        </a:r>
                        <a:r>
                          <a:rPr baseline="-5999"/>
                          <a:t>j+1</a:t>
                        </a:r>
                      </a:p>
                    </a:txBody>
                    <a:tcPr marL="50800" marR="50800" marT="50800" marB="50800" anchor="t" anchorCtr="0" horzOverflow="overflow">
                      <a:lnL w="38100">
                        <a:solidFill>
                          <a:schemeClr val="accent2"/>
                        </a:solidFill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…</a:t>
                        </a:r>
                      </a:p>
                    </a:txBody>
                    <a:tcPr marL="50800" marR="50800" marT="50800" marB="50800" anchor="t" anchorCtr="0" horzOverflow="overflow"/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</a:p>
                    </a:txBody>
                    <a:tcPr marL="50800" marR="50800" marT="50800" marB="50800" anchor="t" anchorCtr="0" horzOverflow="overflow"/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  <a:r>
                          <a:t>x</a:t>
                        </a:r>
                        <a:r>
                          <a:rPr baseline="-5999"/>
                          <a:t>n</a:t>
                        </a:r>
                      </a:p>
                    </a:txBody>
                    <a:tcPr marL="50800" marR="50800" marT="50800" marB="50800" anchor="t" anchorCtr="0" horzOverflow="overflow">
                      <a:lnR w="28575">
                        <a:solidFill>
                          <a:srgbClr val="000000"/>
                        </a:solidFill>
                        <a:miter lim="400000"/>
                      </a:lnR>
                    </a:tcPr>
                  </a:tc>
                </a:tr>
                <a:tr h="600102"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1</a:t>
                        </a:r>
                      </a:p>
                    </a:txBody>
                    <a:tcPr marL="50800" marR="50800" marT="50800" marB="50800" anchor="t" anchorCtr="0" horzOverflow="overflow">
                      <a:lnL w="28575">
                        <a:solidFill>
                          <a:srgbClr val="000000"/>
                        </a:solidFill>
                        <a:miter lim="400000"/>
                      </a:lnL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1</a:t>
                        </a:r>
                      </a:p>
                    </a:txBody>
                    <a:tcPr marL="50800" marR="50800" marT="50800" marB="50800" anchor="t" anchorCtr="0" horzOverflow="overflow"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1</a:t>
                        </a:r>
                      </a:p>
                    </a:txBody>
                    <a:tcPr marL="50800" marR="50800" marT="50800" marB="50800" anchor="t" anchorCtr="0" horzOverflow="overflow"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1</a:t>
                        </a:r>
                      </a:p>
                    </a:txBody>
                    <a:tcPr marL="50800" marR="50800" marT="50800" marB="50800" anchor="t" anchorCtr="0" horzOverflow="overflow"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1</a:t>
                        </a:r>
                      </a:p>
                    </a:txBody>
                    <a:tcPr marL="50800" marR="50800" marT="50800" marB="50800" anchor="t" anchorCtr="0" horzOverflow="overflow">
                      <a:lnR w="38100">
                        <a:solidFill>
                          <a:schemeClr val="accent2"/>
                        </a:solidFill>
                        <a:miter lim="400000"/>
                      </a:lnR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1</a:t>
                        </a:r>
                      </a:p>
                    </a:txBody>
                    <a:tcPr marL="50800" marR="50800" marT="50800" marB="50800" anchor="t" anchorCtr="0" horzOverflow="overflow">
                      <a:lnL w="38100">
                        <a:solidFill>
                          <a:schemeClr val="accent2"/>
                        </a:solidFill>
                        <a:miter lim="400000"/>
                      </a:lnL>
                      <a:lnR w="38100">
                        <a:solidFill>
                          <a:schemeClr val="accent2"/>
                        </a:solidFill>
                        <a:miter lim="400000"/>
                      </a:lnR>
                      <a:lnB w="38100">
                        <a:solidFill>
                          <a:schemeClr val="accent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b="1"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  <a:r>
                          <a:t>x</a:t>
                        </a:r>
                        <a:r>
                          <a:rPr baseline="-5999"/>
                          <a:t>j</a:t>
                        </a:r>
                      </a:p>
                    </a:txBody>
                    <a:tcPr marL="50800" marR="50800" marT="50800" marB="50800" anchor="t" anchorCtr="0" horzOverflow="overflow">
                      <a:lnL w="38100">
                        <a:solidFill>
                          <a:schemeClr val="accent2"/>
                        </a:solidFill>
                        <a:miter lim="400000"/>
                      </a:lnL>
                      <a:lnR w="38100">
                        <a:solidFill>
                          <a:schemeClr val="accent2"/>
                        </a:solidFill>
                        <a:miter lim="400000"/>
                      </a:lnR>
                      <a:lnB w="38100">
                        <a:solidFill>
                          <a:schemeClr val="accent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0</a:t>
                        </a:r>
                      </a:p>
                    </a:txBody>
                    <a:tcPr marL="50800" marR="50800" marT="50800" marB="50800" anchor="t" anchorCtr="0" horzOverflow="overflow">
                      <a:lnL w="38100">
                        <a:solidFill>
                          <a:schemeClr val="accent2"/>
                        </a:solidFill>
                        <a:miter lim="400000"/>
                      </a:lnL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0</a:t>
                        </a:r>
                      </a:p>
                    </a:txBody>
                    <a:tcPr marL="50800" marR="50800" marT="50800" marB="50800" anchor="t" anchorCtr="0" horzOverflow="overflow"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</a:p>
                    </a:txBody>
                    <a:tcPr marL="50800" marR="50800" marT="50800" marB="50800" anchor="t" anchorCtr="0" horzOverflow="overflow"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0</a:t>
                        </a:r>
                      </a:p>
                    </a:txBody>
                    <a:tcPr marL="50800" marR="50800" marT="50800" marB="50800" anchor="t" anchorCtr="0" horzOverflow="overflow">
                      <a:lnR w="28575">
                        <a:solidFill>
                          <a:srgbClr val="000000"/>
                        </a:solidFill>
                        <a:miter lim="400000"/>
                      </a:lnR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159" name="Solution by Greedy Approach"/>
            <p:cNvSpPr txBox="1"/>
            <p:nvPr/>
          </p:nvSpPr>
          <p:spPr>
            <a:xfrm>
              <a:off x="0" y="1239403"/>
              <a:ext cx="5081016" cy="520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marL="0">
                <a:lnSpc>
                  <a:spcPct val="90000"/>
                </a:lnSpc>
                <a:spcBef>
                  <a:spcPts val="700"/>
                </a:spcBef>
                <a:defRPr sz="30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pPr/>
              <a:r>
                <a:t>Solution by Greedy Approach</a:t>
              </a:r>
            </a:p>
          </p:txBody>
        </p:sp>
        <p:sp>
          <p:nvSpPr>
            <p:cNvPr id="160" name="Line"/>
            <p:cNvSpPr/>
            <p:nvPr/>
          </p:nvSpPr>
          <p:spPr>
            <a:xfrm flipH="1" flipV="1">
              <a:off x="3714419" y="825079"/>
              <a:ext cx="2493104" cy="917180"/>
            </a:xfrm>
            <a:prstGeom prst="line">
              <a:avLst/>
            </a:prstGeom>
            <a:noFill/>
            <a:ln w="38100" cap="flat">
              <a:solidFill>
                <a:schemeClr val="accent2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1" name="First index where xj is not 0"/>
            <p:cNvSpPr txBox="1"/>
            <p:nvPr/>
          </p:nvSpPr>
          <p:spPr>
            <a:xfrm>
              <a:off x="4701889" y="1611538"/>
              <a:ext cx="4322360" cy="5328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First index where 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j</a:t>
              </a:r>
              <a:r>
                <a:t> is not 0</a:t>
              </a:r>
            </a:p>
          </p:txBody>
        </p:sp>
      </p:grpSp>
      <p:sp>
        <p:nvSpPr>
          <p:cNvPr id="163" name="case 1: k&lt;j, xk=1, hence yk&lt;xk"/>
          <p:cNvSpPr txBox="1"/>
          <p:nvPr/>
        </p:nvSpPr>
        <p:spPr>
          <a:xfrm>
            <a:off x="686930" y="1316851"/>
            <a:ext cx="8543362" cy="520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spcBef>
                <a:spcPts val="70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case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1: k&lt;j, 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=1, hence y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&lt;x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3" grpId="2"/>
      <p:bldP build="whole" bldLvl="1" animBg="1" rev="0" advAuto="0" spid="150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roof: Greedy Approach is Optimal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300"/>
            </a:lvl1pPr>
          </a:lstStyle>
          <a:p>
            <a:pPr/>
            <a:r>
              <a:t>Proof: Greedy Approach is Optimal…</a:t>
            </a:r>
          </a:p>
        </p:txBody>
      </p:sp>
      <p:sp>
        <p:nvSpPr>
          <p:cNvPr id="166" name="An optimal solution found some way"/>
          <p:cNvSpPr txBox="1"/>
          <p:nvPr>
            <p:ph type="body" sz="quarter" idx="1"/>
          </p:nvPr>
        </p:nvSpPr>
        <p:spPr>
          <a:xfrm>
            <a:off x="620416" y="5654579"/>
            <a:ext cx="6232863" cy="53283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3000"/>
            </a:lvl1pPr>
          </a:lstStyle>
          <a:p>
            <a:pPr/>
            <a:r>
              <a:t>An optimal solution found some way</a:t>
            </a:r>
          </a:p>
        </p:txBody>
      </p:sp>
      <p:sp>
        <p:nvSpPr>
          <p:cNvPr id="1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8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6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170" name="Table"/>
          <p:cNvGraphicFramePr/>
          <p:nvPr/>
        </p:nvGraphicFramePr>
        <p:xfrm>
          <a:off x="822607" y="4527753"/>
          <a:ext cx="8543361" cy="122878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{8F44A2F1-9E1F-4B54-A3A2-5F16C0AD49E2}</a:tableStyleId>
              </a:tblPr>
              <a:tblGrid>
                <a:gridCol w="763029"/>
                <a:gridCol w="763029"/>
                <a:gridCol w="763029"/>
                <a:gridCol w="853565"/>
                <a:gridCol w="672493"/>
                <a:gridCol w="884491"/>
                <a:gridCol w="884491"/>
                <a:gridCol w="641567"/>
                <a:gridCol w="763029"/>
                <a:gridCol w="763029"/>
                <a:gridCol w="763029"/>
              </a:tblGrid>
              <a:tr h="60010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y</a:t>
                      </a:r>
                      <a:r>
                        <a:rPr baseline="-5999"/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y</a:t>
                      </a:r>
                      <a:r>
                        <a:rPr baseline="-5999"/>
                        <a:t>2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R w="38100">
                      <a:solidFill>
                        <a:schemeClr val="accent4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y</a:t>
                      </a:r>
                      <a:r>
                        <a:rPr baseline="-5999"/>
                        <a:t>k</a:t>
                      </a:r>
                    </a:p>
                  </a:txBody>
                  <a:tcPr marL="50800" marR="50800" marT="50800" marB="50800" anchor="t" anchorCtr="0" horzOverflow="overflow">
                    <a:lnL w="38100">
                      <a:solidFill>
                        <a:schemeClr val="accent4"/>
                      </a:solidFill>
                      <a:miter lim="400000"/>
                    </a:lnL>
                    <a:lnR w="38100">
                      <a:solidFill>
                        <a:schemeClr val="accent4"/>
                      </a:solidFill>
                      <a:miter lim="400000"/>
                    </a:lnR>
                    <a:lnT w="38100">
                      <a:solidFill>
                        <a:schemeClr val="accent4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38100">
                      <a:solidFill>
                        <a:schemeClr val="accent4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y</a:t>
                      </a:r>
                      <a:r>
                        <a:rPr baseline="-5999"/>
                        <a:t>n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0010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R w="38100">
                      <a:solidFill>
                        <a:schemeClr val="accent4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y</a:t>
                      </a:r>
                      <a:r>
                        <a:rPr baseline="-5999"/>
                        <a:t>k</a:t>
                      </a:r>
                    </a:p>
                  </a:txBody>
                  <a:tcPr marL="50800" marR="50800" marT="50800" marB="50800" anchor="t" anchorCtr="0" horzOverflow="overflow">
                    <a:lnL w="38100">
                      <a:solidFill>
                        <a:schemeClr val="accent4"/>
                      </a:solidFill>
                      <a:miter lim="400000"/>
                    </a:lnL>
                    <a:lnR w="38100">
                      <a:solidFill>
                        <a:schemeClr val="accent4"/>
                      </a:solidFill>
                      <a:miter lim="400000"/>
                    </a:lnR>
                    <a:lnB w="38100">
                      <a:solidFill>
                        <a:schemeClr val="accent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38100">
                      <a:solidFill>
                        <a:schemeClr val="accent4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71" name="Line"/>
          <p:cNvSpPr/>
          <p:nvPr/>
        </p:nvSpPr>
        <p:spPr>
          <a:xfrm flipH="1" flipV="1">
            <a:off x="6156925" y="5301841"/>
            <a:ext cx="1224835" cy="1224835"/>
          </a:xfrm>
          <a:prstGeom prst="line">
            <a:avLst/>
          </a:prstGeom>
          <a:ln w="38100">
            <a:solidFill>
              <a:schemeClr val="accent4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2" name="First index where yk differs from xk"/>
          <p:cNvSpPr txBox="1"/>
          <p:nvPr/>
        </p:nvSpPr>
        <p:spPr>
          <a:xfrm>
            <a:off x="3653232" y="6407030"/>
            <a:ext cx="5365778" cy="532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First index where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differs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</a:p>
        </p:txBody>
      </p:sp>
      <p:grpSp>
        <p:nvGrpSpPr>
          <p:cNvPr id="177" name="Group"/>
          <p:cNvGrpSpPr/>
          <p:nvPr/>
        </p:nvGrpSpPr>
        <p:grpSpPr>
          <a:xfrm>
            <a:off x="454131" y="2160661"/>
            <a:ext cx="9988702" cy="2106270"/>
            <a:chOff x="0" y="38100"/>
            <a:chExt cx="9988700" cy="2106268"/>
          </a:xfrm>
        </p:grpSpPr>
        <p:graphicFrame>
          <p:nvGraphicFramePr>
            <p:cNvPr id="173" name="Table"/>
            <p:cNvGraphicFramePr/>
            <p:nvPr/>
          </p:nvGraphicFramePr>
          <p:xfrm>
            <a:off x="368475" y="38100"/>
            <a:ext cx="8543362" cy="122878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{8F44A2F1-9E1F-4B54-A3A2-5F16C0AD49E2}</a:tableStyleId>
                </a:tblPr>
                <a:tblGrid>
                  <a:gridCol w="763788"/>
                  <a:gridCol w="763788"/>
                  <a:gridCol w="763788"/>
                  <a:gridCol w="865787"/>
                  <a:gridCol w="656462"/>
                  <a:gridCol w="908617"/>
                  <a:gridCol w="737402"/>
                  <a:gridCol w="885370"/>
                  <a:gridCol w="642205"/>
                  <a:gridCol w="763788"/>
                  <a:gridCol w="763788"/>
                </a:tblGrid>
                <a:tr h="600102"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  <a:r>
                          <a:t>x</a:t>
                        </a:r>
                        <a:r>
                          <a:rPr baseline="-5999"/>
                          <a:t>1</a:t>
                        </a:r>
                      </a:p>
                    </a:txBody>
                    <a:tcPr marL="50800" marR="50800" marT="50800" marB="50800" anchor="t" anchorCtr="0" horzOverflow="overflow">
                      <a:lnL w="28575">
                        <a:solidFill>
                          <a:srgbClr val="000000"/>
                        </a:solidFill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  <a:r>
                          <a:t>x</a:t>
                        </a:r>
                        <a:r>
                          <a:rPr baseline="-5999"/>
                          <a:t>2</a:t>
                        </a:r>
                      </a:p>
                    </a:txBody>
                    <a:tcPr marL="50800" marR="50800" marT="50800" marB="50800" anchor="t" anchorCtr="0" horzOverflow="overflow"/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…</a:t>
                        </a:r>
                      </a:p>
                    </a:txBody>
                    <a:tcPr marL="50800" marR="50800" marT="50800" marB="50800" anchor="t" anchorCtr="0" horzOverflow="overflow"/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…</a:t>
                        </a:r>
                      </a:p>
                    </a:txBody>
                    <a:tcPr marL="50800" marR="50800" marT="50800" marB="50800" anchor="t" anchorCtr="0" horzOverflow="overflow"/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…</a:t>
                        </a:r>
                      </a:p>
                    </a:txBody>
                    <a:tcPr marL="50800" marR="50800" marT="50800" marB="50800" anchor="t" anchorCtr="0" horzOverflow="overflow">
                      <a:lnR w="38100">
                        <a:solidFill>
                          <a:schemeClr val="accent2"/>
                        </a:solidFill>
                        <a:miter lim="400000"/>
                      </a:lnR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  <a:r>
                          <a:t>x</a:t>
                        </a:r>
                        <a:r>
                          <a:rPr baseline="-5999"/>
                          <a:t>j-1</a:t>
                        </a:r>
                      </a:p>
                    </a:txBody>
                    <a:tcPr marL="50800" marR="50800" marT="50800" marB="50800" anchor="t" anchorCtr="0" horzOverflow="overflow">
                      <a:lnL w="38100">
                        <a:solidFill>
                          <a:schemeClr val="accent2"/>
                        </a:solidFill>
                        <a:miter lim="400000"/>
                      </a:lnL>
                      <a:lnR w="38100">
                        <a:solidFill>
                          <a:schemeClr val="accent2"/>
                        </a:solidFill>
                        <a:miter lim="400000"/>
                      </a:lnR>
                      <a:lnT w="38100">
                        <a:solidFill>
                          <a:schemeClr val="accent2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b="1"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  <a:r>
                          <a:t>x</a:t>
                        </a:r>
                        <a:r>
                          <a:rPr baseline="-5999"/>
                          <a:t>j</a:t>
                        </a:r>
                      </a:p>
                    </a:txBody>
                    <a:tcPr marL="50800" marR="50800" marT="50800" marB="50800" anchor="t" anchorCtr="0" horzOverflow="overflow">
                      <a:lnL w="38100">
                        <a:solidFill>
                          <a:schemeClr val="accent2"/>
                        </a:solidFill>
                        <a:miter lim="400000"/>
                      </a:lnL>
                      <a:lnR w="38100">
                        <a:solidFill>
                          <a:schemeClr val="accent2"/>
                        </a:solidFill>
                        <a:miter lim="400000"/>
                      </a:lnR>
                      <a:lnT w="38100">
                        <a:solidFill>
                          <a:schemeClr val="accent2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  <a:r>
                          <a:t>x</a:t>
                        </a:r>
                        <a:r>
                          <a:rPr baseline="-5999"/>
                          <a:t>j+1</a:t>
                        </a:r>
                      </a:p>
                    </a:txBody>
                    <a:tcPr marL="50800" marR="50800" marT="50800" marB="50800" anchor="t" anchorCtr="0" horzOverflow="overflow">
                      <a:lnL w="38100">
                        <a:solidFill>
                          <a:schemeClr val="accent2"/>
                        </a:solidFill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…</a:t>
                        </a:r>
                      </a:p>
                    </a:txBody>
                    <a:tcPr marL="50800" marR="50800" marT="50800" marB="50800" anchor="t" anchorCtr="0" horzOverflow="overflow"/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</a:p>
                    </a:txBody>
                    <a:tcPr marL="50800" marR="50800" marT="50800" marB="50800" anchor="t" anchorCtr="0" horzOverflow="overflow"/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  <a:r>
                          <a:t>x</a:t>
                        </a:r>
                        <a:r>
                          <a:rPr baseline="-5999"/>
                          <a:t>n</a:t>
                        </a:r>
                      </a:p>
                    </a:txBody>
                    <a:tcPr marL="50800" marR="50800" marT="50800" marB="50800" anchor="t" anchorCtr="0" horzOverflow="overflow">
                      <a:lnR w="28575">
                        <a:solidFill>
                          <a:srgbClr val="000000"/>
                        </a:solidFill>
                        <a:miter lim="400000"/>
                      </a:lnR>
                    </a:tcPr>
                  </a:tc>
                </a:tr>
                <a:tr h="600102"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1</a:t>
                        </a:r>
                      </a:p>
                    </a:txBody>
                    <a:tcPr marL="50800" marR="50800" marT="50800" marB="50800" anchor="t" anchorCtr="0" horzOverflow="overflow">
                      <a:lnL w="28575">
                        <a:solidFill>
                          <a:srgbClr val="000000"/>
                        </a:solidFill>
                        <a:miter lim="400000"/>
                      </a:lnL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1</a:t>
                        </a:r>
                      </a:p>
                    </a:txBody>
                    <a:tcPr marL="50800" marR="50800" marT="50800" marB="50800" anchor="t" anchorCtr="0" horzOverflow="overflow"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1</a:t>
                        </a:r>
                      </a:p>
                    </a:txBody>
                    <a:tcPr marL="50800" marR="50800" marT="50800" marB="50800" anchor="t" anchorCtr="0" horzOverflow="overflow"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1</a:t>
                        </a:r>
                      </a:p>
                    </a:txBody>
                    <a:tcPr marL="50800" marR="50800" marT="50800" marB="50800" anchor="t" anchorCtr="0" horzOverflow="overflow"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1</a:t>
                        </a:r>
                      </a:p>
                    </a:txBody>
                    <a:tcPr marL="50800" marR="50800" marT="50800" marB="50800" anchor="t" anchorCtr="0" horzOverflow="overflow">
                      <a:lnR w="38100">
                        <a:solidFill>
                          <a:schemeClr val="accent2"/>
                        </a:solidFill>
                        <a:miter lim="400000"/>
                      </a:lnR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1</a:t>
                        </a:r>
                      </a:p>
                    </a:txBody>
                    <a:tcPr marL="50800" marR="50800" marT="50800" marB="50800" anchor="t" anchorCtr="0" horzOverflow="overflow">
                      <a:lnL w="38100">
                        <a:solidFill>
                          <a:schemeClr val="accent2"/>
                        </a:solidFill>
                        <a:miter lim="400000"/>
                      </a:lnL>
                      <a:lnR w="38100">
                        <a:solidFill>
                          <a:schemeClr val="accent2"/>
                        </a:solidFill>
                        <a:miter lim="400000"/>
                      </a:lnR>
                      <a:lnB w="38100">
                        <a:solidFill>
                          <a:schemeClr val="accent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b="1"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  <a:r>
                          <a:t>x</a:t>
                        </a:r>
                        <a:r>
                          <a:rPr baseline="-5999"/>
                          <a:t>j</a:t>
                        </a:r>
                      </a:p>
                    </a:txBody>
                    <a:tcPr marL="50800" marR="50800" marT="50800" marB="50800" anchor="t" anchorCtr="0" horzOverflow="overflow">
                      <a:lnL w="38100">
                        <a:solidFill>
                          <a:schemeClr val="accent2"/>
                        </a:solidFill>
                        <a:miter lim="400000"/>
                      </a:lnL>
                      <a:lnR w="38100">
                        <a:solidFill>
                          <a:schemeClr val="accent2"/>
                        </a:solidFill>
                        <a:miter lim="400000"/>
                      </a:lnR>
                      <a:lnB w="38100">
                        <a:solidFill>
                          <a:schemeClr val="accent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0</a:t>
                        </a:r>
                      </a:p>
                    </a:txBody>
                    <a:tcPr marL="50800" marR="50800" marT="50800" marB="50800" anchor="t" anchorCtr="0" horzOverflow="overflow">
                      <a:lnL w="38100">
                        <a:solidFill>
                          <a:schemeClr val="accent2"/>
                        </a:solidFill>
                        <a:miter lim="400000"/>
                      </a:lnL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0</a:t>
                        </a:r>
                      </a:p>
                    </a:txBody>
                    <a:tcPr marL="50800" marR="50800" marT="50800" marB="50800" anchor="t" anchorCtr="0" horzOverflow="overflow"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</a:p>
                    </a:txBody>
                    <a:tcPr marL="50800" marR="50800" marT="50800" marB="50800" anchor="t" anchorCtr="0" horzOverflow="overflow"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0</a:t>
                        </a:r>
                      </a:p>
                    </a:txBody>
                    <a:tcPr marL="50800" marR="50800" marT="50800" marB="50800" anchor="t" anchorCtr="0" horzOverflow="overflow">
                      <a:lnR w="28575">
                        <a:solidFill>
                          <a:srgbClr val="000000"/>
                        </a:solidFill>
                        <a:miter lim="400000"/>
                      </a:lnR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174" name="Solution by Greedy Approach"/>
            <p:cNvSpPr txBox="1"/>
            <p:nvPr/>
          </p:nvSpPr>
          <p:spPr>
            <a:xfrm>
              <a:off x="0" y="1205386"/>
              <a:ext cx="5081016" cy="520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marL="0">
                <a:lnSpc>
                  <a:spcPct val="90000"/>
                </a:lnSpc>
                <a:spcBef>
                  <a:spcPts val="700"/>
                </a:spcBef>
                <a:defRPr sz="30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pPr/>
              <a:r>
                <a:t>Solution by Greedy Approach</a:t>
              </a:r>
            </a:p>
          </p:txBody>
        </p:sp>
        <p:sp>
          <p:nvSpPr>
            <p:cNvPr id="175" name="Line"/>
            <p:cNvSpPr/>
            <p:nvPr/>
          </p:nvSpPr>
          <p:spPr>
            <a:xfrm flipH="1" flipV="1">
              <a:off x="3963846" y="825079"/>
              <a:ext cx="2493104" cy="917180"/>
            </a:xfrm>
            <a:prstGeom prst="line">
              <a:avLst/>
            </a:prstGeom>
            <a:noFill/>
            <a:ln w="38100" cap="flat">
              <a:solidFill>
                <a:schemeClr val="accent2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76" name="First index where xj is not 0"/>
            <p:cNvSpPr txBox="1"/>
            <p:nvPr/>
          </p:nvSpPr>
          <p:spPr>
            <a:xfrm>
              <a:off x="5666341" y="1611538"/>
              <a:ext cx="4322360" cy="5328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First index where 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j</a:t>
              </a:r>
              <a:r>
                <a:t> is not 0</a:t>
              </a:r>
            </a:p>
          </p:txBody>
        </p:sp>
      </p:grpSp>
      <p:sp>
        <p:nvSpPr>
          <p:cNvPr id="178" name="case 2:k=j"/>
          <p:cNvSpPr txBox="1"/>
          <p:nvPr/>
        </p:nvSpPr>
        <p:spPr>
          <a:xfrm>
            <a:off x="883832" y="788357"/>
            <a:ext cx="2032095" cy="520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spcBef>
                <a:spcPts val="70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case 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:k=j</a:t>
            </a:r>
          </a:p>
        </p:txBody>
      </p:sp>
      <p:grpSp>
        <p:nvGrpSpPr>
          <p:cNvPr id="181" name="Group"/>
          <p:cNvGrpSpPr/>
          <p:nvPr/>
        </p:nvGrpSpPr>
        <p:grpSpPr>
          <a:xfrm>
            <a:off x="1050944" y="1401957"/>
            <a:ext cx="6789800" cy="627739"/>
            <a:chOff x="0" y="0"/>
            <a:chExt cx="6789799" cy="627738"/>
          </a:xfrm>
        </p:grpSpPr>
        <p:sp>
          <p:nvSpPr>
            <p:cNvPr id="179" name="/"/>
            <p:cNvSpPr txBox="1"/>
            <p:nvPr/>
          </p:nvSpPr>
          <p:spPr>
            <a:xfrm>
              <a:off x="680788" y="0"/>
              <a:ext cx="285494" cy="627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3700"/>
              </a:lvl1pPr>
            </a:lstStyle>
            <a:p>
              <a:pPr/>
              <a:r>
                <a:t>/</a:t>
              </a:r>
            </a:p>
          </p:txBody>
        </p:sp>
        <p:sp>
          <p:nvSpPr>
            <p:cNvPr id="180" name="if yk≤xk, then Σwiyi&gt;m,because Σwixi=m"/>
            <p:cNvSpPr txBox="1"/>
            <p:nvPr/>
          </p:nvSpPr>
          <p:spPr>
            <a:xfrm>
              <a:off x="0" y="55035"/>
              <a:ext cx="6789800" cy="5727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marL="0">
                <a:lnSpc>
                  <a:spcPct val="90000"/>
                </a:lnSpc>
                <a:spcBef>
                  <a:spcPts val="700"/>
                </a:spcBef>
                <a:defRPr sz="3000">
                  <a:latin typeface="+mn-lt"/>
                  <a:ea typeface="+mn-ea"/>
                  <a:cs typeface="+mn-cs"/>
                  <a:sym typeface="Gill Sans"/>
                </a:defRPr>
              </a:pP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if 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y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k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≤x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k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, then 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Σw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y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&gt;m,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because 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Σw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=m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6" grpId="2"/>
      <p:bldP build="whole" bldLvl="1" animBg="1" rev="0" advAuto="0" spid="170" grpId="3"/>
      <p:bldP build="whole" bldLvl="1" animBg="1" rev="0" advAuto="0" spid="171" grpId="5"/>
      <p:bldP build="whole" bldLvl="1" animBg="1" rev="0" advAuto="0" spid="172" grpId="4"/>
      <p:bldP build="whole" bldLvl="1" animBg="1" rev="0" advAuto="0" spid="181" grpId="6"/>
      <p:bldP build="whole" bldLvl="1" animBg="1" rev="0" advAuto="0" spid="178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roof: Greedy Approach is Optimal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300"/>
            </a:lvl1pPr>
          </a:lstStyle>
          <a:p>
            <a:pPr/>
            <a:r>
              <a:t>Proof: Greedy Approach is Optimal…</a:t>
            </a:r>
          </a:p>
        </p:txBody>
      </p:sp>
      <p:sp>
        <p:nvSpPr>
          <p:cNvPr id="184" name="An optimal solution found some way"/>
          <p:cNvSpPr txBox="1"/>
          <p:nvPr>
            <p:ph type="body" sz="quarter" idx="1"/>
          </p:nvPr>
        </p:nvSpPr>
        <p:spPr>
          <a:xfrm>
            <a:off x="736815" y="5782414"/>
            <a:ext cx="6232863" cy="53283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3000"/>
            </a:lvl1pPr>
          </a:lstStyle>
          <a:p>
            <a:pPr/>
            <a:r>
              <a:t>An optimal solution found some way</a:t>
            </a:r>
          </a:p>
        </p:txBody>
      </p:sp>
      <p:sp>
        <p:nvSpPr>
          <p:cNvPr id="1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6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8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188" name="Table"/>
          <p:cNvGraphicFramePr/>
          <p:nvPr/>
        </p:nvGraphicFramePr>
        <p:xfrm>
          <a:off x="822607" y="4527753"/>
          <a:ext cx="8543361" cy="122878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{8F44A2F1-9E1F-4B54-A3A2-5F16C0AD49E2}</a:tableStyleId>
              </a:tblPr>
              <a:tblGrid>
                <a:gridCol w="763029"/>
                <a:gridCol w="763029"/>
                <a:gridCol w="763029"/>
                <a:gridCol w="853565"/>
                <a:gridCol w="672493"/>
                <a:gridCol w="884491"/>
                <a:gridCol w="884491"/>
                <a:gridCol w="641567"/>
                <a:gridCol w="763029"/>
                <a:gridCol w="763029"/>
                <a:gridCol w="763029"/>
              </a:tblGrid>
              <a:tr h="60010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y</a:t>
                      </a:r>
                      <a:r>
                        <a:rPr baseline="-5999"/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y</a:t>
                      </a:r>
                      <a:r>
                        <a:rPr baseline="-5999"/>
                        <a:t>2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R w="38100">
                      <a:solidFill>
                        <a:schemeClr val="accent4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y</a:t>
                      </a:r>
                      <a:r>
                        <a:rPr baseline="-5999"/>
                        <a:t>k</a:t>
                      </a:r>
                    </a:p>
                  </a:txBody>
                  <a:tcPr marL="50800" marR="50800" marT="50800" marB="50800" anchor="t" anchorCtr="0" horzOverflow="overflow">
                    <a:lnL w="38100">
                      <a:solidFill>
                        <a:schemeClr val="accent4"/>
                      </a:solidFill>
                      <a:miter lim="400000"/>
                    </a:lnL>
                    <a:lnR w="38100">
                      <a:solidFill>
                        <a:schemeClr val="accent4"/>
                      </a:solidFill>
                      <a:miter lim="400000"/>
                    </a:lnR>
                    <a:lnT w="38100">
                      <a:solidFill>
                        <a:schemeClr val="accent4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38100">
                      <a:solidFill>
                        <a:schemeClr val="accent4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y</a:t>
                      </a:r>
                      <a:r>
                        <a:rPr baseline="-5999"/>
                        <a:t>n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0010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R w="38100">
                      <a:solidFill>
                        <a:schemeClr val="accent4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y</a:t>
                      </a:r>
                      <a:r>
                        <a:rPr baseline="-5999"/>
                        <a:t>k</a:t>
                      </a:r>
                    </a:p>
                  </a:txBody>
                  <a:tcPr marL="50800" marR="50800" marT="50800" marB="50800" anchor="t" anchorCtr="0" horzOverflow="overflow">
                    <a:lnL w="38100">
                      <a:solidFill>
                        <a:schemeClr val="accent4"/>
                      </a:solidFill>
                      <a:miter lim="400000"/>
                    </a:lnL>
                    <a:lnR w="38100">
                      <a:solidFill>
                        <a:schemeClr val="accent4"/>
                      </a:solidFill>
                      <a:miter lim="400000"/>
                    </a:lnR>
                    <a:lnB w="38100">
                      <a:solidFill>
                        <a:schemeClr val="accent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38100">
                      <a:solidFill>
                        <a:schemeClr val="accent4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89" name="Line"/>
          <p:cNvSpPr/>
          <p:nvPr/>
        </p:nvSpPr>
        <p:spPr>
          <a:xfrm flipH="1" flipV="1">
            <a:off x="7453946" y="5185442"/>
            <a:ext cx="1224835" cy="1224835"/>
          </a:xfrm>
          <a:prstGeom prst="line">
            <a:avLst/>
          </a:prstGeom>
          <a:ln w="38100">
            <a:solidFill>
              <a:schemeClr val="accent4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90" name="First index where yk differs from xk"/>
          <p:cNvSpPr txBox="1"/>
          <p:nvPr/>
        </p:nvSpPr>
        <p:spPr>
          <a:xfrm>
            <a:off x="4484656" y="6304077"/>
            <a:ext cx="5365777" cy="532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First index where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differs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</a:p>
        </p:txBody>
      </p:sp>
      <p:grpSp>
        <p:nvGrpSpPr>
          <p:cNvPr id="195" name="Group"/>
          <p:cNvGrpSpPr/>
          <p:nvPr/>
        </p:nvGrpSpPr>
        <p:grpSpPr>
          <a:xfrm>
            <a:off x="434847" y="2160307"/>
            <a:ext cx="9290306" cy="1915754"/>
            <a:chOff x="0" y="38100"/>
            <a:chExt cx="9290304" cy="1915752"/>
          </a:xfrm>
        </p:grpSpPr>
        <p:graphicFrame>
          <p:nvGraphicFramePr>
            <p:cNvPr id="191" name="Table"/>
            <p:cNvGraphicFramePr/>
            <p:nvPr/>
          </p:nvGraphicFramePr>
          <p:xfrm>
            <a:off x="368475" y="38100"/>
            <a:ext cx="8543362" cy="122878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{8F44A2F1-9E1F-4B54-A3A2-5F16C0AD49E2}</a:tableStyleId>
                </a:tblPr>
                <a:tblGrid>
                  <a:gridCol w="763788"/>
                  <a:gridCol w="763788"/>
                  <a:gridCol w="763788"/>
                  <a:gridCol w="865787"/>
                  <a:gridCol w="656462"/>
                  <a:gridCol w="908617"/>
                  <a:gridCol w="737402"/>
                  <a:gridCol w="885370"/>
                  <a:gridCol w="642205"/>
                  <a:gridCol w="763788"/>
                  <a:gridCol w="763788"/>
                </a:tblGrid>
                <a:tr h="600102"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  <a:r>
                          <a:t>x</a:t>
                        </a:r>
                        <a:r>
                          <a:rPr baseline="-5999"/>
                          <a:t>1</a:t>
                        </a:r>
                      </a:p>
                    </a:txBody>
                    <a:tcPr marL="50800" marR="50800" marT="50800" marB="50800" anchor="t" anchorCtr="0" horzOverflow="overflow">
                      <a:lnL w="28575">
                        <a:solidFill>
                          <a:srgbClr val="000000"/>
                        </a:solidFill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  <a:r>
                          <a:t>x</a:t>
                        </a:r>
                        <a:r>
                          <a:rPr baseline="-5999"/>
                          <a:t>2</a:t>
                        </a:r>
                      </a:p>
                    </a:txBody>
                    <a:tcPr marL="50800" marR="50800" marT="50800" marB="50800" anchor="t" anchorCtr="0" horzOverflow="overflow"/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…</a:t>
                        </a:r>
                      </a:p>
                    </a:txBody>
                    <a:tcPr marL="50800" marR="50800" marT="50800" marB="50800" anchor="t" anchorCtr="0" horzOverflow="overflow"/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…</a:t>
                        </a:r>
                      </a:p>
                    </a:txBody>
                    <a:tcPr marL="50800" marR="50800" marT="50800" marB="50800" anchor="t" anchorCtr="0" horzOverflow="overflow"/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…</a:t>
                        </a:r>
                      </a:p>
                    </a:txBody>
                    <a:tcPr marL="50800" marR="50800" marT="50800" marB="50800" anchor="t" anchorCtr="0" horzOverflow="overflow">
                      <a:lnR w="38100">
                        <a:solidFill>
                          <a:schemeClr val="accent2"/>
                        </a:solidFill>
                        <a:miter lim="400000"/>
                      </a:lnR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  <a:r>
                          <a:t>x</a:t>
                        </a:r>
                        <a:r>
                          <a:rPr baseline="-5999"/>
                          <a:t>j-1</a:t>
                        </a:r>
                      </a:p>
                    </a:txBody>
                    <a:tcPr marL="50800" marR="50800" marT="50800" marB="50800" anchor="t" anchorCtr="0" horzOverflow="overflow">
                      <a:lnL w="38100">
                        <a:solidFill>
                          <a:schemeClr val="accent2"/>
                        </a:solidFill>
                        <a:miter lim="400000"/>
                      </a:lnL>
                      <a:lnR w="38100">
                        <a:solidFill>
                          <a:schemeClr val="accent2"/>
                        </a:solidFill>
                        <a:miter lim="400000"/>
                      </a:lnR>
                      <a:lnT w="38100">
                        <a:solidFill>
                          <a:schemeClr val="accent2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b="1"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  <a:r>
                          <a:t>x</a:t>
                        </a:r>
                        <a:r>
                          <a:rPr baseline="-5999"/>
                          <a:t>j</a:t>
                        </a:r>
                      </a:p>
                    </a:txBody>
                    <a:tcPr marL="50800" marR="50800" marT="50800" marB="50800" anchor="t" anchorCtr="0" horzOverflow="overflow">
                      <a:lnL w="38100">
                        <a:solidFill>
                          <a:schemeClr val="accent2"/>
                        </a:solidFill>
                        <a:miter lim="400000"/>
                      </a:lnL>
                      <a:lnR w="38100">
                        <a:solidFill>
                          <a:schemeClr val="accent2"/>
                        </a:solidFill>
                        <a:miter lim="400000"/>
                      </a:lnR>
                      <a:lnT w="38100">
                        <a:solidFill>
                          <a:schemeClr val="accent2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  <a:r>
                          <a:t>x</a:t>
                        </a:r>
                        <a:r>
                          <a:rPr baseline="-5999"/>
                          <a:t>j+1</a:t>
                        </a:r>
                      </a:p>
                    </a:txBody>
                    <a:tcPr marL="50800" marR="50800" marT="50800" marB="50800" anchor="t" anchorCtr="0" horzOverflow="overflow">
                      <a:lnL w="38100">
                        <a:solidFill>
                          <a:schemeClr val="accent2"/>
                        </a:solidFill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…</a:t>
                        </a:r>
                      </a:p>
                    </a:txBody>
                    <a:tcPr marL="50800" marR="50800" marT="50800" marB="50800" anchor="t" anchorCtr="0" horzOverflow="overflow"/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</a:p>
                    </a:txBody>
                    <a:tcPr marL="50800" marR="50800" marT="50800" marB="50800" anchor="t" anchorCtr="0" horzOverflow="overflow"/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  <a:r>
                          <a:t>x</a:t>
                        </a:r>
                        <a:r>
                          <a:rPr baseline="-5999"/>
                          <a:t>n</a:t>
                        </a:r>
                      </a:p>
                    </a:txBody>
                    <a:tcPr marL="50800" marR="50800" marT="50800" marB="50800" anchor="t" anchorCtr="0" horzOverflow="overflow">
                      <a:lnR w="28575">
                        <a:solidFill>
                          <a:srgbClr val="000000"/>
                        </a:solidFill>
                        <a:miter lim="400000"/>
                      </a:lnR>
                    </a:tcPr>
                  </a:tc>
                </a:tr>
                <a:tr h="600102"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1</a:t>
                        </a:r>
                      </a:p>
                    </a:txBody>
                    <a:tcPr marL="50800" marR="50800" marT="50800" marB="50800" anchor="t" anchorCtr="0" horzOverflow="overflow">
                      <a:lnL w="28575">
                        <a:solidFill>
                          <a:srgbClr val="000000"/>
                        </a:solidFill>
                        <a:miter lim="400000"/>
                      </a:lnL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1</a:t>
                        </a:r>
                      </a:p>
                    </a:txBody>
                    <a:tcPr marL="50800" marR="50800" marT="50800" marB="50800" anchor="t" anchorCtr="0" horzOverflow="overflow"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1</a:t>
                        </a:r>
                      </a:p>
                    </a:txBody>
                    <a:tcPr marL="50800" marR="50800" marT="50800" marB="50800" anchor="t" anchorCtr="0" horzOverflow="overflow"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1</a:t>
                        </a:r>
                      </a:p>
                    </a:txBody>
                    <a:tcPr marL="50800" marR="50800" marT="50800" marB="50800" anchor="t" anchorCtr="0" horzOverflow="overflow"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1</a:t>
                        </a:r>
                      </a:p>
                    </a:txBody>
                    <a:tcPr marL="50800" marR="50800" marT="50800" marB="50800" anchor="t" anchorCtr="0" horzOverflow="overflow">
                      <a:lnR w="38100">
                        <a:solidFill>
                          <a:schemeClr val="accent2"/>
                        </a:solidFill>
                        <a:miter lim="400000"/>
                      </a:lnR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1</a:t>
                        </a:r>
                      </a:p>
                    </a:txBody>
                    <a:tcPr marL="50800" marR="50800" marT="50800" marB="50800" anchor="t" anchorCtr="0" horzOverflow="overflow">
                      <a:lnL w="38100">
                        <a:solidFill>
                          <a:schemeClr val="accent2"/>
                        </a:solidFill>
                        <a:miter lim="400000"/>
                      </a:lnL>
                      <a:lnR w="38100">
                        <a:solidFill>
                          <a:schemeClr val="accent2"/>
                        </a:solidFill>
                        <a:miter lim="400000"/>
                      </a:lnR>
                      <a:lnB w="38100">
                        <a:solidFill>
                          <a:schemeClr val="accent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b="1"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  <a:r>
                          <a:t>x</a:t>
                        </a:r>
                        <a:r>
                          <a:rPr baseline="-5999"/>
                          <a:t>j</a:t>
                        </a:r>
                      </a:p>
                    </a:txBody>
                    <a:tcPr marL="50800" marR="50800" marT="50800" marB="50800" anchor="t" anchorCtr="0" horzOverflow="overflow">
                      <a:lnL w="38100">
                        <a:solidFill>
                          <a:schemeClr val="accent2"/>
                        </a:solidFill>
                        <a:miter lim="400000"/>
                      </a:lnL>
                      <a:lnR w="38100">
                        <a:solidFill>
                          <a:schemeClr val="accent2"/>
                        </a:solidFill>
                        <a:miter lim="400000"/>
                      </a:lnR>
                      <a:lnB w="38100">
                        <a:solidFill>
                          <a:schemeClr val="accent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0</a:t>
                        </a:r>
                      </a:p>
                    </a:txBody>
                    <a:tcPr marL="50800" marR="50800" marT="50800" marB="50800" anchor="t" anchorCtr="0" horzOverflow="overflow">
                      <a:lnL w="38100">
                        <a:solidFill>
                          <a:schemeClr val="accent2"/>
                        </a:solidFill>
                        <a:miter lim="400000"/>
                      </a:lnL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0</a:t>
                        </a:r>
                      </a:p>
                    </a:txBody>
                    <a:tcPr marL="50800" marR="50800" marT="50800" marB="50800" anchor="t" anchorCtr="0" horzOverflow="overflow"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</a:p>
                    </a:txBody>
                    <a:tcPr marL="50800" marR="50800" marT="50800" marB="50800" anchor="t" anchorCtr="0" horzOverflow="overflow"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0</a:t>
                        </a:r>
                      </a:p>
                    </a:txBody>
                    <a:tcPr marL="50800" marR="50800" marT="50800" marB="50800" anchor="t" anchorCtr="0" horzOverflow="overflow">
                      <a:lnR w="28575">
                        <a:solidFill>
                          <a:srgbClr val="000000"/>
                        </a:solidFill>
                        <a:miter lim="400000"/>
                      </a:lnR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192" name="Solution by Greedy Approach"/>
            <p:cNvSpPr txBox="1"/>
            <p:nvPr/>
          </p:nvSpPr>
          <p:spPr>
            <a:xfrm>
              <a:off x="0" y="1205386"/>
              <a:ext cx="5081016" cy="520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marL="0">
                <a:lnSpc>
                  <a:spcPct val="90000"/>
                </a:lnSpc>
                <a:spcBef>
                  <a:spcPts val="700"/>
                </a:spcBef>
                <a:defRPr sz="30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pPr/>
              <a:r>
                <a:t>Solution by Greedy Approach</a:t>
              </a:r>
            </a:p>
          </p:txBody>
        </p:sp>
        <p:sp>
          <p:nvSpPr>
            <p:cNvPr id="193" name="Line"/>
            <p:cNvSpPr/>
            <p:nvPr/>
          </p:nvSpPr>
          <p:spPr>
            <a:xfrm flipH="1" flipV="1">
              <a:off x="5327381" y="1034288"/>
              <a:ext cx="2493104" cy="917179"/>
            </a:xfrm>
            <a:prstGeom prst="line">
              <a:avLst/>
            </a:prstGeom>
            <a:noFill/>
            <a:ln w="38100" cap="flat">
              <a:solidFill>
                <a:schemeClr val="accent2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94" name="First index where xj is not 0"/>
            <p:cNvSpPr txBox="1"/>
            <p:nvPr/>
          </p:nvSpPr>
          <p:spPr>
            <a:xfrm>
              <a:off x="4967945" y="1421023"/>
              <a:ext cx="4322360" cy="5328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First index where 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j</a:t>
              </a:r>
              <a:r>
                <a:t> is not 0</a:t>
              </a:r>
            </a:p>
          </p:txBody>
        </p:sp>
      </p:grpSp>
      <p:sp>
        <p:nvSpPr>
          <p:cNvPr id="196" name="case 3:k&gt;j, This is not possible since Σwiyi&gt;m"/>
          <p:cNvSpPr txBox="1"/>
          <p:nvPr/>
        </p:nvSpPr>
        <p:spPr>
          <a:xfrm>
            <a:off x="686930" y="1316851"/>
            <a:ext cx="7752615" cy="520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spcBef>
                <a:spcPts val="70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case 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:k&gt;j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This is not possible since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Σw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&gt;m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6" grpId="1"/>
      <p:bldP build="whole" bldLvl="1" animBg="1" rev="0" advAuto="0" spid="188" grpId="3"/>
      <p:bldP build="whole" bldLvl="1" animBg="1" rev="0" advAuto="0" spid="190" grpId="4"/>
      <p:bldP build="whole" bldLvl="1" animBg="1" rev="0" advAuto="0" spid="189" grpId="5"/>
      <p:bldP build="whole" bldLvl="1" animBg="1" rev="0" advAuto="0" spid="184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2: Sec 4.1, 4.3, 4.4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2: Sec 4.1, 4.3, 4.4</a:t>
            </a:r>
          </a:p>
          <a:p>
            <a:pPr/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Sec 9.1-5.4 - Levitin </a:t>
            </a:r>
          </a:p>
          <a:p>
            <a:pPr/>
            <a:r>
              <a:t>R1: Introduction to Algorithms</a:t>
            </a:r>
          </a:p>
          <a:p>
            <a:pPr lvl="2"/>
            <a:r>
              <a:t>Cormen et al.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roof: Greedy Approach is Optimal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300"/>
            </a:lvl1pPr>
          </a:lstStyle>
          <a:p>
            <a:pPr/>
            <a:r>
              <a:t>Proof: Greedy Approach is Optimal…</a:t>
            </a:r>
          </a:p>
        </p:txBody>
      </p:sp>
      <p:sp>
        <p:nvSpPr>
          <p:cNvPr id="199" name="To show that yk&lt; xk, there exists 3 possibilities…"/>
          <p:cNvSpPr txBox="1"/>
          <p:nvPr>
            <p:ph type="body" idx="1"/>
          </p:nvPr>
        </p:nvSpPr>
        <p:spPr>
          <a:xfrm>
            <a:off x="666288" y="938113"/>
            <a:ext cx="9055611" cy="5396978"/>
          </a:xfrm>
          <a:prstGeom prst="rect">
            <a:avLst/>
          </a:prstGeom>
        </p:spPr>
        <p:txBody>
          <a:bodyPr/>
          <a:lstStyle/>
          <a:p>
            <a:pPr marL="322075" marR="0" indent="-282388" defTabSz="457200">
              <a:lnSpc>
                <a:spcPct val="100000"/>
              </a:lnSpc>
              <a:spcBef>
                <a:spcPts val="100"/>
              </a:spcBef>
              <a:defRPr sz="30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To show that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k,</a:t>
            </a:r>
            <a:r>
              <a:t> there exists 3 possibilities</a:t>
            </a:r>
          </a:p>
          <a:p>
            <a:pPr lvl="2" marL="1249166" marR="0" indent="-529166" defTabSz="457200">
              <a:lnSpc>
                <a:spcPct val="100000"/>
              </a:lnSpc>
              <a:spcBef>
                <a:spcPts val="100"/>
              </a:spcBef>
              <a:buAutoNum type="romanLcPeriod" startAt="1"/>
              <a:defRPr sz="3000">
                <a:solidFill>
                  <a:srgbClr val="222222"/>
                </a:solidFill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k&lt;j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: since </a:t>
            </a:r>
            <a:r>
              <a:t>x</a:t>
            </a:r>
            <a:r>
              <a:rPr baseline="-5999"/>
              <a:t>k</a:t>
            </a:r>
            <a:r>
              <a:t>=1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and </a:t>
            </a:r>
            <a:r>
              <a:t>y</a:t>
            </a:r>
            <a:r>
              <a:rPr baseline="-5999"/>
              <a:t>k</a:t>
            </a:r>
            <a:r>
              <a:t>≠x</a:t>
            </a:r>
            <a:r>
              <a:rPr baseline="-5999"/>
              <a:t>k</a:t>
            </a:r>
            <a:r>
              <a:t>,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and so </a:t>
            </a:r>
            <a:r>
              <a:t>y</a:t>
            </a:r>
            <a:r>
              <a:rPr baseline="-5999"/>
              <a:t>k</a:t>
            </a:r>
            <a:r>
              <a:t>&lt;</a:t>
            </a:r>
            <a:r>
              <a:t>y</a:t>
            </a:r>
            <a:r>
              <a:rPr baseline="-5999"/>
              <a:t>k</a:t>
            </a:r>
          </a:p>
          <a:p>
            <a:pPr lvl="2" marL="1249166" marR="0" indent="-529166" defTabSz="457200">
              <a:lnSpc>
                <a:spcPct val="100000"/>
              </a:lnSpc>
              <a:spcBef>
                <a:spcPts val="100"/>
              </a:spcBef>
              <a:buAutoNum type="romanLcPeriod" startAt="1"/>
              <a:defRPr sz="3000">
                <a:solidFill>
                  <a:srgbClr val="222222"/>
                </a:solidFill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k=j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: since </a:t>
            </a:r>
            <a:r>
              <a:t>Σw</a:t>
            </a:r>
            <a:r>
              <a:rPr baseline="-5999"/>
              <a:t>i</a:t>
            </a:r>
            <a:r>
              <a:t>x</a:t>
            </a:r>
            <a:r>
              <a:rPr baseline="-5999"/>
              <a:t>i</a:t>
            </a:r>
            <a:r>
              <a:t>=m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and </a:t>
            </a:r>
            <a:r>
              <a:t>y</a:t>
            </a:r>
            <a:r>
              <a:rPr baseline="-5999"/>
              <a:t>i</a:t>
            </a:r>
            <a:r>
              <a:t>=x</a:t>
            </a:r>
            <a:r>
              <a:rPr baseline="-5999"/>
              <a:t>i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for </a:t>
            </a:r>
            <a:r>
              <a:t>1≤i&lt;j,</a:t>
            </a:r>
          </a:p>
          <a:p>
            <a:pPr lvl="6" marL="0" marR="0" indent="1371600" defTabSz="457200">
              <a:lnSpc>
                <a:spcPct val="100000"/>
              </a:lnSpc>
              <a:spcBef>
                <a:spcPts val="100"/>
              </a:spcBef>
              <a:buSzTx/>
              <a:buNone/>
              <a:defRPr sz="30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then either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Σw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&gt;m</a:t>
            </a:r>
          </a:p>
          <a:p>
            <a:pPr lvl="2" marL="1249166" marR="0" indent="-529166" defTabSz="457200">
              <a:lnSpc>
                <a:spcPct val="100000"/>
              </a:lnSpc>
              <a:spcBef>
                <a:spcPts val="100"/>
              </a:spcBef>
              <a:buAutoNum type="romanLcPeriod" startAt="1"/>
              <a:defRPr sz="3000">
                <a:solidFill>
                  <a:srgbClr val="222222"/>
                </a:solidFill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k&gt;j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: then </a:t>
            </a:r>
            <a:r>
              <a:t>Σw</a:t>
            </a:r>
            <a:r>
              <a:rPr baseline="-5999"/>
              <a:t>i</a:t>
            </a:r>
            <a:r>
              <a:t>y</a:t>
            </a:r>
            <a:r>
              <a:rPr baseline="-5999"/>
              <a:t>i</a:t>
            </a:r>
            <a:r>
              <a:t>&gt;m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 which is not possible</a:t>
            </a:r>
          </a:p>
          <a:p>
            <a:pPr marL="322075" marR="0" indent="-282388" defTabSz="457200">
              <a:lnSpc>
                <a:spcPct val="100000"/>
              </a:lnSpc>
              <a:spcBef>
                <a:spcPts val="100"/>
              </a:spcBef>
              <a:defRPr sz="30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To show that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x=(x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t> is optimal solution.</a:t>
            </a:r>
          </a:p>
          <a:p>
            <a:pPr lvl="1" marL="677675" marR="0" indent="-282388" defTabSz="457200">
              <a:lnSpc>
                <a:spcPct val="100000"/>
              </a:lnSpc>
              <a:spcBef>
                <a:spcPts val="100"/>
              </a:spcBef>
              <a:buChar char="•"/>
              <a:defRPr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Increase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 </a:t>
            </a:r>
            <a:r>
              <a:t>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and decrease as many of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k+1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 y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) as necessary so that total capacity is still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.</a:t>
            </a:r>
          </a:p>
          <a:p>
            <a:pPr lvl="1" marL="677675" marR="0" indent="-282388" defTabSz="457200">
              <a:lnSpc>
                <a:spcPct val="100000"/>
              </a:lnSpc>
              <a:spcBef>
                <a:spcPts val="100"/>
              </a:spcBef>
              <a:buChar char="•"/>
              <a:defRPr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This gives a new solution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z=(z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,…,z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t> such that</a:t>
            </a:r>
          </a:p>
          <a:p>
            <a:pPr lvl="4" marL="0" marR="0" indent="914400" defTabSz="457200">
              <a:lnSpc>
                <a:spcPct val="100000"/>
              </a:lnSpc>
              <a:spcBef>
                <a:spcPts val="100"/>
              </a:spcBef>
              <a:buSzTx/>
              <a:buNone/>
              <a:defRPr sz="30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,1≤i≤k</a:t>
            </a:r>
            <a:r>
              <a:t>;  and </a:t>
            </a:r>
          </a:p>
          <a:p>
            <a:pPr lvl="4" marL="0" marR="0" indent="914400" defTabSz="457200">
              <a:lnSpc>
                <a:spcPct val="100000"/>
              </a:lnSpc>
              <a:spcBef>
                <a:spcPts val="0"/>
              </a:spcBef>
              <a:buSzTx/>
              <a:buNone/>
              <a:defRPr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k&lt;i≤n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(y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-z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 = 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(z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-y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2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1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0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9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roof: Greedy Approach is Optimal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300"/>
            </a:lvl1pPr>
          </a:lstStyle>
          <a:p>
            <a:pPr/>
            <a:r>
              <a:t>Proof: Greedy Approach is Optimal…</a:t>
            </a:r>
          </a:p>
        </p:txBody>
      </p:sp>
      <p:sp>
        <p:nvSpPr>
          <p:cNvPr id="205" name="Thus, if Σpizi&gt;Σpiyi, then y could not have been optimal solution.…"/>
          <p:cNvSpPr txBox="1"/>
          <p:nvPr>
            <p:ph type="body" sz="half" idx="1"/>
          </p:nvPr>
        </p:nvSpPr>
        <p:spPr>
          <a:xfrm>
            <a:off x="552194" y="4379690"/>
            <a:ext cx="9055612" cy="2390081"/>
          </a:xfrm>
          <a:prstGeom prst="rect">
            <a:avLst/>
          </a:prstGeom>
        </p:spPr>
        <p:txBody>
          <a:bodyPr/>
          <a:lstStyle/>
          <a:p>
            <a:pPr marL="322075" marR="0" indent="-282388" defTabSz="457200">
              <a:lnSpc>
                <a:spcPct val="100000"/>
              </a:lnSpc>
              <a:spcBef>
                <a:spcPts val="0"/>
              </a:spcBef>
              <a:defRPr sz="28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Σp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&gt;Σp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, then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t> could not have been optimal solution.</a:t>
            </a:r>
          </a:p>
          <a:p>
            <a:pPr marL="322075" marR="0" indent="-282388" defTabSz="457200">
              <a:lnSpc>
                <a:spcPct val="100000"/>
              </a:lnSpc>
              <a:spcBef>
                <a:spcPts val="0"/>
              </a:spcBef>
              <a:defRPr sz="27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Σp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=Σp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, then either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z=x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t> is optimal, 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z≠x.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11990" marR="0" indent="-272302" defTabSz="457200">
              <a:lnSpc>
                <a:spcPct val="100000"/>
              </a:lnSpc>
              <a:spcBef>
                <a:spcPts val="0"/>
              </a:spcBef>
              <a:defRPr sz="28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700"/>
              <a:t>If </a:t>
            </a:r>
            <a:r>
              <a:rPr sz="2700">
                <a:latin typeface="Courier New"/>
                <a:ea typeface="Courier New"/>
                <a:cs typeface="Courier New"/>
                <a:sym typeface="Courier New"/>
              </a:rPr>
              <a:t>z≠x,</a:t>
            </a:r>
            <a:r>
              <a:rPr sz="2700"/>
              <a:t> then repeat the process to show that </a:t>
            </a:r>
            <a:r>
              <a:rPr sz="2700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sz="2700"/>
              <a:t> is not optimal or transform </a:t>
            </a:r>
            <a:r>
              <a:rPr sz="2700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sz="2700"/>
              <a:t> to </a:t>
            </a:r>
            <a:r>
              <a:rPr sz="27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z="2700"/>
              <a:t> and hence </a:t>
            </a:r>
            <a:r>
              <a:rPr sz="27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z="2700"/>
              <a:t> is </a:t>
            </a:r>
            <a:r>
              <a:t>optimal.</a:t>
            </a:r>
          </a:p>
        </p:txBody>
      </p:sp>
      <p:sp>
        <p:nvSpPr>
          <p:cNvPr id="2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7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0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09" name="Equation"/>
          <p:cNvSpPr txBox="1"/>
          <p:nvPr/>
        </p:nvSpPr>
        <p:spPr>
          <a:xfrm>
            <a:off x="1042850" y="1475694"/>
            <a:ext cx="7711867" cy="82000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limLow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Low>
                  <m:sSub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sSub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limLow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Low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sSub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sSub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num>
                    <m:den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den>
                  </m:f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limLow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Low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sSub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num>
                    <m:den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den>
                  </m:f>
                </m:oMath>
              </m:oMathPara>
            </a14:m>
            <a:endParaRPr sz="2600"/>
          </a:p>
        </p:txBody>
      </p:sp>
      <p:sp>
        <p:nvSpPr>
          <p:cNvPr id="210" name="Equation"/>
          <p:cNvSpPr txBox="1"/>
          <p:nvPr/>
        </p:nvSpPr>
        <p:spPr>
          <a:xfrm>
            <a:off x="2206843" y="2380008"/>
            <a:ext cx="6555524" cy="91790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≥</m:t>
                  </m:r>
                  <m:limLow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Low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sSub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sSub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limLow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Low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sSub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num>
                    <m:den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den>
                  </m:f>
                </m:oMath>
              </m:oMathPara>
            </a14:m>
            <a:endParaRPr sz="2600"/>
          </a:p>
        </p:txBody>
      </p:sp>
      <p:sp>
        <p:nvSpPr>
          <p:cNvPr id="211" name="Equation"/>
          <p:cNvSpPr txBox="1"/>
          <p:nvPr/>
        </p:nvSpPr>
        <p:spPr>
          <a:xfrm>
            <a:off x="2095609" y="3612779"/>
            <a:ext cx="1645020" cy="75115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limLow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Low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sSub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212" name="Thus, we have"/>
          <p:cNvSpPr txBox="1"/>
          <p:nvPr/>
        </p:nvSpPr>
        <p:spPr>
          <a:xfrm>
            <a:off x="592087" y="883385"/>
            <a:ext cx="243853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22075" marR="0" indent="-282388" defTabSz="457200">
              <a:buSzPct val="100000"/>
              <a:buChar char="•"/>
              <a:defRPr sz="28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Thus, we have</a:t>
            </a:r>
          </a:p>
        </p:txBody>
      </p:sp>
      <p:sp>
        <p:nvSpPr>
          <p:cNvPr id="213" name="since pk/wk≥pk+1/wk+1≥…≥pn/wn"/>
          <p:cNvSpPr txBox="1"/>
          <p:nvPr/>
        </p:nvSpPr>
        <p:spPr>
          <a:xfrm>
            <a:off x="4327467" y="3382220"/>
            <a:ext cx="5128527" cy="532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defTabSz="457200">
              <a:defRPr sz="28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since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/w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≥p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k+1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/w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k+1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≥…≥p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/w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1" grpId="5"/>
      <p:bldP build="p" bldLvl="5" animBg="1" rev="0" advAuto="0" spid="205" grpId="6"/>
      <p:bldP build="whole" bldLvl="1" animBg="1" rev="0" advAuto="0" spid="210" grpId="3"/>
      <p:bldP build="whole" bldLvl="1" animBg="1" rev="0" advAuto="0" spid="209" grpId="2"/>
      <p:bldP build="whole" bldLvl="1" animBg="1" rev="0" advAuto="0" spid="212" grpId="1"/>
      <p:bldP build="whole" bldLvl="1" animBg="1" rev="0" advAuto="0" spid="213" grpId="4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216" name="Greedy approach (fractional) knapsack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Greedy approach (fractional) knapsack</a:t>
            </a:r>
          </a:p>
        </p:txBody>
      </p:sp>
      <p:sp>
        <p:nvSpPr>
          <p:cNvPr id="2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8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1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Example: Knapsack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Knapsack Problem</a:t>
            </a:r>
          </a:p>
        </p:txBody>
      </p:sp>
      <p:sp>
        <p:nvSpPr>
          <p:cNvPr id="54" name="A flower street vendor procures the flowers from KR Market and sells these during the day.  The quantity of flowers available are limited along with respective profits are as below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00"/>
              </a:spcBef>
            </a:pPr>
            <a:r>
              <a:t>A flower street vendor procures the flowers from KR Market and sells these during the day.  The quantity of flowers available are limited along with respective profits are as below. </a:t>
            </a:r>
          </a:p>
          <a:p>
            <a:pPr lvl="1">
              <a:spcBef>
                <a:spcPts val="100"/>
              </a:spcBef>
            </a:pPr>
            <a:r>
              <a:t>Roses: </a:t>
            </a:r>
            <a:r>
              <a:rPr>
                <a:latin typeface="Arial"/>
                <a:ea typeface="Arial"/>
                <a:cs typeface="Arial"/>
                <a:sym typeface="Arial"/>
              </a:rPr>
              <a:t>10</a:t>
            </a:r>
            <a:r>
              <a:t>kg with a profit of Rs 250</a:t>
            </a:r>
          </a:p>
          <a:p>
            <a:pPr lvl="1">
              <a:spcBef>
                <a:spcPts val="100"/>
              </a:spcBef>
            </a:pPr>
            <a:r>
              <a:t>Lilies: </a:t>
            </a:r>
            <a:r>
              <a:rPr>
                <a:latin typeface="Arial"/>
                <a:ea typeface="Arial"/>
                <a:cs typeface="Arial"/>
                <a:sym typeface="Arial"/>
              </a:rPr>
              <a:t>8</a:t>
            </a:r>
            <a:r>
              <a:t>kg with a profit of Rs 240</a:t>
            </a:r>
          </a:p>
          <a:p>
            <a:pPr lvl="1">
              <a:spcBef>
                <a:spcPts val="100"/>
              </a:spcBef>
            </a:pPr>
            <a:r>
              <a:t>Daisies: </a:t>
            </a:r>
            <a:r>
              <a:rPr>
                <a:latin typeface="Arial"/>
                <a:ea typeface="Arial"/>
                <a:cs typeface="Arial"/>
                <a:sym typeface="Arial"/>
              </a:rPr>
              <a:t>6</a:t>
            </a:r>
            <a:r>
              <a:t>kg with a profit of Rs </a:t>
            </a:r>
            <a:r>
              <a:rPr>
                <a:latin typeface="Arial"/>
                <a:ea typeface="Arial"/>
                <a:cs typeface="Arial"/>
                <a:sym typeface="Arial"/>
              </a:rPr>
              <a:t>21</a:t>
            </a:r>
            <a:r>
              <a:t>0.</a:t>
            </a:r>
          </a:p>
          <a:p>
            <a:pPr lvl="1">
              <a:spcBef>
                <a:spcPts val="100"/>
              </a:spcBef>
            </a:pPr>
            <a:r>
              <a:t>Jasmine: </a:t>
            </a:r>
            <a:r>
              <a:rPr>
                <a:latin typeface="Arial"/>
                <a:ea typeface="Arial"/>
                <a:cs typeface="Arial"/>
                <a:sym typeface="Arial"/>
              </a:rPr>
              <a:t>6</a:t>
            </a:r>
            <a:r>
              <a:t>Kg with a profit of Rs </a:t>
            </a:r>
            <a:r>
              <a:rPr>
                <a:latin typeface="Arial"/>
                <a:ea typeface="Arial"/>
                <a:cs typeface="Arial"/>
                <a:sym typeface="Arial"/>
              </a:rPr>
              <a:t>12</a:t>
            </a:r>
            <a:r>
              <a:t>0</a:t>
            </a:r>
          </a:p>
          <a:p>
            <a:pPr>
              <a:spcBef>
                <a:spcPts val="100"/>
              </a:spcBef>
            </a:pPr>
            <a:r>
              <a:t>The vendor has a carrying bag with a capacity of </a:t>
            </a:r>
            <a:r>
              <a:rPr>
                <a:latin typeface="Arial"/>
                <a:ea typeface="Arial"/>
                <a:cs typeface="Arial"/>
                <a:sym typeface="Arial"/>
              </a:rPr>
              <a:t>20</a:t>
            </a:r>
            <a:r>
              <a:t>kg, would like to maximize the profit for the day. The vendor can buy any quantity (from 0kg to its max limit as given above) for any flower.</a:t>
            </a:r>
          </a:p>
          <a:p>
            <a:pPr marL="361156" indent="-321468">
              <a:spcBef>
                <a:spcPts val="100"/>
              </a:spcBef>
            </a:pPr>
            <a:r>
              <a:rPr sz="3000"/>
              <a:t>Q: Which quantity of each flower vendor should </a:t>
            </a:r>
            <a:r>
              <a:t>buy?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lower Buying: Approach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Flower Buying: Approach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60" name="Flowers: quantiy/total profi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0"/>
              </a:spcBef>
              <a:defRPr i="1" sz="2900">
                <a:solidFill>
                  <a:srgbClr val="53585F"/>
                </a:solidFill>
              </a:defRPr>
            </a:pPr>
            <a:r>
              <a:t>Flowers: quantiy/total profit</a:t>
            </a:r>
          </a:p>
          <a:p>
            <a:pPr lvl="1">
              <a:spcBef>
                <a:spcPts val="0"/>
              </a:spcBef>
              <a:defRPr i="1" sz="2900">
                <a:solidFill>
                  <a:srgbClr val="53585F"/>
                </a:solidFill>
              </a:defRPr>
            </a:pPr>
            <a:r>
              <a:t>Roses </a:t>
            </a:r>
            <a:r>
              <a:rPr>
                <a:latin typeface="Arial"/>
                <a:ea typeface="Arial"/>
                <a:cs typeface="Arial"/>
                <a:sym typeface="Arial"/>
              </a:rPr>
              <a:t>10</a:t>
            </a:r>
            <a:r>
              <a:t>Kg  /Rs 250, Lilies: 8Kg / Rs 240</a:t>
            </a:r>
          </a:p>
          <a:p>
            <a:pPr lvl="1">
              <a:spcBef>
                <a:spcPts val="0"/>
              </a:spcBef>
              <a:defRPr i="1" sz="2900">
                <a:solidFill>
                  <a:srgbClr val="53585F"/>
                </a:solidFill>
              </a:defRPr>
            </a:pPr>
            <a:r>
              <a:t>Daisies 6Kg / Rs </a:t>
            </a:r>
            <a:r>
              <a:rPr>
                <a:latin typeface="Arial"/>
                <a:ea typeface="Arial"/>
                <a:cs typeface="Arial"/>
                <a:sym typeface="Arial"/>
              </a:rPr>
              <a:t>210</a:t>
            </a:r>
            <a:r>
              <a:t>, Jasmine: 6Kg / Rs </a:t>
            </a:r>
            <a:r>
              <a:rPr>
                <a:latin typeface="Arial"/>
                <a:ea typeface="Arial"/>
                <a:cs typeface="Arial"/>
                <a:sym typeface="Arial"/>
              </a:rPr>
              <a:t>120</a:t>
            </a:r>
          </a:p>
          <a:p>
            <a:pPr/>
            <a:r>
              <a:t>Equal quantity of each flower:</a:t>
            </a:r>
          </a:p>
          <a:p>
            <a:pPr lvl="1"/>
            <a:r>
              <a:t>Buy same quantiy of each variety of flower i.e. buy 20/4=5 kg of Rose, Daisies and Lilies and Jasmine</a:t>
            </a:r>
          </a:p>
          <a:p>
            <a:pPr/>
            <a:r>
              <a:t>The profit earned for the day is</a:t>
            </a:r>
          </a:p>
          <a:p>
            <a:pPr lvl="1">
              <a:spcBef>
                <a:spcPts val="700"/>
              </a:spcBef>
              <a:buChar char="•"/>
              <a:defRPr sz="3200"/>
            </a:pPr>
            <a:r>
              <a:t>Roses: 5*250/10 = Rs 125</a:t>
            </a:r>
          </a:p>
          <a:p>
            <a:pPr lvl="1">
              <a:spcBef>
                <a:spcPts val="700"/>
              </a:spcBef>
              <a:buChar char="•"/>
              <a:defRPr sz="3200"/>
            </a:pPr>
            <a:r>
              <a:t>Lilies: 5*240/8 = Rs 150</a:t>
            </a:r>
          </a:p>
          <a:p>
            <a:pPr lvl="1">
              <a:spcBef>
                <a:spcPts val="700"/>
              </a:spcBef>
              <a:buChar char="•"/>
              <a:defRPr sz="3200"/>
            </a:pPr>
            <a:r>
              <a:t>Daisies: 5*210/6 = Rs 175</a:t>
            </a:r>
          </a:p>
          <a:p>
            <a:pPr lvl="1">
              <a:spcBef>
                <a:spcPts val="700"/>
              </a:spcBef>
              <a:buChar char="•"/>
              <a:defRPr sz="3200"/>
            </a:pPr>
            <a:r>
              <a:t>Jasmine: 5*120/6= Rs 100</a:t>
            </a:r>
          </a:p>
          <a:p>
            <a:pPr marL="325437" indent="-285750"/>
            <a:r>
              <a:t>Net profit: Rs 125+150+175+100 = Rs 550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6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lower Buying: Approach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Flower Buying: Approach </a:t>
            </a:r>
            <a:r>
              <a:rPr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66" name="Flowers: quantiy/total profi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0"/>
              </a:spcBef>
              <a:defRPr i="1" sz="2900">
                <a:solidFill>
                  <a:srgbClr val="53585F"/>
                </a:solidFill>
              </a:defRPr>
            </a:pPr>
            <a:r>
              <a:t>Flowers: quantiy/total profit</a:t>
            </a:r>
          </a:p>
          <a:p>
            <a:pPr lvl="1">
              <a:spcBef>
                <a:spcPts val="0"/>
              </a:spcBef>
              <a:defRPr i="1" sz="2900">
                <a:solidFill>
                  <a:srgbClr val="53585F"/>
                </a:solidFill>
              </a:defRPr>
            </a:pPr>
            <a:r>
              <a:t>Roses </a:t>
            </a:r>
            <a:r>
              <a:rPr>
                <a:latin typeface="Arial"/>
                <a:ea typeface="Arial"/>
                <a:cs typeface="Arial"/>
                <a:sym typeface="Arial"/>
              </a:rPr>
              <a:t>10</a:t>
            </a:r>
            <a:r>
              <a:t>Kg  /Rs 250, Lilies: 8Kg / Rs 240</a:t>
            </a:r>
          </a:p>
          <a:p>
            <a:pPr lvl="1">
              <a:spcBef>
                <a:spcPts val="0"/>
              </a:spcBef>
              <a:defRPr i="1" sz="2900">
                <a:solidFill>
                  <a:srgbClr val="53585F"/>
                </a:solidFill>
              </a:defRPr>
            </a:pPr>
            <a:r>
              <a:t>Daisies 6Kg / Rs </a:t>
            </a:r>
            <a:r>
              <a:rPr>
                <a:latin typeface="Arial"/>
                <a:ea typeface="Arial"/>
                <a:cs typeface="Arial"/>
                <a:sym typeface="Arial"/>
              </a:rPr>
              <a:t>210</a:t>
            </a:r>
            <a:r>
              <a:t>, Jasmine: 6Kg / Rs </a:t>
            </a:r>
            <a:r>
              <a:rPr>
                <a:latin typeface="Arial"/>
                <a:ea typeface="Arial"/>
                <a:cs typeface="Arial"/>
                <a:sym typeface="Arial"/>
              </a:rPr>
              <a:t>120</a:t>
            </a:r>
          </a:p>
          <a:p>
            <a:pPr/>
            <a:r>
              <a:t>Buy in equal proportions of their availability</a:t>
            </a:r>
          </a:p>
          <a:p>
            <a:pPr lvl="1"/>
            <a:r>
              <a:t>Roses: 20*10/30 = 20/3Kg, Lilies: 20*8/30=16/3 Kg</a:t>
            </a:r>
          </a:p>
          <a:p>
            <a:pPr lvl="1"/>
            <a:r>
              <a:t>Daisies: 20*6/30 = 4Kg, Jasmine 20*6/30 = 4Kgs</a:t>
            </a:r>
          </a:p>
          <a:p>
            <a:pPr/>
            <a:r>
              <a:t>The profit earned for the day is</a:t>
            </a:r>
          </a:p>
          <a:p>
            <a:pPr lvl="1">
              <a:spcBef>
                <a:spcPts val="700"/>
              </a:spcBef>
              <a:buChar char="•"/>
              <a:defRPr sz="3200"/>
            </a:pPr>
            <a:r>
              <a:t>Roses: (20/3)*250/10 = Rs 500/3=Rs 166.6</a:t>
            </a:r>
          </a:p>
          <a:p>
            <a:pPr lvl="1">
              <a:spcBef>
                <a:spcPts val="700"/>
              </a:spcBef>
              <a:buChar char="•"/>
              <a:defRPr sz="3200"/>
            </a:pPr>
            <a:r>
              <a:t>Lilies: (16/3)*240/8 = Rs 160</a:t>
            </a:r>
          </a:p>
          <a:p>
            <a:pPr lvl="1">
              <a:spcBef>
                <a:spcPts val="700"/>
              </a:spcBef>
              <a:buChar char="•"/>
              <a:defRPr sz="3200"/>
            </a:pPr>
            <a:r>
              <a:t>Daisies: 4*210/6 = Rs 140</a:t>
            </a:r>
          </a:p>
          <a:p>
            <a:pPr lvl="1">
              <a:spcBef>
                <a:spcPts val="700"/>
              </a:spcBef>
              <a:buChar char="•"/>
              <a:defRPr sz="3200"/>
            </a:pPr>
            <a:r>
              <a:t>Jasmine: 4*120/6= Rs 80</a:t>
            </a:r>
          </a:p>
          <a:p>
            <a:pPr marL="325437" indent="-285750"/>
            <a:r>
              <a:t>Net profit: Rs 166.67+160+140+80 = Rs 546.67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6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lower Buying: Approach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Flower Buying: Approach </a:t>
            </a:r>
            <a:r>
              <a:rPr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72" name="Flowers: quantiy/total profi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0"/>
              </a:spcBef>
              <a:defRPr i="1" sz="2900">
                <a:solidFill>
                  <a:srgbClr val="53585F"/>
                </a:solidFill>
              </a:defRPr>
            </a:pPr>
            <a:r>
              <a:t>Flowers: quantiy/total profit</a:t>
            </a:r>
          </a:p>
          <a:p>
            <a:pPr lvl="1">
              <a:spcBef>
                <a:spcPts val="0"/>
              </a:spcBef>
              <a:defRPr i="1" sz="2900">
                <a:solidFill>
                  <a:srgbClr val="53585F"/>
                </a:solidFill>
              </a:defRPr>
            </a:pPr>
            <a:r>
              <a:t>Roses </a:t>
            </a:r>
            <a:r>
              <a:rPr>
                <a:latin typeface="Arial"/>
                <a:ea typeface="Arial"/>
                <a:cs typeface="Arial"/>
                <a:sym typeface="Arial"/>
              </a:rPr>
              <a:t>10</a:t>
            </a:r>
            <a:r>
              <a:t>Kg  /Rs 250, Lilies: 8Kg / Rs 240</a:t>
            </a:r>
          </a:p>
          <a:p>
            <a:pPr lvl="1">
              <a:spcBef>
                <a:spcPts val="0"/>
              </a:spcBef>
              <a:defRPr i="1" sz="2900">
                <a:solidFill>
                  <a:srgbClr val="53585F"/>
                </a:solidFill>
              </a:defRPr>
            </a:pPr>
            <a:r>
              <a:t>Daisies 6Kg / Rs </a:t>
            </a:r>
            <a:r>
              <a:rPr>
                <a:latin typeface="Arial"/>
                <a:ea typeface="Arial"/>
                <a:cs typeface="Arial"/>
                <a:sym typeface="Arial"/>
              </a:rPr>
              <a:t>210</a:t>
            </a:r>
            <a:r>
              <a:t>, Jasmine: 6Kg / Rs </a:t>
            </a:r>
            <a:r>
              <a:rPr>
                <a:latin typeface="Arial"/>
                <a:ea typeface="Arial"/>
                <a:cs typeface="Arial"/>
                <a:sym typeface="Arial"/>
              </a:rPr>
              <a:t>120</a:t>
            </a:r>
          </a:p>
          <a:p>
            <a:pPr/>
            <a:r>
              <a:t>Buy as per max profit known (greedy approach 1)</a:t>
            </a:r>
          </a:p>
          <a:p>
            <a:pPr lvl="1"/>
            <a:r>
              <a:t>Roses: 10Kg, Lilies: 8Kg, Daisies: 2Kg, Jasmine: 0Kg</a:t>
            </a:r>
          </a:p>
          <a:p>
            <a:pPr/>
            <a:r>
              <a:t>The profit earned for the day is</a:t>
            </a:r>
          </a:p>
          <a:p>
            <a:pPr lvl="1">
              <a:spcBef>
                <a:spcPts val="700"/>
              </a:spcBef>
              <a:buChar char="•"/>
              <a:defRPr sz="3200"/>
            </a:pPr>
            <a:r>
              <a:t>Roses: 10*250/10 = Rs 250</a:t>
            </a:r>
          </a:p>
          <a:p>
            <a:pPr lvl="1">
              <a:spcBef>
                <a:spcPts val="700"/>
              </a:spcBef>
              <a:buChar char="•"/>
              <a:defRPr sz="3200"/>
            </a:pPr>
            <a:r>
              <a:t>Lilies: 8*240/8 = Rs 240</a:t>
            </a:r>
          </a:p>
          <a:p>
            <a:pPr lvl="1">
              <a:spcBef>
                <a:spcPts val="700"/>
              </a:spcBef>
              <a:buChar char="•"/>
              <a:defRPr sz="3200"/>
            </a:pPr>
            <a:r>
              <a:t>Daisies: 2*210/6 = Rs 70</a:t>
            </a:r>
          </a:p>
          <a:p>
            <a:pPr lvl="1">
              <a:spcBef>
                <a:spcPts val="700"/>
              </a:spcBef>
              <a:buChar char="•"/>
              <a:defRPr sz="3200"/>
            </a:pPr>
            <a:r>
              <a:t>Jasmine: 0*120/6= Rs 0</a:t>
            </a:r>
          </a:p>
          <a:p>
            <a:pPr marL="325437" indent="-285750"/>
            <a:r>
              <a:t>Net profit: Rs 250+240+70+0 = Rs 560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4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7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lower Buying: Approach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Flower Buying: Approach </a:t>
            </a:r>
            <a:r>
              <a:rPr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78" name="Flowers: quantiy/total profi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0"/>
              </a:spcBef>
              <a:defRPr i="1" sz="2900">
                <a:solidFill>
                  <a:srgbClr val="53585F"/>
                </a:solidFill>
              </a:defRPr>
            </a:pPr>
            <a:r>
              <a:t>Flowers: quantiy/total profit</a:t>
            </a:r>
          </a:p>
          <a:p>
            <a:pPr lvl="1">
              <a:spcBef>
                <a:spcPts val="0"/>
              </a:spcBef>
              <a:defRPr i="1" sz="2900">
                <a:solidFill>
                  <a:srgbClr val="53585F"/>
                </a:solidFill>
              </a:defRPr>
            </a:pPr>
            <a:r>
              <a:t>Roses </a:t>
            </a:r>
            <a:r>
              <a:rPr>
                <a:latin typeface="Arial"/>
                <a:ea typeface="Arial"/>
                <a:cs typeface="Arial"/>
                <a:sym typeface="Arial"/>
              </a:rPr>
              <a:t>10</a:t>
            </a:r>
            <a:r>
              <a:t>Kg  /Rs 250, Lilies: 8Kg / Rs 240</a:t>
            </a:r>
          </a:p>
          <a:p>
            <a:pPr lvl="1">
              <a:spcBef>
                <a:spcPts val="0"/>
              </a:spcBef>
              <a:defRPr i="1" sz="2900">
                <a:solidFill>
                  <a:srgbClr val="53585F"/>
                </a:solidFill>
              </a:defRPr>
            </a:pPr>
            <a:r>
              <a:t>Daisies 6Kg / Rs </a:t>
            </a:r>
            <a:r>
              <a:rPr>
                <a:latin typeface="Arial"/>
                <a:ea typeface="Arial"/>
                <a:cs typeface="Arial"/>
                <a:sym typeface="Arial"/>
              </a:rPr>
              <a:t>210</a:t>
            </a:r>
            <a:r>
              <a:t>, Jasmine: 6Kg / Rs </a:t>
            </a:r>
            <a:r>
              <a:rPr>
                <a:latin typeface="Arial"/>
                <a:ea typeface="Arial"/>
                <a:cs typeface="Arial"/>
                <a:sym typeface="Arial"/>
              </a:rPr>
              <a:t>120</a:t>
            </a:r>
          </a:p>
          <a:p>
            <a:pPr/>
            <a:r>
              <a:t>Buy as per capacity from min (greedy approach 2)</a:t>
            </a:r>
          </a:p>
          <a:p>
            <a:pPr lvl="1"/>
            <a:r>
              <a:t>Jasmine: 6Kg, Daisies: 6Kg, Lilies: 8Kg, Roses: 0Kg</a:t>
            </a:r>
          </a:p>
          <a:p>
            <a:pPr/>
            <a:r>
              <a:t>The profit earned for the day is</a:t>
            </a:r>
          </a:p>
          <a:p>
            <a:pPr lvl="1">
              <a:spcBef>
                <a:spcPts val="700"/>
              </a:spcBef>
              <a:buChar char="•"/>
              <a:defRPr sz="3200"/>
            </a:pPr>
            <a:r>
              <a:t>Roses: 0*250/10 = Rs 0</a:t>
            </a:r>
          </a:p>
          <a:p>
            <a:pPr lvl="1">
              <a:spcBef>
                <a:spcPts val="700"/>
              </a:spcBef>
              <a:buChar char="•"/>
              <a:defRPr sz="3200"/>
            </a:pPr>
            <a:r>
              <a:t>Lilies: 8*240/8 = Rs 240</a:t>
            </a:r>
          </a:p>
          <a:p>
            <a:pPr lvl="1">
              <a:spcBef>
                <a:spcPts val="700"/>
              </a:spcBef>
              <a:buChar char="•"/>
              <a:defRPr sz="3200"/>
            </a:pPr>
            <a:r>
              <a:t>Daisies: 6*210/6 = Rs 210</a:t>
            </a:r>
          </a:p>
          <a:p>
            <a:pPr lvl="1">
              <a:spcBef>
                <a:spcPts val="700"/>
              </a:spcBef>
              <a:buChar char="•"/>
              <a:defRPr sz="3200"/>
            </a:pPr>
            <a:r>
              <a:t>Jasmine: 6*120/6= Rs 120</a:t>
            </a:r>
          </a:p>
          <a:p>
            <a:pPr marL="325437" indent="-285750"/>
            <a:r>
              <a:t>Net profit: Rs 0+240+210+120 = Rs 570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0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8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lower Buying: Approach 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Flower Buying: Approach </a:t>
            </a:r>
            <a:r>
              <a:rPr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84" name="Flowers: quantiy/total profi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0"/>
              </a:spcBef>
              <a:defRPr i="1" sz="2900">
                <a:solidFill>
                  <a:srgbClr val="53585F"/>
                </a:solidFill>
              </a:defRPr>
            </a:pPr>
            <a:r>
              <a:t>Flowers: quantiy/total profit</a:t>
            </a:r>
          </a:p>
          <a:p>
            <a:pPr lvl="1">
              <a:spcBef>
                <a:spcPts val="0"/>
              </a:spcBef>
              <a:defRPr i="1" sz="2900">
                <a:solidFill>
                  <a:srgbClr val="53585F"/>
                </a:solidFill>
              </a:defRPr>
            </a:pPr>
            <a:r>
              <a:t>Roses </a:t>
            </a:r>
            <a:r>
              <a:rPr>
                <a:latin typeface="Arial"/>
                <a:ea typeface="Arial"/>
                <a:cs typeface="Arial"/>
                <a:sym typeface="Arial"/>
              </a:rPr>
              <a:t>10</a:t>
            </a:r>
            <a:r>
              <a:t>Kg  /Rs 250, Lilies: 8Kg / Rs 240</a:t>
            </a:r>
          </a:p>
          <a:p>
            <a:pPr lvl="1">
              <a:spcBef>
                <a:spcPts val="0"/>
              </a:spcBef>
              <a:defRPr i="1" sz="2900">
                <a:solidFill>
                  <a:srgbClr val="53585F"/>
                </a:solidFill>
              </a:defRPr>
            </a:pPr>
            <a:r>
              <a:t>Daisies 6Kg / Rs </a:t>
            </a:r>
            <a:r>
              <a:rPr>
                <a:latin typeface="Arial"/>
                <a:ea typeface="Arial"/>
                <a:cs typeface="Arial"/>
                <a:sym typeface="Arial"/>
              </a:rPr>
              <a:t>210</a:t>
            </a:r>
            <a:r>
              <a:t>, Jasmine: 6Kg / Rs </a:t>
            </a:r>
            <a:r>
              <a:rPr>
                <a:latin typeface="Arial"/>
                <a:ea typeface="Arial"/>
                <a:cs typeface="Arial"/>
                <a:sym typeface="Arial"/>
              </a:rPr>
              <a:t>120</a:t>
            </a:r>
          </a:p>
          <a:p>
            <a:pPr>
              <a:defRPr sz="3000"/>
            </a:pPr>
            <a:r>
              <a:t>Greedy approach 3: get max profit per kg of flowers</a:t>
            </a:r>
          </a:p>
          <a:p>
            <a:pPr lvl="1"/>
            <a:r>
              <a:t>Profits per Kg: R: Rs 25, L: Rs 30, D: 35, J: 20</a:t>
            </a:r>
          </a:p>
          <a:p>
            <a:pPr lvl="1"/>
            <a:r>
              <a:t>Daisies: 6Kg, Lilies: 8Kg, Roses: 6Kg, Jasmine: 0Kg</a:t>
            </a:r>
          </a:p>
          <a:p>
            <a:pPr/>
            <a:r>
              <a:t>The profit earned for the day is</a:t>
            </a:r>
          </a:p>
          <a:p>
            <a:pPr lvl="1">
              <a:spcBef>
                <a:spcPts val="700"/>
              </a:spcBef>
              <a:buChar char="•"/>
              <a:defRPr sz="3200"/>
            </a:pPr>
            <a:r>
              <a:t>Roses: 6*250/10 = Rs 150</a:t>
            </a:r>
          </a:p>
          <a:p>
            <a:pPr lvl="1">
              <a:spcBef>
                <a:spcPts val="700"/>
              </a:spcBef>
              <a:buChar char="•"/>
              <a:defRPr sz="3200"/>
            </a:pPr>
            <a:r>
              <a:t>Lilies: 8*240/8 = Rs 240</a:t>
            </a:r>
          </a:p>
          <a:p>
            <a:pPr lvl="1">
              <a:spcBef>
                <a:spcPts val="700"/>
              </a:spcBef>
              <a:buChar char="•"/>
              <a:defRPr sz="3200"/>
            </a:pPr>
            <a:r>
              <a:t>Daisies: 6*210/6 = Rs 210</a:t>
            </a:r>
          </a:p>
          <a:p>
            <a:pPr lvl="1">
              <a:spcBef>
                <a:spcPts val="700"/>
              </a:spcBef>
              <a:buChar char="•"/>
              <a:defRPr sz="3200"/>
            </a:pPr>
            <a:r>
              <a:t>Jasmine: 0*120/6= Rs 0</a:t>
            </a:r>
          </a:p>
          <a:p>
            <a:pPr marL="325437" indent="-285750"/>
            <a:r>
              <a:t>Net profit: Rs 150+240+210+0 = Rs 600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6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8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ower Buy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Flower Buying</a:t>
            </a:r>
          </a:p>
        </p:txBody>
      </p:sp>
      <p:sp>
        <p:nvSpPr>
          <p:cNvPr id="90" name="Profit comparison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</a:pPr>
            <a:r>
              <a:t>Profit comparisons:</a:t>
            </a:r>
          </a:p>
          <a:p>
            <a:pPr lvl="1">
              <a:spcBef>
                <a:spcPts val="500"/>
              </a:spcBef>
            </a:pPr>
            <a:r>
              <a:t>Approach 1 (equal quantity): Rs 550/-</a:t>
            </a:r>
          </a:p>
          <a:p>
            <a:pPr lvl="1">
              <a:spcBef>
                <a:spcPts val="500"/>
              </a:spcBef>
            </a:pPr>
            <a:r>
              <a:t>Approach 2 (in equal ratios): Rs 546.67</a:t>
            </a:r>
          </a:p>
          <a:p>
            <a:pPr lvl="1">
              <a:spcBef>
                <a:spcPts val="500"/>
              </a:spcBef>
            </a:pPr>
            <a:r>
              <a:t>Approach 3 (Max highest profit): Rs 560/-</a:t>
            </a:r>
          </a:p>
          <a:p>
            <a:pPr lvl="1">
              <a:spcBef>
                <a:spcPts val="500"/>
              </a:spcBef>
            </a:pPr>
            <a:r>
              <a:t>Approach 4 (Smallest capacities): Rs 570/-</a:t>
            </a:r>
          </a:p>
          <a:p>
            <a:pPr lvl="1">
              <a:spcBef>
                <a:spcPts val="500"/>
              </a:spcBef>
            </a:pPr>
            <a:r>
              <a:t>Approach 5 (Greedy): Rs 600/-</a:t>
            </a:r>
          </a:p>
          <a:p>
            <a:pPr>
              <a:spcBef>
                <a:spcPts val="500"/>
              </a:spcBef>
            </a:pPr>
            <a:r>
              <a:t>Does the Greedy approach always works?</a:t>
            </a:r>
          </a:p>
          <a:p>
            <a:pPr lvl="1">
              <a:spcBef>
                <a:spcPts val="500"/>
              </a:spcBef>
            </a:pPr>
            <a:r>
              <a:t>Yes (for fractional knapsack)</a:t>
            </a:r>
          </a:p>
          <a:p>
            <a:pPr lvl="1">
              <a:spcBef>
                <a:spcPts val="500"/>
              </a:spcBef>
            </a:pPr>
            <a:r>
              <a:t>No (for </a:t>
            </a:r>
            <a:r>
              <a:rPr>
                <a:latin typeface="Arial"/>
                <a:ea typeface="Arial"/>
                <a:cs typeface="Arial"/>
                <a:sym typeface="Arial"/>
              </a:rPr>
              <a:t>0-1</a:t>
            </a:r>
            <a:r>
              <a:t> knapsack)</a:t>
            </a:r>
          </a:p>
          <a:p>
            <a:pPr lvl="2"/>
            <a:r>
              <a:rPr>
                <a:latin typeface="Arial"/>
                <a:ea typeface="Arial"/>
                <a:cs typeface="Arial"/>
                <a:sym typeface="Arial"/>
              </a:rPr>
              <a:t>0-1</a:t>
            </a:r>
            <a:r>
              <a:t> knapsack: can not buy partial quantities</a:t>
            </a:r>
          </a:p>
          <a:p>
            <a:pPr>
              <a:spcBef>
                <a:spcPts val="500"/>
              </a:spcBef>
            </a:pPr>
            <a:r>
              <a:t>Can there be multiple optimal solutions?</a:t>
            </a:r>
          </a:p>
          <a:p>
            <a:pPr lvl="1">
              <a:spcBef>
                <a:spcPts val="500"/>
              </a:spcBef>
              <a:defRPr sz="2800"/>
            </a:pPr>
            <a:r>
              <a:t>Consider that both Roses, Lilies have profit of Rs 25/Kg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2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9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0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