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3: Job Scheduling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L23: Job Scheduling</a:t>
            </a:r>
          </a:p>
        </p:txBody>
      </p:sp>
      <p:sp>
        <p:nvSpPr>
          <p:cNvPr id="4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lgo High Lev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 High Level</a:t>
            </a:r>
          </a:p>
        </p:txBody>
      </p:sp>
      <p:sp>
        <p:nvSpPr>
          <p:cNvPr id="103" name="Algo GreedyJob(int d[], set J, int n)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GreedyJob</a:t>
            </a:r>
            <a:r>
              <a:t>(int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d[]</a:t>
            </a:r>
            <a:r>
              <a:t>,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, int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2" marL="0" indent="457200">
              <a:spcBef>
                <a:spcPts val="600"/>
              </a:spcBef>
              <a:buSzTx/>
              <a:buNone/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is set of jobs that can be completed in deadlines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d[]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6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J={1}</a:t>
            </a:r>
          </a:p>
          <a:p>
            <a:pPr lvl="2" marL="0" indent="457200">
              <a:spcBef>
                <a:spcPts val="6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i=2 </a:t>
            </a:r>
            <a:r>
              <a:rPr i="1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n {</a:t>
            </a:r>
          </a:p>
          <a:p>
            <a:pPr lvl="4" marL="0" indent="914400">
              <a:spcBef>
                <a:spcPts val="6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all jobs in</a:t>
            </a:r>
            <a:r>
              <a:t> J </a:t>
            </a:r>
            <a:r>
              <a:rPr b="1"/>
              <a:t>∪ </a:t>
            </a:r>
            <a:r>
              <a:t>{i}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can be completed, </a:t>
            </a:r>
            <a:r>
              <a:rPr i="1">
                <a:latin typeface="Gill Sans MT"/>
                <a:ea typeface="Gill Sans MT"/>
                <a:cs typeface="Gill Sans MT"/>
                <a:sym typeface="Gill Sans MT"/>
              </a:rPr>
              <a:t>then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spcBef>
                <a:spcPts val="6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by their deadlines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spcBef>
                <a:spcPts val="6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= </a:t>
            </a:r>
            <a:r>
              <a:t>J </a:t>
            </a:r>
            <a:r>
              <a:rPr b="1"/>
              <a:t>∪ </a:t>
            </a:r>
            <a:r>
              <a:t>{i}</a:t>
            </a:r>
          </a:p>
          <a:p>
            <a:pPr lvl="2" marL="0" indent="457200">
              <a:spcBef>
                <a:spcPts val="6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marL="0" indent="0">
              <a:spcBef>
                <a:spcPts val="6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0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lgo-1: Job Schedu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Algo-1: Job Scheduling</a:t>
            </a:r>
          </a:p>
        </p:txBody>
      </p:sp>
      <p:sp>
        <p:nvSpPr>
          <p:cNvPr id="109" name="int JobSchedule2(int d[], int j[], int n)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i="1" sz="3000"/>
            </a:pPr>
            <a:r>
              <a:t>int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JobSchedule2</a:t>
            </a:r>
            <a:r>
              <a:rPr i="0"/>
              <a:t>(</a:t>
            </a:r>
            <a:r>
              <a:t>int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d[]</a:t>
            </a:r>
            <a:r>
              <a:rPr i="0"/>
              <a:t>, </a:t>
            </a:r>
            <a:r>
              <a:t>int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j[]</a:t>
            </a:r>
            <a:r>
              <a:rPr i="0"/>
              <a:t>, </a:t>
            </a:r>
            <a:r>
              <a:t>int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i="0"/>
              <a:t>) {</a:t>
            </a:r>
            <a:endParaRPr i="0"/>
          </a:p>
          <a:p>
            <a:pPr lvl="1" marL="0" indent="228600">
              <a:spcBef>
                <a:spcPts val="700"/>
              </a:spcBef>
              <a:buSzTx/>
              <a:buNone/>
              <a:defRPr i="1" sz="2800"/>
            </a:pPr>
            <a:r>
              <a:rPr i="0"/>
              <a:t>//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n≥1</a:t>
            </a:r>
            <a:r>
              <a:rPr i="0"/>
              <a:t>, and deadlines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d[i]≥1</a:t>
            </a:r>
            <a:r>
              <a:rPr i="0"/>
              <a:t>,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1≤i≤n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7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//Jobs are ordered such that their profits are in non-increasing order i.e.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p[1]≥p[2]≥…≥p[n].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7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J[i]</a:t>
            </a:r>
            <a:r>
              <a:rPr i="0"/>
              <a:t> is the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 i="0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i="0"/>
              <a:t> job in the optimal solution with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k≤n</a:t>
            </a:r>
            <a:r>
              <a:rPr i="0"/>
              <a:t> jobs</a:t>
            </a:r>
            <a:endParaRPr i="0"/>
          </a:p>
          <a:p>
            <a:pPr lvl="1" marL="0" indent="228600">
              <a:spcBef>
                <a:spcPts val="7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 At algo termination,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d[J[i]]≤d[j[i+1]], 1≤i&lt;k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7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7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 Initialize</a:t>
            </a:r>
            <a:endParaRPr i="0"/>
          </a:p>
          <a:p>
            <a:pPr lvl="1" marL="0" indent="228600">
              <a:spcBef>
                <a:spcPts val="2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d[0] = 0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 // fictitious job with deadline of 0</a:t>
            </a:r>
            <a:endParaRPr i="0"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// allows for job insertion at position </a:t>
            </a:r>
            <a:r>
              <a:rPr i="0"/>
              <a:t>1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 later.</a:t>
            </a:r>
            <a:endParaRPr i="0"/>
          </a:p>
          <a:p>
            <a:pPr lvl="1" marL="0" indent="228600">
              <a:spcBef>
                <a:spcPts val="2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J[0] = 0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 // this job is boundary and can’t be scheduled</a:t>
            </a:r>
            <a:endParaRPr i="0"/>
          </a:p>
          <a:p>
            <a:pPr lvl="1" marL="0" indent="228600">
              <a:spcBef>
                <a:spcPts val="2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J[1] = 1 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// start with job </a:t>
            </a:r>
            <a:r>
              <a:rPr i="0"/>
              <a:t>1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 with highest profit</a:t>
            </a:r>
            <a:endParaRPr i="0"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k = 1 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// job set size is </a:t>
            </a:r>
            <a:r>
              <a:rPr i="0"/>
              <a:t>1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 to start with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1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Algo1: Job Schedu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Job Scheduling</a:t>
            </a:r>
          </a:p>
        </p:txBody>
      </p:sp>
      <p:sp>
        <p:nvSpPr>
          <p:cNvPr id="115" name="for(i=2; i≤n; i++) {…"/>
          <p:cNvSpPr txBox="1"/>
          <p:nvPr>
            <p:ph type="body" idx="1"/>
          </p:nvPr>
        </p:nvSpPr>
        <p:spPr>
          <a:xfrm>
            <a:off x="666288" y="938113"/>
            <a:ext cx="9055611" cy="6151105"/>
          </a:xfrm>
          <a:prstGeom prst="rect">
            <a:avLst/>
          </a:prstGeom>
        </p:spPr>
        <p:txBody>
          <a:bodyPr/>
          <a:lstStyle/>
          <a:p>
            <a:pPr lvl="1" marL="0" indent="228600">
              <a:lnSpc>
                <a:spcPct val="80000"/>
              </a:lnSpc>
              <a:spcBef>
                <a:spcPts val="2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for(i=2; </a:t>
            </a:r>
            <a:r>
              <a:t>i</a:t>
            </a:r>
            <a:r>
              <a:rPr i="0"/>
              <a:t>≤n; i++) {</a:t>
            </a:r>
            <a:endParaRPr i="0"/>
          </a:p>
          <a:p>
            <a:pPr lvl="2" marL="0" indent="4572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 consider jobs in non-increasing order of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p[i]</a:t>
            </a:r>
            <a:endParaRPr i="0"/>
          </a:p>
          <a:p>
            <a:pPr lvl="2" marL="0" indent="4572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 find pos for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J[i]</a:t>
            </a:r>
            <a:r>
              <a:rPr i="0"/>
              <a:t> and check for feasibility of insertion</a:t>
            </a:r>
            <a:endParaRPr i="0"/>
          </a:p>
          <a:p>
            <a:pPr lvl="2" marL="0" indent="4572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int </a:t>
            </a:r>
            <a:r>
              <a:rPr i="0"/>
              <a:t>r = k 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//job set size</a:t>
            </a:r>
            <a:endParaRPr i="0"/>
          </a:p>
          <a:p>
            <a:pPr lvl="2" marL="0" indent="4572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while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((d[J[r]]&gt;d[i]) &amp;&amp;(d[J[r]!=r))</a:t>
            </a:r>
            <a:endParaRPr i="0"/>
          </a:p>
          <a:p>
            <a:pPr lvl="4" marL="0" indent="9144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r—</a:t>
            </a:r>
            <a:r>
              <a:rPr i="0"/>
              <a:t>; //find position where job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0"/>
              <a:t> can be considered.</a:t>
            </a:r>
            <a:endParaRPr i="0"/>
          </a:p>
          <a:p>
            <a:pPr lvl="2" marL="0" indent="457200"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((d[J[r]]≤d[i])</a:t>
            </a:r>
            <a:r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&amp;&amp;(d[J[r]&gt;r)){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//insert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0"/>
              <a:t> into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J[]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t>int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q=k; q≥(r+1); q--)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1371600">
              <a:spcBef>
                <a:spcPts val="2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J[q+1]=J[q]</a:t>
            </a:r>
            <a:r>
              <a:rPr i="0"/>
              <a:t> // increase deadline of jobs by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i="0"/>
              <a:t>.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J[r+1]=i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k++</a:t>
            </a:r>
            <a:r>
              <a:rPr i="0"/>
              <a:t> // since job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0"/>
              <a:t> is feasible, increase the set size.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i="0"/>
              <a:t>//end if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lnSpc>
                <a:spcPct val="80000"/>
              </a:lnSpc>
              <a:spcBef>
                <a:spcPts val="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i="0"/>
              <a:t>//end for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lnSpc>
                <a:spcPct val="80000"/>
              </a:lnSpc>
              <a:spcBef>
                <a:spcPts val="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 k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lnSpc>
                <a:spcPct val="80000"/>
              </a:lnSpc>
              <a:spcBef>
                <a:spcPts val="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1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Algo-1: Time Complex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Algo-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Time Complexity</a:t>
            </a:r>
          </a:p>
        </p:txBody>
      </p:sp>
      <p:sp>
        <p:nvSpPr>
          <p:cNvPr id="121" name="For loop run n tim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loop run n times.</a:t>
            </a:r>
          </a:p>
          <a:p>
            <a:pPr lvl="1"/>
            <a:r>
              <a:t>Each job needs to be considered.</a:t>
            </a:r>
          </a:p>
          <a:p>
            <a:pPr/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the value of max deadline, then </a:t>
            </a:r>
          </a:p>
          <a:p>
            <a:pPr lvl="1"/>
            <a:r>
              <a:t>Inside while loop plus for loop (for shifting slots) may run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times.</a:t>
            </a:r>
          </a:p>
          <a:p>
            <a:pPr/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O(nK)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t>Considering K is of order of n (if all jobs can be scheduled)</a:t>
            </a:r>
          </a:p>
          <a:p>
            <a:pPr/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2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lgo-2: Job Schedu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Algo-2: Job Scheduling</a:t>
            </a:r>
          </a:p>
        </p:txBody>
      </p:sp>
      <p:sp>
        <p:nvSpPr>
          <p:cNvPr id="127" name="//Approach: schedule a job in the slot where it meets deadline.…"/>
          <p:cNvSpPr txBox="1"/>
          <p:nvPr>
            <p:ph type="body" idx="1"/>
          </p:nvPr>
        </p:nvSpPr>
        <p:spPr>
          <a:xfrm>
            <a:off x="666288" y="938113"/>
            <a:ext cx="9055611" cy="574377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i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//Approach: schedule a job in the slot where it meets deadline.</a:t>
            </a:r>
            <a:endParaRPr i="0"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200"/>
              </a:spcBef>
              <a:buSzTx/>
              <a:buNone/>
              <a:defRPr i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// If no slot is available before deadline, then job is not scheduled.</a:t>
            </a:r>
            <a:endParaRPr i="0"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2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// jobs are ordered in non-increasing order as per deadlines.</a:t>
            </a:r>
          </a:p>
          <a:p>
            <a:pPr marL="0" indent="0">
              <a:spcBef>
                <a:spcPts val="300"/>
              </a:spcBef>
              <a:buSzTx/>
              <a:buNone/>
              <a:defRPr i="1" sz="3000"/>
            </a:pPr>
            <a:r>
              <a:t>int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JobSchedule-1</a:t>
            </a:r>
            <a:r>
              <a:rPr i="0"/>
              <a:t>(</a:t>
            </a:r>
            <a:r>
              <a:t>int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d[]</a:t>
            </a:r>
            <a:r>
              <a:rPr i="0"/>
              <a:t>, </a:t>
            </a:r>
            <a:r>
              <a:t>int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j[]</a:t>
            </a:r>
            <a:r>
              <a:rPr i="0"/>
              <a:t>, </a:t>
            </a:r>
            <a:r>
              <a:t>int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i="0"/>
              <a:t>) {</a:t>
            </a:r>
            <a:endParaRPr i="0"/>
          </a:p>
          <a:p>
            <a:pPr lvl="1" marL="0" indent="228600">
              <a:spcBef>
                <a:spcPts val="300"/>
              </a:spcBef>
              <a:buSzTx/>
              <a:buNone/>
              <a:defRPr i="1" sz="2800"/>
            </a:pPr>
            <a:r>
              <a:rPr i="0"/>
              <a:t>//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n≥1</a:t>
            </a:r>
            <a:r>
              <a:rPr i="0"/>
              <a:t>, and deadlines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d[i]≥1</a:t>
            </a:r>
            <a:r>
              <a:rPr i="0"/>
              <a:t>,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1≤i≤n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//Jobs are ordered such that their profits are in non-increasing order i.e.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p[1]≥p[2]≥…≥p[n].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Job[i]</a:t>
            </a:r>
            <a:r>
              <a:rPr i="0"/>
              <a:t> is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 i="0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i="0"/>
              <a:t> job in the optimal solution with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k≤n</a:t>
            </a:r>
            <a:r>
              <a:rPr i="0"/>
              <a:t> jobs</a:t>
            </a:r>
            <a:endParaRPr i="0"/>
          </a:p>
          <a:p>
            <a:pPr lvl="1" marL="0" indent="228600">
              <a:spcBef>
                <a:spcPts val="3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 At algo termination,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d[Job[i]]≤d[job[i+1]], 1≤i&lt;k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 Initialization</a:t>
            </a:r>
            <a:endParaRPr i="0"/>
          </a:p>
          <a:p>
            <a:pPr lvl="1" marL="0" indent="228600">
              <a:spcBef>
                <a:spcPts val="3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k=0;</a:t>
            </a:r>
            <a:r>
              <a:t>  // size of Job schedule</a:t>
            </a:r>
            <a:endParaRPr i="0"/>
          </a:p>
          <a:p>
            <a:pPr lvl="1" marL="0" indent="228600">
              <a:lnSpc>
                <a:spcPct val="80000"/>
              </a:lnSpc>
              <a:spcBef>
                <a:spcPts val="3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for i=1 to n</a:t>
            </a:r>
            <a:endParaRPr i="0"/>
          </a:p>
          <a:p>
            <a:pPr lvl="3" marL="0" indent="6858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slot[i]=False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// all slots are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 initialized to false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3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lgo-2: Job Schedu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Algo-2: Job Scheduling</a:t>
            </a:r>
          </a:p>
        </p:txBody>
      </p:sp>
      <p:sp>
        <p:nvSpPr>
          <p:cNvPr id="133" name="for(i=1; i≤n; i++) {…"/>
          <p:cNvSpPr txBox="1"/>
          <p:nvPr>
            <p:ph type="body" idx="1"/>
          </p:nvPr>
        </p:nvSpPr>
        <p:spPr>
          <a:xfrm>
            <a:off x="666288" y="938113"/>
            <a:ext cx="9055611" cy="6151105"/>
          </a:xfrm>
          <a:prstGeom prst="rect">
            <a:avLst/>
          </a:prstGeom>
        </p:spPr>
        <p:txBody>
          <a:bodyPr/>
          <a:lstStyle/>
          <a:p>
            <a:pPr lvl="1" marL="0" indent="228600">
              <a:lnSpc>
                <a:spcPct val="80000"/>
              </a:lnSpc>
              <a:spcBef>
                <a:spcPts val="2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rPr i="0"/>
              <a:t>(i=1; </a:t>
            </a:r>
            <a:r>
              <a:t>i</a:t>
            </a:r>
            <a:r>
              <a:rPr i="0"/>
              <a:t>≤n; i++) {</a:t>
            </a:r>
            <a:endParaRPr i="0"/>
          </a:p>
          <a:p>
            <a:pPr lvl="2" marL="0" indent="4572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 consider jobs in non-increasing order of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p[i]</a:t>
            </a:r>
            <a:endParaRPr i="0"/>
          </a:p>
          <a:p>
            <a:pPr lvl="2" marL="0" indent="4572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//check if any slot available before deadline</a:t>
            </a:r>
            <a:endParaRPr i="0"/>
          </a:p>
          <a:p>
            <a:pPr lvl="2" marL="0" indent="4572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while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(j=d[i]; j&gt;0; j—) {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//find position where job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0"/>
              <a:t> can be considered.</a:t>
            </a:r>
            <a:endParaRPr i="0"/>
          </a:p>
          <a:p>
            <a:pPr lvl="4" marL="0" indent="914400"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(slot[j] == False{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//Add jobs to the slot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2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slot[j] = True;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2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Job[j] = i;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2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k++;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2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i="0"/>
              <a:t>//end if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80000"/>
              </a:lnSpc>
              <a:spcBef>
                <a:spcPts val="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i="0"/>
              <a:t>//end while</a:t>
            </a:r>
            <a:endParaRPr i="0"/>
          </a:p>
          <a:p>
            <a:pPr lvl="1" marL="0" indent="228600">
              <a:lnSpc>
                <a:spcPct val="80000"/>
              </a:lnSpc>
              <a:spcBef>
                <a:spcPts val="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i="0"/>
              <a:t> // end for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lnSpc>
                <a:spcPct val="80000"/>
              </a:lnSpc>
              <a:spcBef>
                <a:spcPts val="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 k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Algo-2: Time Complex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Algo-2: Time Complexity</a:t>
            </a:r>
          </a:p>
        </p:txBody>
      </p:sp>
      <p:sp>
        <p:nvSpPr>
          <p:cNvPr id="139" name="For loop run n tim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loop run n times.</a:t>
            </a:r>
          </a:p>
          <a:p>
            <a:pPr lvl="1"/>
            <a:r>
              <a:t>Each job needs to be considered.</a:t>
            </a:r>
          </a:p>
          <a:p>
            <a:pPr/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the value of max deadline, then </a:t>
            </a:r>
          </a:p>
          <a:p>
            <a:pPr lvl="1"/>
            <a:r>
              <a:t>while loop may run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times.</a:t>
            </a:r>
          </a:p>
          <a:p>
            <a:pPr/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O(nK)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t>Considering K is of order of n (if all jobs can be scheduled)</a:t>
            </a:r>
          </a:p>
          <a:p>
            <a:pPr/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Union-Find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</a:t>
            </a:r>
          </a:p>
        </p:txBody>
      </p:sp>
      <p:sp>
        <p:nvSpPr>
          <p:cNvPr id="145" name="Using set based Union-Find approa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</a:pPr>
            <a:r>
              <a:t>Using set based Union-Find approach</a:t>
            </a:r>
          </a:p>
          <a:p>
            <a:pPr lvl="1">
              <a:spcBef>
                <a:spcPts val="500"/>
              </a:spcBef>
            </a:pPr>
            <a:r>
              <a:t>It is almost O(n)</a:t>
            </a:r>
          </a:p>
          <a:p>
            <a:pPr>
              <a:spcBef>
                <a:spcPts val="500"/>
              </a:spcBef>
            </a:pPr>
            <a:r>
              <a:t>Union-Find approach</a:t>
            </a:r>
          </a:p>
          <a:p>
            <a:pPr>
              <a:spcBef>
                <a:spcPts val="500"/>
              </a:spcBef>
            </a:pPr>
            <a:r>
              <a:t>Consider the set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elements which are known.</a:t>
            </a:r>
          </a:p>
          <a:p>
            <a:pPr>
              <a:spcBef>
                <a:spcPts val="500"/>
              </a:spcBef>
            </a:pPr>
            <a:r>
              <a:t>All these elements put in an array and their id can be the array index i.e.</a:t>
            </a:r>
          </a:p>
          <a:p>
            <a:pPr lvl="1">
              <a:spcBef>
                <a:spcPts val="5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a[i] =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#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element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.</a:t>
            </a:r>
          </a:p>
          <a:p>
            <a:pPr>
              <a:spcBef>
                <a:spcPts val="500"/>
              </a:spcBef>
            </a:pPr>
            <a:r>
              <a:t>Elements are divided into groups (sets)</a:t>
            </a:r>
          </a:p>
          <a:p>
            <a:pPr lvl="1">
              <a:spcBef>
                <a:spcPts val="500"/>
              </a:spcBef>
            </a:pPr>
            <a:r>
              <a:t>Initially, each element is a group by itself.</a:t>
            </a:r>
          </a:p>
          <a:p>
            <a:pPr>
              <a:spcBef>
                <a:spcPts val="500"/>
              </a:spcBef>
            </a:pPr>
            <a:r>
              <a:t>Two kinds of operations:</a:t>
            </a:r>
          </a:p>
          <a:p>
            <a:pPr lvl="1">
              <a:spcBef>
                <a:spcPts val="500"/>
              </a:spcBef>
              <a:buChar char="•"/>
              <a:defRPr sz="3200"/>
            </a:pPr>
            <a:r>
              <a:t>Find the group to which element belongs</a:t>
            </a:r>
          </a:p>
          <a:p>
            <a:pPr lvl="1">
              <a:spcBef>
                <a:spcPts val="500"/>
              </a:spcBef>
              <a:buChar char="•"/>
              <a:defRPr sz="3200"/>
            </a:pPr>
            <a:r>
              <a:t>Merge the two groups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Union-Find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</a:t>
            </a:r>
          </a:p>
        </p:txBody>
      </p:sp>
      <p:sp>
        <p:nvSpPr>
          <p:cNvPr id="151" name="Two operations given below are performed in arbitrary ord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500"/>
              </a:spcBef>
              <a:defRPr sz="3000"/>
            </a:pPr>
            <a:r>
              <a:t>Two operations given below are performed in arbitrary order</a:t>
            </a:r>
          </a:p>
          <a:p>
            <a:pPr lvl="1">
              <a:spcBef>
                <a:spcPts val="500"/>
              </a:spcBef>
            </a:pPr>
            <a:r>
              <a:rPr i="1"/>
              <a:t>Find(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/>
              <a:t>)</a:t>
            </a:r>
            <a:r>
              <a:t>: return the group id containing element xi.</a:t>
            </a:r>
          </a:p>
          <a:p>
            <a:pPr lvl="1">
              <a:spcBef>
                <a:spcPts val="500"/>
              </a:spcBef>
            </a:pPr>
            <a:r>
              <a:rPr i="1"/>
              <a:t>Union(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A,B</a:t>
            </a:r>
            <a:r>
              <a:rPr i="1"/>
              <a:t>)</a:t>
            </a:r>
            <a:r>
              <a:t>: Combine the (set) group A with (set) group B to form a new group. </a:t>
            </a:r>
          </a:p>
          <a:p>
            <a:pPr lvl="2" marL="1097416" indent="-244928">
              <a:defRPr sz="3000"/>
            </a:pPr>
            <a:r>
              <a:t>Give a unique name to this group.  All elements of this new group will have this group id.</a:t>
            </a:r>
          </a:p>
          <a:p>
            <a:pPr lvl="2" marL="1097416" indent="-244928">
              <a:defRPr sz="3000"/>
            </a:pPr>
            <a:r>
              <a:t>This could be one of earlier groups as well i.e.</a:t>
            </a:r>
          </a:p>
          <a:p>
            <a:pPr lvl="3" marL="1554616" indent="-244928">
              <a:defRPr sz="3000"/>
            </a:pPr>
            <a:r>
              <a:t>The new names should conflict with other names.</a:t>
            </a:r>
          </a:p>
          <a:p>
            <a:pPr marL="342246" indent="-302558">
              <a:spcBef>
                <a:spcPts val="500"/>
              </a:spcBef>
              <a:defRPr sz="3000"/>
            </a:pPr>
            <a:r>
              <a:t>Goal: Design an efficient data structure that will support any sequence of these two operations.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Union-Find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</a:t>
            </a:r>
          </a:p>
        </p:txBody>
      </p:sp>
      <p:sp>
        <p:nvSpPr>
          <p:cNvPr id="157" name="Approach 1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500"/>
              </a:spcBef>
              <a:defRPr sz="3000"/>
            </a:pPr>
            <a:r>
              <a:t>Approach 1: </a:t>
            </a:r>
          </a:p>
          <a:p>
            <a:pPr lvl="1">
              <a:spcBef>
                <a:spcPts val="500"/>
              </a:spcBef>
            </a:pPr>
            <a:r>
              <a:t>Keep </a:t>
            </a:r>
            <a:r>
              <a:rPr i="1" u="sng"/>
              <a:t>Find</a:t>
            </a:r>
            <a:r>
              <a:rPr i="1"/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/>
              <a:t>)</a:t>
            </a:r>
            <a:r>
              <a:t> efficient. Since all elements are accessible at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index in array, </a:t>
            </a:r>
          </a:p>
          <a:p>
            <a:pPr lvl="2" marL="1097416" indent="-244928">
              <a:defRPr sz="3000"/>
            </a:pPr>
            <a:r>
              <a:t>This can take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time.  Essentially, a trivial operation.</a:t>
            </a:r>
          </a:p>
          <a:p>
            <a:pPr lvl="1">
              <a:spcBef>
                <a:spcPts val="500"/>
              </a:spcBef>
            </a:pPr>
            <a:r>
              <a:rPr i="1" u="sng"/>
              <a:t>Union</a:t>
            </a:r>
            <a:r>
              <a:rPr i="1"/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A,B</a:t>
            </a:r>
            <a:r>
              <a:rPr i="1"/>
              <a:t>)</a:t>
            </a:r>
            <a:r>
              <a:t> is expected to take more time.</a:t>
            </a:r>
          </a:p>
          <a:p>
            <a:pPr lvl="2" marL="1097416" indent="-244928">
              <a:defRPr sz="3000"/>
            </a:pPr>
            <a:r>
              <a:t>Either change the id of all elements of A to that of B or vice versa. </a:t>
            </a:r>
          </a:p>
          <a:p>
            <a:pPr lvl="2" marL="1097416" indent="-244928">
              <a:defRPr sz="3000"/>
            </a:pPr>
            <a:r>
              <a:t>Typically, take the smaller set and change group identity of these elements to that of larger set.</a:t>
            </a:r>
          </a:p>
          <a:p>
            <a:pPr marL="361156" indent="-321468">
              <a:spcBef>
                <a:spcPts val="500"/>
              </a:spcBef>
              <a:defRPr sz="3000"/>
            </a:pPr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</a:p>
          <a:p>
            <a:pPr lvl="1">
              <a:spcBef>
                <a:spcPts val="500"/>
              </a:spcBef>
            </a:pPr>
            <a:r>
              <a:t>Each time an element’s group is changed, group size at least doubles.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Sec 4.1, 4.3, 4.4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Sec 4.1, 4.3, 4.4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9.1-5.4 - Levitin 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Union-Find Approach: Impro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Approach: Improved</a:t>
            </a:r>
          </a:p>
        </p:txBody>
      </p:sp>
      <p:sp>
        <p:nvSpPr>
          <p:cNvPr id="163" name="Approach 2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500"/>
              </a:spcBef>
              <a:defRPr sz="3000"/>
            </a:pPr>
            <a:r>
              <a:t>Approach 2: </a:t>
            </a:r>
          </a:p>
          <a:p>
            <a:pPr lvl="1">
              <a:spcBef>
                <a:spcPts val="500"/>
              </a:spcBef>
            </a:pPr>
            <a:r>
              <a:t>Make </a:t>
            </a:r>
            <a:r>
              <a:rPr i="1" u="sng"/>
              <a:t>Union</a:t>
            </a:r>
            <a:r>
              <a:rPr i="1"/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A,B</a:t>
            </a:r>
            <a:r>
              <a:rPr i="1"/>
              <a:t>)</a:t>
            </a:r>
            <a:r>
              <a:t> efficient at the cost of </a:t>
            </a:r>
            <a:r>
              <a:rPr i="1" u="sng"/>
              <a:t>Find</a:t>
            </a:r>
            <a:r>
              <a:rPr i="1"/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/>
              <a:t>)</a:t>
            </a:r>
            <a:r>
              <a:t>.</a:t>
            </a:r>
          </a:p>
          <a:p>
            <a:pPr lvl="2" marL="1097416" indent="-244928">
              <a:defRPr sz="3000"/>
            </a:pPr>
            <a:r>
              <a:t>Make </a:t>
            </a:r>
            <a:r>
              <a:rPr i="1"/>
              <a:t>Union</a:t>
            </a:r>
            <a:r>
              <a:t> operation takes constant time and improve upon the time taken by </a:t>
            </a:r>
            <a:r>
              <a:rPr i="1" u="sng"/>
              <a:t>Find</a:t>
            </a:r>
            <a:r>
              <a:t>. </a:t>
            </a:r>
          </a:p>
          <a:p>
            <a:pPr lvl="2" marL="1097416" indent="-244928">
              <a:defRPr sz="3000"/>
            </a:pPr>
            <a:r>
              <a:t>Use the indirect addressing for union to make it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t> time.</a:t>
            </a:r>
          </a:p>
          <a:p>
            <a:pPr lvl="2" marL="1097416" indent="-244928">
              <a:defRPr sz="3000"/>
            </a:pPr>
            <a:r>
              <a:t>Each entry in the array has two parts</a:t>
            </a:r>
          </a:p>
          <a:p>
            <a:pPr lvl="3" marL="1554616" indent="-244928">
              <a:defRPr sz="3000"/>
            </a:pPr>
            <a:r>
              <a:t>Identity of element i.e. group id or value.</a:t>
            </a:r>
          </a:p>
          <a:p>
            <a:pPr lvl="3" marL="1554616" indent="-244928">
              <a:defRPr sz="3000"/>
            </a:pPr>
            <a:r>
              <a:t>Pointer which is initially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r>
              <a:t>.</a:t>
            </a:r>
          </a:p>
          <a:p>
            <a:pPr lvl="2" marL="1097416" indent="-244928">
              <a:defRPr sz="3000"/>
            </a:pPr>
            <a:r>
              <a:t>Union(A,B) is performed by making the pointer of B to point to A. </a:t>
            </a:r>
          </a:p>
          <a:p>
            <a:pPr lvl="2" marL="1097416" indent="-244928">
              <a:defRPr sz="3000"/>
            </a:pPr>
            <a:r>
              <a:t>After several union operations, data structures becomes like a tree.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Union-Find Approach: Impro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Approach: Improved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7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963620" y="1522752"/>
            <a:ext cx="1351372" cy="499234"/>
            <a:chOff x="0" y="0"/>
            <a:chExt cx="1351370" cy="499232"/>
          </a:xfrm>
        </p:grpSpPr>
        <p:sp>
          <p:nvSpPr>
            <p:cNvPr id="172" name="Nil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Nil</a:t>
              </a:r>
            </a:p>
          </p:txBody>
        </p:sp>
        <p:sp>
          <p:nvSpPr>
            <p:cNvPr id="173" name="A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175" name="Rectangle"/>
          <p:cNvSpPr/>
          <p:nvPr/>
        </p:nvSpPr>
        <p:spPr>
          <a:xfrm>
            <a:off x="1634787" y="2531913"/>
            <a:ext cx="680205" cy="499233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76" name="C"/>
          <p:cNvSpPr/>
          <p:nvPr/>
        </p:nvSpPr>
        <p:spPr>
          <a:xfrm>
            <a:off x="963620" y="2531913"/>
            <a:ext cx="680205" cy="499233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grpSp>
        <p:nvGrpSpPr>
          <p:cNvPr id="179" name="Group"/>
          <p:cNvGrpSpPr/>
          <p:nvPr/>
        </p:nvGrpSpPr>
        <p:grpSpPr>
          <a:xfrm>
            <a:off x="628036" y="3912076"/>
            <a:ext cx="1351372" cy="499234"/>
            <a:chOff x="0" y="0"/>
            <a:chExt cx="1351370" cy="499232"/>
          </a:xfrm>
        </p:grpSpPr>
        <p:sp>
          <p:nvSpPr>
            <p:cNvPr id="177" name="Rectangle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78" name="D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182" name="Group"/>
          <p:cNvGrpSpPr/>
          <p:nvPr/>
        </p:nvGrpSpPr>
        <p:grpSpPr>
          <a:xfrm>
            <a:off x="3900833" y="1522752"/>
            <a:ext cx="1351372" cy="499234"/>
            <a:chOff x="0" y="0"/>
            <a:chExt cx="1351370" cy="499232"/>
          </a:xfrm>
        </p:grpSpPr>
        <p:sp>
          <p:nvSpPr>
            <p:cNvPr id="180" name="Nil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Nil</a:t>
              </a:r>
            </a:p>
          </p:txBody>
        </p:sp>
        <p:sp>
          <p:nvSpPr>
            <p:cNvPr id="181" name="B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185" name="Group"/>
          <p:cNvGrpSpPr/>
          <p:nvPr/>
        </p:nvGrpSpPr>
        <p:grpSpPr>
          <a:xfrm>
            <a:off x="2620440" y="3912076"/>
            <a:ext cx="1351372" cy="499234"/>
            <a:chOff x="0" y="0"/>
            <a:chExt cx="1351370" cy="499232"/>
          </a:xfrm>
        </p:grpSpPr>
        <p:sp>
          <p:nvSpPr>
            <p:cNvPr id="183" name="Rectangle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84" name="E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3900833" y="2531913"/>
            <a:ext cx="1351372" cy="499233"/>
            <a:chOff x="0" y="0"/>
            <a:chExt cx="1351370" cy="499232"/>
          </a:xfrm>
        </p:grpSpPr>
        <p:sp>
          <p:nvSpPr>
            <p:cNvPr id="186" name="Rectangle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87" name="F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189" name="Line"/>
          <p:cNvSpPr/>
          <p:nvPr/>
        </p:nvSpPr>
        <p:spPr>
          <a:xfrm flipV="1">
            <a:off x="1974889" y="2000014"/>
            <a:ext cx="1" cy="52463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0" name="Line"/>
          <p:cNvSpPr/>
          <p:nvPr/>
        </p:nvSpPr>
        <p:spPr>
          <a:xfrm flipV="1">
            <a:off x="1450179" y="3094518"/>
            <a:ext cx="395147" cy="75808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1" name="Line"/>
          <p:cNvSpPr/>
          <p:nvPr/>
        </p:nvSpPr>
        <p:spPr>
          <a:xfrm flipH="1" flipV="1">
            <a:off x="2110830" y="3094518"/>
            <a:ext cx="1188128" cy="75077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94" name="Group"/>
          <p:cNvGrpSpPr/>
          <p:nvPr/>
        </p:nvGrpSpPr>
        <p:grpSpPr>
          <a:xfrm>
            <a:off x="6655132" y="1522752"/>
            <a:ext cx="1351372" cy="499234"/>
            <a:chOff x="0" y="0"/>
            <a:chExt cx="1351370" cy="499232"/>
          </a:xfrm>
        </p:grpSpPr>
        <p:sp>
          <p:nvSpPr>
            <p:cNvPr id="192" name="Nil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Nil</a:t>
              </a:r>
            </a:p>
          </p:txBody>
        </p:sp>
        <p:sp>
          <p:nvSpPr>
            <p:cNvPr id="193" name="G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195" name="Line"/>
          <p:cNvSpPr/>
          <p:nvPr/>
        </p:nvSpPr>
        <p:spPr>
          <a:xfrm flipV="1">
            <a:off x="4895473" y="2000014"/>
            <a:ext cx="1" cy="52463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6" name="Fig: Representation for Union Find problem"/>
          <p:cNvSpPr txBox="1"/>
          <p:nvPr/>
        </p:nvSpPr>
        <p:spPr>
          <a:xfrm>
            <a:off x="1948018" y="4550233"/>
            <a:ext cx="684011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Fig: Representation for Union Find problem</a:t>
            </a:r>
          </a:p>
        </p:txBody>
      </p:sp>
      <p:sp>
        <p:nvSpPr>
          <p:cNvPr id="197" name="The element at root of the Tree is the identify of group.…"/>
          <p:cNvSpPr txBox="1"/>
          <p:nvPr/>
        </p:nvSpPr>
        <p:spPr>
          <a:xfrm>
            <a:off x="112858" y="5235258"/>
            <a:ext cx="9276488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886" indent="-302558">
              <a:buSzPct val="100000"/>
              <a:buChar char="•"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element at root of the Tree is the identify of group.</a:t>
            </a:r>
          </a:p>
          <a:p>
            <a:pPr marL="382886" indent="-302558">
              <a:buSzPct val="100000"/>
              <a:buChar char="•"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 find the group of an element, follow the path till the root of the tree.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Union-Find Approach: Impro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Approach: Improved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05" name="Group"/>
          <p:cNvGrpSpPr/>
          <p:nvPr/>
        </p:nvGrpSpPr>
        <p:grpSpPr>
          <a:xfrm>
            <a:off x="709363" y="1040526"/>
            <a:ext cx="1351372" cy="499234"/>
            <a:chOff x="0" y="0"/>
            <a:chExt cx="1351370" cy="499232"/>
          </a:xfrm>
        </p:grpSpPr>
        <p:sp>
          <p:nvSpPr>
            <p:cNvPr id="203" name="Nil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Nil</a:t>
              </a:r>
            </a:p>
          </p:txBody>
        </p:sp>
        <p:sp>
          <p:nvSpPr>
            <p:cNvPr id="204" name="A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206" name="Rectangle"/>
          <p:cNvSpPr/>
          <p:nvPr/>
        </p:nvSpPr>
        <p:spPr>
          <a:xfrm>
            <a:off x="1380530" y="2049687"/>
            <a:ext cx="680205" cy="499233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207" name="C"/>
          <p:cNvSpPr/>
          <p:nvPr/>
        </p:nvSpPr>
        <p:spPr>
          <a:xfrm>
            <a:off x="709363" y="2049687"/>
            <a:ext cx="680205" cy="499233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grpSp>
        <p:nvGrpSpPr>
          <p:cNvPr id="210" name="Group"/>
          <p:cNvGrpSpPr/>
          <p:nvPr/>
        </p:nvGrpSpPr>
        <p:grpSpPr>
          <a:xfrm>
            <a:off x="297580" y="3316629"/>
            <a:ext cx="1351372" cy="499234"/>
            <a:chOff x="0" y="0"/>
            <a:chExt cx="1351370" cy="499232"/>
          </a:xfrm>
        </p:grpSpPr>
        <p:sp>
          <p:nvSpPr>
            <p:cNvPr id="208" name="Rectangle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09" name="D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2936381" y="1058362"/>
            <a:ext cx="1351372" cy="499233"/>
            <a:chOff x="0" y="0"/>
            <a:chExt cx="1351370" cy="499232"/>
          </a:xfrm>
        </p:grpSpPr>
        <p:sp>
          <p:nvSpPr>
            <p:cNvPr id="211" name="Nil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Nil</a:t>
              </a:r>
            </a:p>
          </p:txBody>
        </p:sp>
        <p:sp>
          <p:nvSpPr>
            <p:cNvPr id="212" name="B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216" name="Group"/>
          <p:cNvGrpSpPr/>
          <p:nvPr/>
        </p:nvGrpSpPr>
        <p:grpSpPr>
          <a:xfrm>
            <a:off x="2086783" y="3302850"/>
            <a:ext cx="1351372" cy="499234"/>
            <a:chOff x="0" y="0"/>
            <a:chExt cx="1351370" cy="499232"/>
          </a:xfrm>
        </p:grpSpPr>
        <p:sp>
          <p:nvSpPr>
            <p:cNvPr id="214" name="Rectangle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15" name="E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219" name="Group"/>
          <p:cNvGrpSpPr/>
          <p:nvPr/>
        </p:nvGrpSpPr>
        <p:grpSpPr>
          <a:xfrm>
            <a:off x="2936381" y="2067522"/>
            <a:ext cx="1351372" cy="499234"/>
            <a:chOff x="0" y="0"/>
            <a:chExt cx="1351370" cy="499232"/>
          </a:xfrm>
        </p:grpSpPr>
        <p:sp>
          <p:nvSpPr>
            <p:cNvPr id="217" name="Rectangle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18" name="F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220" name="Line"/>
          <p:cNvSpPr/>
          <p:nvPr/>
        </p:nvSpPr>
        <p:spPr>
          <a:xfrm flipV="1">
            <a:off x="1720632" y="1517788"/>
            <a:ext cx="1" cy="52463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1" name="Line"/>
          <p:cNvSpPr/>
          <p:nvPr/>
        </p:nvSpPr>
        <p:spPr>
          <a:xfrm flipV="1">
            <a:off x="1195922" y="2549331"/>
            <a:ext cx="395147" cy="758082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2" name="Line"/>
          <p:cNvSpPr/>
          <p:nvPr/>
        </p:nvSpPr>
        <p:spPr>
          <a:xfrm flipH="1" flipV="1">
            <a:off x="1843874" y="2548792"/>
            <a:ext cx="1188127" cy="75077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25" name="Group"/>
          <p:cNvGrpSpPr/>
          <p:nvPr/>
        </p:nvGrpSpPr>
        <p:grpSpPr>
          <a:xfrm>
            <a:off x="6655132" y="1522752"/>
            <a:ext cx="1351372" cy="499234"/>
            <a:chOff x="0" y="0"/>
            <a:chExt cx="1351370" cy="499232"/>
          </a:xfrm>
        </p:grpSpPr>
        <p:sp>
          <p:nvSpPr>
            <p:cNvPr id="223" name="Nil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Nil</a:t>
              </a:r>
            </a:p>
          </p:txBody>
        </p:sp>
        <p:sp>
          <p:nvSpPr>
            <p:cNvPr id="224" name="G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226" name="Line"/>
          <p:cNvSpPr/>
          <p:nvPr/>
        </p:nvSpPr>
        <p:spPr>
          <a:xfrm flipV="1">
            <a:off x="3931021" y="1535624"/>
            <a:ext cx="1" cy="52463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7" name="Union(A,B) operation…"/>
          <p:cNvSpPr txBox="1"/>
          <p:nvPr/>
        </p:nvSpPr>
        <p:spPr>
          <a:xfrm>
            <a:off x="1173728" y="3501609"/>
            <a:ext cx="8636001" cy="3276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90000"/>
              </a:lnSpc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Union(A,B)</a:t>
            </a:r>
            <a:r>
              <a:t> operation</a:t>
            </a:r>
          </a:p>
          <a:p>
            <a:pPr lvl="1" marL="703818" indent="-267890">
              <a:lnSpc>
                <a:spcPct val="90000"/>
              </a:lnSpc>
              <a:buSzPct val="100000"/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Take the tree with smaller number of nodes to point to root of the tree of larger number of nodes.</a:t>
            </a:r>
          </a:p>
          <a:p>
            <a:pPr lvl="1" marL="703818" indent="-267890">
              <a:lnSpc>
                <a:spcPct val="90000"/>
              </a:lnSpc>
              <a:buSzPct val="100000"/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requires storing the number of elements in the tree at the root as well.</a:t>
            </a:r>
          </a:p>
          <a:p>
            <a:pPr lvl="1" marL="703818" indent="-267890">
              <a:lnSpc>
                <a:spcPct val="90000"/>
              </a:lnSpc>
              <a:buSzPct val="100000"/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On Union operation, update the pointer of smaller tree and count at the larger tree.</a:t>
            </a:r>
          </a:p>
          <a:p>
            <a:pPr lvl="2" marL="1121727" indent="-228600">
              <a:lnSpc>
                <a:spcPct val="90000"/>
              </a:lnSpc>
              <a:buSzPct val="100000"/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Break the tie arbitrarily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Union-Find Approach: Impro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Approach: Improved</a:t>
            </a:r>
          </a:p>
        </p:txBody>
      </p:sp>
      <p:sp>
        <p:nvSpPr>
          <p:cNvPr id="230" name="Basic idea: Balance and collapse the tr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500"/>
              </a:spcBef>
              <a:defRPr sz="3000"/>
            </a:pPr>
            <a:r>
              <a:t>Basic idea: Balance and collapse the tree</a:t>
            </a:r>
          </a:p>
          <a:p>
            <a:pPr lvl="1">
              <a:spcBef>
                <a:spcPts val="500"/>
              </a:spcBef>
            </a:pPr>
            <a:r>
              <a:t>Union operation still takes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t> time</a:t>
            </a:r>
          </a:p>
          <a:p>
            <a:pPr lvl="2" marL="1097416" indent="-244928">
              <a:defRPr sz="3000"/>
            </a:pPr>
            <a:r>
              <a:t>Changing the pointer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t> time</a:t>
            </a:r>
          </a:p>
          <a:p>
            <a:pPr lvl="2" marL="1097416" indent="-244928">
              <a:defRPr sz="3000"/>
            </a:pPr>
            <a:r>
              <a:t>Updating the count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t> time</a:t>
            </a:r>
          </a:p>
          <a:p>
            <a:pPr lvl="1">
              <a:spcBef>
                <a:spcPts val="500"/>
              </a:spcBef>
            </a:pPr>
            <a:r>
              <a:t>Thus,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 + O(1) = O(1)</a:t>
            </a:r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3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Union-Find Approach: Impro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Approach: Improved</a:t>
            </a:r>
          </a:p>
        </p:txBody>
      </p:sp>
      <p:sp>
        <p:nvSpPr>
          <p:cNvPr id="236" name="Theorem: When balancing is used, the tree of height h will contain at least 2h nod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300"/>
              </a:spcBef>
              <a:defRPr sz="3000"/>
            </a:pPr>
            <a:r>
              <a:t>Theorem: When balancing is used, the tree of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t> will contain at least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t> nodes.</a:t>
            </a:r>
          </a:p>
          <a:p>
            <a:pPr marL="361156" indent="-321468">
              <a:spcBef>
                <a:spcPts val="300"/>
              </a:spcBef>
              <a:defRPr sz="3000"/>
            </a:pPr>
            <a:r>
              <a:t>Proof outline</a:t>
            </a:r>
          </a:p>
          <a:p>
            <a:pPr lvl="1">
              <a:spcBef>
                <a:spcPts val="300"/>
              </a:spcBef>
            </a:pPr>
            <a:r>
              <a:t>First union operation results in tree of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with two elements.</a:t>
            </a:r>
          </a:p>
          <a:p>
            <a:pPr lvl="1">
              <a:spcBef>
                <a:spcPts val="300"/>
              </a:spcBef>
            </a:pPr>
            <a:r>
              <a:t>Consider A is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and B is of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. </a:t>
            </a:r>
          </a:p>
          <a:p>
            <a:pPr lvl="2" marL="1097416" indent="-244928">
              <a:spcBef>
                <a:spcPts val="300"/>
              </a:spcBef>
              <a:defRPr sz="3000"/>
            </a:pPr>
            <a:r>
              <a:t>Let A is larger tree. Thus, on merging B, root of B points to root of A.</a:t>
            </a:r>
          </a:p>
          <a:p>
            <a:pPr lvl="2" marL="1097416" indent="-244928">
              <a:spcBef>
                <a:spcPts val="300"/>
              </a:spcBef>
              <a:defRPr sz="2900"/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&gt;h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then A’s height remains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i.e.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unchanged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1097416" indent="-244928">
              <a:spcBef>
                <a:spcPts val="300"/>
              </a:spcBef>
              <a:defRPr sz="30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Otherwise, height of tree becomes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097416" indent="-244928">
              <a:spcBef>
                <a:spcPts val="3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with increase in height of 1, the size of tree has at least doubled.</a:t>
            </a:r>
          </a:p>
          <a:p>
            <a:pPr marL="361156" indent="-321468">
              <a:spcBef>
                <a:spcPts val="3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time taken for a </a:t>
            </a:r>
            <a:r>
              <a:rPr i="1" u="sng"/>
              <a:t>Find(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t>) operation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</a:p>
        </p:txBody>
      </p:sp>
      <p:sp>
        <p:nvSpPr>
          <p:cNvPr id="2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3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Union-Find Approach: Impro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Approach: Improved</a:t>
            </a:r>
          </a:p>
        </p:txBody>
      </p:sp>
      <p:sp>
        <p:nvSpPr>
          <p:cNvPr id="242" name="Further improve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300"/>
              </a:spcBef>
              <a:defRPr sz="3000"/>
            </a:pPr>
            <a:r>
              <a:t>Further improvement</a:t>
            </a:r>
          </a:p>
          <a:p>
            <a:pPr marL="361156" indent="-321468">
              <a:spcBef>
                <a:spcPts val="300"/>
              </a:spcBef>
              <a:defRPr sz="3000"/>
            </a:pPr>
            <a:r>
              <a:t>Any time we do a find operation, change the pointers of all the nodes in the path to directly point to the root of the tree.</a:t>
            </a:r>
          </a:p>
          <a:p>
            <a:pPr lvl="1">
              <a:spcBef>
                <a:spcPts val="300"/>
              </a:spcBef>
            </a:pPr>
            <a:r>
              <a:t>This is called </a:t>
            </a:r>
            <a:r>
              <a:rPr b="1"/>
              <a:t>path compression</a:t>
            </a:r>
            <a:r>
              <a:t>.</a:t>
            </a:r>
          </a:p>
          <a:p>
            <a:pPr marL="361156" indent="-321468">
              <a:spcBef>
                <a:spcPts val="300"/>
              </a:spcBef>
              <a:defRPr sz="3000"/>
            </a:pPr>
            <a:r>
              <a:t>Traversing the path takes only double the number of steps, and thus</a:t>
            </a:r>
          </a:p>
          <a:p>
            <a:pPr lvl="1">
              <a:spcBef>
                <a:spcPts val="300"/>
              </a:spcBef>
            </a:pPr>
            <a:r>
              <a:t>Time complexity of find remains the same.</a:t>
            </a:r>
          </a:p>
          <a:p>
            <a:pPr marL="361156" indent="-321468">
              <a:spcBef>
                <a:spcPts val="300"/>
              </a:spcBef>
              <a:defRPr sz="3000"/>
            </a:pPr>
            <a:r>
              <a:t>Time complexity with path compression for m operations is given by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O(mlog</a:t>
            </a:r>
            <a:r>
              <a:rPr baseline="31999"/>
              <a:t>*</a:t>
            </a:r>
            <a:r>
              <a:t>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where </a:t>
            </a:r>
            <a:r>
              <a:t>log</a:t>
            </a:r>
            <a:r>
              <a:rPr baseline="31999"/>
              <a:t>*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iterated logarithm function</a:t>
            </a:r>
          </a:p>
        </p:txBody>
      </p:sp>
      <p:sp>
        <p:nvSpPr>
          <p:cNvPr id="2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4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Iterated Loga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Iterated Logarithm</a:t>
            </a:r>
          </a:p>
        </p:txBody>
      </p:sp>
      <p:sp>
        <p:nvSpPr>
          <p:cNvPr id="248" name="Iterated logarithm function is defined 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Iterated logarithm function is defined as</a:t>
            </a:r>
          </a:p>
          <a:p>
            <a:pPr lvl="3" marL="0" indent="685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31999"/>
              <a:t>*</a:t>
            </a:r>
            <a:r>
              <a:t>n=1+log</a:t>
            </a:r>
            <a:r>
              <a:rPr baseline="31999"/>
              <a:t>*</a:t>
            </a:r>
            <a:r>
              <a:t>(⌈log</a:t>
            </a:r>
            <a:r>
              <a:rPr baseline="-5999"/>
              <a:t>2</a:t>
            </a:r>
            <a:r>
              <a:t>n⌉)</a:t>
            </a:r>
          </a:p>
          <a:p>
            <a:pPr lvl="3" marL="0" indent="685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31999"/>
              <a:t>*</a:t>
            </a:r>
            <a:r>
              <a:t>2=1 (Given)</a:t>
            </a:r>
          </a:p>
          <a:p>
            <a:pPr lvl="3" marL="0" indent="685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31999"/>
              <a:t>*</a:t>
            </a:r>
            <a:r>
              <a:t>4=log</a:t>
            </a:r>
            <a:r>
              <a:rPr baseline="31999"/>
              <a:t>*</a:t>
            </a:r>
            <a:r>
              <a:t>2</a:t>
            </a:r>
            <a:r>
              <a:rPr baseline="31999"/>
              <a:t>2</a:t>
            </a:r>
            <a:endParaRPr baseline="31999"/>
          </a:p>
          <a:p>
            <a:pPr lvl="8" marL="0" indent="182880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=1+log</a:t>
            </a:r>
            <a:r>
              <a:rPr baseline="31999"/>
              <a:t>*</a:t>
            </a:r>
            <a:r>
              <a:t>(⌈log</a:t>
            </a:r>
            <a:r>
              <a:rPr baseline="-5999"/>
              <a:t>2</a:t>
            </a:r>
            <a:r>
              <a:t>2</a:t>
            </a:r>
            <a:r>
              <a:rPr baseline="31999"/>
              <a:t>2</a:t>
            </a:r>
            <a:r>
              <a:t>⌉)</a:t>
            </a:r>
          </a:p>
          <a:p>
            <a:pPr lvl="8" marL="0" indent="182880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=1+log</a:t>
            </a:r>
            <a:r>
              <a:rPr baseline="31999"/>
              <a:t>*</a:t>
            </a:r>
            <a:r>
              <a:t>2=1+1 = 2</a:t>
            </a:r>
          </a:p>
          <a:p>
            <a:pPr lvl="3" marL="0" indent="685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31999"/>
              <a:t>*</a:t>
            </a:r>
            <a:r>
              <a:t>16=log</a:t>
            </a:r>
            <a:r>
              <a:rPr baseline="31999"/>
              <a:t>*</a:t>
            </a:r>
            <a:r>
              <a:t>2</a:t>
            </a:r>
            <a:r>
              <a:rPr baseline="31999"/>
              <a:t>4</a:t>
            </a:r>
            <a:endParaRPr baseline="31999"/>
          </a:p>
          <a:p>
            <a:pPr lvl="8" marL="0" indent="182880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=1+log</a:t>
            </a:r>
            <a:r>
              <a:rPr baseline="31999"/>
              <a:t>*</a:t>
            </a:r>
            <a:r>
              <a:t>(⌈log</a:t>
            </a:r>
            <a:r>
              <a:rPr baseline="-5999"/>
              <a:t>2</a:t>
            </a:r>
            <a:r>
              <a:t>2</a:t>
            </a:r>
            <a:r>
              <a:rPr baseline="31999"/>
              <a:t>4</a:t>
            </a:r>
            <a:r>
              <a:t>⌉)</a:t>
            </a:r>
          </a:p>
          <a:p>
            <a:pPr lvl="8" marL="0" indent="182880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=1+log</a:t>
            </a:r>
            <a:r>
              <a:rPr baseline="31999"/>
              <a:t>*</a:t>
            </a:r>
            <a:r>
              <a:t>4=1+2 = 3</a:t>
            </a:r>
          </a:p>
          <a:p>
            <a:pPr lvl="3" marL="0" indent="685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31999"/>
              <a:t>*</a:t>
            </a:r>
            <a:r>
              <a:t>65536=log</a:t>
            </a:r>
            <a:r>
              <a:rPr baseline="31999"/>
              <a:t>*</a:t>
            </a:r>
            <a:r>
              <a:t>2</a:t>
            </a:r>
            <a:r>
              <a:rPr baseline="31999"/>
              <a:t>16</a:t>
            </a:r>
            <a:endParaRPr baseline="31999"/>
          </a:p>
          <a:p>
            <a:pPr lvl="8" marL="0" indent="182880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=1+log</a:t>
            </a:r>
            <a:r>
              <a:rPr baseline="31999"/>
              <a:t>*</a:t>
            </a:r>
            <a:r>
              <a:t>(⌈log</a:t>
            </a:r>
            <a:r>
              <a:rPr baseline="-5999"/>
              <a:t>2</a:t>
            </a:r>
            <a:r>
              <a:t>2</a:t>
            </a:r>
            <a:r>
              <a:rPr baseline="31999"/>
              <a:t>16</a:t>
            </a:r>
            <a:r>
              <a:t>⌉)</a:t>
            </a:r>
          </a:p>
          <a:p>
            <a:pPr lvl="8" marL="0" indent="1828800">
              <a:spcBef>
                <a:spcPts val="3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=1+log</a:t>
            </a:r>
            <a:r>
              <a:rPr baseline="31999" sz="2800"/>
              <a:t>*</a:t>
            </a:r>
            <a:r>
              <a:rPr sz="2800"/>
              <a:t>16=1+</a:t>
            </a:r>
            <a:r>
              <a:t>3 = 4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31999"/>
              <a:t>*</a:t>
            </a:r>
            <a:r>
              <a:t>2</a:t>
            </a:r>
            <a:r>
              <a:rPr baseline="31999"/>
              <a:t>65536</a:t>
            </a:r>
            <a:r>
              <a:t>=</a:t>
            </a:r>
            <a:r>
              <a:rPr sz="2800"/>
              <a:t>1+log</a:t>
            </a:r>
            <a:r>
              <a:rPr baseline="31999" sz="2800"/>
              <a:t>*</a:t>
            </a:r>
            <a:r>
              <a:rPr sz="2800"/>
              <a:t>65536 = 5</a:t>
            </a:r>
            <a:r>
              <a:rPr sz="2600"/>
              <a:t> (very large n)</a:t>
            </a:r>
          </a:p>
        </p:txBody>
      </p:sp>
      <p:sp>
        <p:nvSpPr>
          <p:cNvPr id="2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Fast Job Scheduling (Union-Fin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Fast Job Scheduling (Union-Find)</a:t>
            </a:r>
          </a:p>
        </p:txBody>
      </p:sp>
      <p:sp>
        <p:nvSpPr>
          <p:cNvPr id="254" name="Let i denote the timeslot 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denote the timeslot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lvl="1"/>
            <a:r>
              <a:t>At the start time, each time slot is its own set</a:t>
            </a:r>
          </a:p>
          <a:p>
            <a:pPr/>
            <a:r>
              <a:t>There are m timeslots, where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 = min(n, max(d</a:t>
            </a:r>
            <a:r>
              <a:rPr baseline="-5999"/>
              <a:t>i</a:t>
            </a:r>
            <a:r>
              <a:t>))</a:t>
            </a:r>
          </a:p>
          <a:p>
            <a:pPr lvl="2">
              <a:spcBef>
                <a:spcPts val="600"/>
              </a:spcBef>
              <a:defRPr sz="3000"/>
            </a:pPr>
            <a:r>
              <a:t>i.e. the latest deadline</a:t>
            </a:r>
          </a:p>
          <a:p>
            <a:pPr marL="362416" indent="-322729"/>
            <a:r>
              <a:t>Each set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slots has a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F(k)</a:t>
            </a:r>
            <a:r>
              <a:t> for all slots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  <a:p>
            <a:pPr lvl="1" marL="663178" indent="-267890">
              <a:buChar char="•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F(k):</a:t>
            </a:r>
            <a:r>
              <a:t>Stores highest free timeslot before this time</a:t>
            </a:r>
          </a:p>
          <a:p>
            <a:pPr lvl="1" marL="663178" indent="-267890">
              <a:buChar char="•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F(k):</a:t>
            </a:r>
            <a:r>
              <a:t>Defined only for root node in set</a:t>
            </a:r>
          </a:p>
          <a:p>
            <a:pPr marL="362416" indent="-322729"/>
            <a:r>
              <a:t>Initially all slots are free</a:t>
            </a:r>
          </a:p>
        </p:txBody>
      </p:sp>
      <p:sp>
        <p:nvSpPr>
          <p:cNvPr id="2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60" name="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?</a:t>
            </a:r>
          </a:p>
        </p:txBody>
      </p:sp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xample 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Case</a:t>
            </a:r>
          </a:p>
        </p:txBody>
      </p:sp>
      <p:sp>
        <p:nvSpPr>
          <p:cNvPr id="54" name="In college fest which starts at 9:00am, there are a number of available events as below to participate, and each event takes 1 unit of time (e.g. 1hr).…"/>
          <p:cNvSpPr txBox="1"/>
          <p:nvPr>
            <p:ph type="body" sz="half" idx="1"/>
          </p:nvPr>
        </p:nvSpPr>
        <p:spPr>
          <a:xfrm>
            <a:off x="552194" y="821713"/>
            <a:ext cx="9055612" cy="239807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t>In college fest which starts at 9:00am, there are a number of available events as below to participate, and each event takes 1 unit of time (e.g.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hr).</a:t>
            </a:r>
          </a:p>
          <a:p>
            <a:pPr lvl="1">
              <a:spcBef>
                <a:spcPts val="100"/>
              </a:spcBef>
            </a:pPr>
            <a:r>
              <a:t>Each event has different awards values </a:t>
            </a:r>
          </a:p>
          <a:p>
            <a:pPr lvl="1">
              <a:spcBef>
                <a:spcPts val="100"/>
              </a:spcBef>
            </a:pPr>
            <a:r>
              <a:t>Each event has its own closing timeline. 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58" name="Table"/>
          <p:cNvGraphicFramePr/>
          <p:nvPr/>
        </p:nvGraphicFramePr>
        <p:xfrm>
          <a:off x="1103764" y="3176142"/>
          <a:ext cx="5445581" cy="309571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2006184"/>
                <a:gridCol w="1605152"/>
                <a:gridCol w="1805668"/>
              </a:tblGrid>
              <a:tr h="4381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Event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Closing time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Award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81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9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Mimcry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12:00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200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81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9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Drama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11:00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81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9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Painting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12:00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90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81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9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Dance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10:00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81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11:00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125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81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9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Singing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10:00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60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9" name="Q: What is the max award you can get?"/>
          <p:cNvSpPr txBox="1"/>
          <p:nvPr/>
        </p:nvSpPr>
        <p:spPr>
          <a:xfrm>
            <a:off x="611322" y="6357137"/>
            <a:ext cx="6153955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solidFill>
                  <a:schemeClr val="accent5"/>
                </a:solidFill>
              </a:defRPr>
            </a:lvl1pPr>
          </a:lstStyle>
          <a:p>
            <a:pPr/>
            <a:r>
              <a:t>Q: What is the max award you can get?</a:t>
            </a:r>
          </a:p>
        </p:txBody>
      </p:sp>
      <p:sp>
        <p:nvSpPr>
          <p:cNvPr id="60" name="Text"/>
          <p:cNvSpPr txBox="1"/>
          <p:nvPr/>
        </p:nvSpPr>
        <p:spPr>
          <a:xfrm>
            <a:off x="4868212" y="3667187"/>
            <a:ext cx="423576" cy="28562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graphicFrame>
        <p:nvGraphicFramePr>
          <p:cNvPr id="61" name="Table"/>
          <p:cNvGraphicFramePr/>
          <p:nvPr/>
        </p:nvGraphicFramePr>
        <p:xfrm>
          <a:off x="6829914" y="3173122"/>
          <a:ext cx="1835079" cy="310175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1806503"/>
              </a:tblGrid>
              <a:tr h="43902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Deadline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902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902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902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902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902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902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  <p:bldP build="whole" bldLvl="1" animBg="1" rev="0" advAuto="0" spid="59" grpId="3"/>
      <p:bldP build="whole" bldLvl="1" animBg="1" rev="0" advAuto="0" spid="58" grpId="2"/>
      <p:bldP build="whole" bldLvl="1" animBg="1" rev="0" advAuto="0" spid="61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reedy Job Schedu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Greedy Job Scheduling</a:t>
            </a:r>
          </a:p>
        </p:txBody>
      </p:sp>
      <p:sp>
        <p:nvSpPr>
          <p:cNvPr id="64" name="A set of n jobs to run on a compu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set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jobs to run on a computer</a:t>
            </a:r>
          </a:p>
          <a:p>
            <a:pPr/>
            <a:r>
              <a:t>Each job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has a deadline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≥1</a:t>
            </a:r>
            <a:r>
              <a:t> and profit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≥0</a:t>
            </a:r>
          </a:p>
          <a:p>
            <a:pPr/>
            <a:r>
              <a:t>There is only one computer</a:t>
            </a:r>
          </a:p>
          <a:p>
            <a:pPr/>
            <a:r>
              <a:t>Each job takes one unit of time (simplification)</a:t>
            </a:r>
          </a:p>
          <a:p>
            <a:pPr/>
            <a:r>
              <a:t>Profit is earned when job is completed by deadline</a:t>
            </a:r>
          </a:p>
          <a:p>
            <a:pPr marL="361156" indent="-321468"/>
            <a:r>
              <a:rPr sz="3000"/>
              <a:t>Find the subset of jobs that maximizes the profit, </a:t>
            </a:r>
            <a:r>
              <a:rPr sz="2800"/>
              <a:t>i.e.</a:t>
            </a:r>
            <a:endParaRPr sz="2800"/>
          </a:p>
          <a:p>
            <a:pPr lvl="3" marL="0" marR="0" indent="685800" defTabSz="457200">
              <a:lnSpc>
                <a:spcPct val="100000"/>
              </a:lnSpc>
              <a:spcBef>
                <a:spcPts val="700"/>
              </a:spcBef>
              <a:buSzTx/>
              <a:buNone/>
              <a:defRPr sz="30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Maximize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i∈J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marL="0" indent="0">
              <a:buSzTx/>
              <a:buNone/>
            </a:pPr>
            <a:r>
              <a:t>Note: It belongs to subset paradigm since we are looking at subset of jobs.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xample: Job Schedu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Job Scheduling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7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73" name="Table"/>
          <p:cNvGraphicFramePr/>
          <p:nvPr/>
        </p:nvGraphicFramePr>
        <p:xfrm>
          <a:off x="990600" y="1289912"/>
          <a:ext cx="4860738" cy="310812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1008458"/>
                <a:gridCol w="990140"/>
                <a:gridCol w="1044638"/>
              </a:tblGrid>
              <a:tr h="8232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Job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Profit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Dead-line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91876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2900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8063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0886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Table"/>
          <p:cNvGraphicFramePr/>
          <p:nvPr/>
        </p:nvGraphicFramePr>
        <p:xfrm>
          <a:off x="5141691" y="1289912"/>
          <a:ext cx="1695451" cy="54373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1679086"/>
                <a:gridCol w="1192703"/>
              </a:tblGrid>
              <a:tr h="76984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Feasible Solutions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Profit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3480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768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297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57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57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1,2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57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1,3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57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1,4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127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57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2,3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57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3,4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5" name="Optimal Solution: 1,4"/>
          <p:cNvSpPr txBox="1"/>
          <p:nvPr/>
        </p:nvSpPr>
        <p:spPr>
          <a:xfrm>
            <a:off x="1309718" y="5285361"/>
            <a:ext cx="324525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Optimal Solution: </a:t>
            </a:r>
            <a:r>
              <a:rPr>
                <a:latin typeface="Arial"/>
                <a:ea typeface="Arial"/>
                <a:cs typeface="Arial"/>
                <a:sym typeface="Arial"/>
              </a:rPr>
              <a:t>1,4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" grpId="3"/>
      <p:bldP build="whole" bldLvl="1" animBg="1" rev="0" advAuto="0" spid="73" grpId="1"/>
      <p:bldP build="whole" bldLvl="1" animBg="1" rev="0" advAuto="0" spid="7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Job Scheduling: Greedy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Job Scheduling: Greedy Approach</a:t>
            </a:r>
          </a:p>
        </p:txBody>
      </p:sp>
      <p:sp>
        <p:nvSpPr>
          <p:cNvPr id="78" name="What should be the optimization measure to schedule the next job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should be the optimization measure to schedule the next job?</a:t>
            </a:r>
          </a:p>
          <a:p>
            <a:pPr/>
            <a:r>
              <a:t>First attempt: </a:t>
            </a:r>
          </a:p>
          <a:p>
            <a:pPr lvl="1"/>
            <a:r>
              <a:t>Choose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i∈J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as the optimization measure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i.e. choose a job that increases this value maximum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Subject to constraint of the deadline i.e. J (set of jobs) should be feasible solution.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How to choose jobs: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Order jobs in decreasing order of profit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Choose job one at a time as per this order and add to the solution if solution remains feasible.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Job Scheduling: Greedy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Job Scheduling: Greedy Approach</a:t>
            </a:r>
          </a:p>
        </p:txBody>
      </p:sp>
      <p:sp>
        <p:nvSpPr>
          <p:cNvPr id="84" name="Application of First Greedy approach…"/>
          <p:cNvSpPr txBox="1"/>
          <p:nvPr>
            <p:ph type="body" idx="1"/>
          </p:nvPr>
        </p:nvSpPr>
        <p:spPr>
          <a:xfrm>
            <a:off x="2717176" y="938113"/>
            <a:ext cx="7004723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t>Application of First Greedy approach</a:t>
            </a:r>
          </a:p>
          <a:p>
            <a:pPr lvl="1">
              <a:spcBef>
                <a:spcPts val="100"/>
              </a:spcBef>
            </a:pPr>
            <a:r>
              <a:t>Job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is added to J. Feasible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{1}</a:t>
            </a:r>
          </a:p>
          <a:p>
            <a:pPr lvl="1">
              <a:spcBef>
                <a:spcPts val="100"/>
              </a:spcBef>
            </a:pPr>
            <a:r>
              <a:t>Next: Job </a:t>
            </a:r>
            <a:r>
              <a:rPr>
                <a:latin typeface="Arial"/>
                <a:ea typeface="Arial"/>
                <a:cs typeface="Arial"/>
                <a:sym typeface="Arial"/>
              </a:rPr>
              <a:t>4</a:t>
            </a:r>
            <a:r>
              <a:t> is considered as per order.</a:t>
            </a:r>
          </a:p>
          <a:p>
            <a:pPr lvl="2">
              <a:spcBef>
                <a:spcPts val="100"/>
              </a:spcBef>
            </a:pPr>
            <a:r>
              <a:t>Is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J={1,4}</a:t>
            </a:r>
            <a:r>
              <a:t> feasible.</a:t>
            </a:r>
          </a:p>
          <a:p>
            <a:pPr lvl="3">
              <a:spcBef>
                <a:spcPts val="100"/>
              </a:spcBef>
            </a:pPr>
            <a:r>
              <a:t>Yes if </a:t>
            </a:r>
            <a:r>
              <a:rPr>
                <a:latin typeface="Arial"/>
                <a:ea typeface="Arial"/>
                <a:cs typeface="Arial"/>
                <a:sym typeface="Arial"/>
              </a:rPr>
              <a:t>4-1, </a:t>
            </a:r>
            <a:r>
              <a:t>No if </a:t>
            </a:r>
            <a:r>
              <a:rPr>
                <a:latin typeface="Arial"/>
                <a:ea typeface="Arial"/>
                <a:cs typeface="Arial"/>
                <a:sym typeface="Arial"/>
              </a:rPr>
              <a:t>1-4</a:t>
            </a:r>
          </a:p>
          <a:p>
            <a:pPr lvl="2">
              <a:spcBef>
                <a:spcPts val="100"/>
              </a:spcBef>
            </a:pPr>
            <a:r>
              <a:t>Thus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{1,4}</a:t>
            </a:r>
            <a:r>
              <a:t> is feasible solution.</a:t>
            </a:r>
          </a:p>
          <a:p>
            <a:pPr lvl="1">
              <a:spcBef>
                <a:spcPts val="100"/>
              </a:spcBef>
            </a:pPr>
            <a:r>
              <a:t>Next: Job </a:t>
            </a:r>
            <a:r>
              <a:rPr>
                <a:latin typeface="Arial"/>
                <a:ea typeface="Arial"/>
                <a:cs typeface="Arial"/>
                <a:sym typeface="Arial"/>
              </a:rPr>
              <a:t>3</a:t>
            </a:r>
            <a:r>
              <a:t> is considered,</a:t>
            </a: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{1,4,3}</a:t>
            </a:r>
            <a:r>
              <a:rPr sz="2600"/>
              <a:t> </a:t>
            </a:r>
            <a:r>
              <a:t>is infeasible, thus J remains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{1,4}</a:t>
            </a:r>
          </a:p>
          <a:p>
            <a:pPr lvl="1">
              <a:spcBef>
                <a:spcPts val="100"/>
              </a:spcBef>
            </a:pPr>
            <a:r>
              <a:t>Next: Job 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t> is considered</a:t>
            </a: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{1,4,2}</a:t>
            </a:r>
            <a:r>
              <a:rPr sz="2400"/>
              <a:t> </a:t>
            </a:r>
            <a:r>
              <a:t>is infeasible thus J remains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{1,4}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00"/>
              </a:spcBef>
            </a:pPr>
            <a:r>
              <a:t>The max profit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127</a:t>
            </a:r>
            <a:r>
              <a:t>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J={1,4}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61156" indent="-321468">
              <a:spcBef>
                <a:spcPts val="100"/>
              </a:spcBef>
              <a:defRPr sz="30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complexity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n!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evaluate feasibility for a given set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8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88" name="Table"/>
          <p:cNvGraphicFramePr/>
          <p:nvPr/>
        </p:nvGraphicFramePr>
        <p:xfrm>
          <a:off x="741172" y="1339798"/>
          <a:ext cx="1884047" cy="374942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614859"/>
                <a:gridCol w="603691"/>
                <a:gridCol w="636918"/>
              </a:tblGrid>
              <a:tr h="9946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Job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Profit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Dead-line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151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55956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155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5352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4" grpId="2"/>
      <p:bldP build="whole" bldLvl="1" animBg="1" rev="0" advAuto="0" spid="8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Job Scheduling: Feasible 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Job Scheduling: Feasible Solution</a:t>
            </a:r>
          </a:p>
        </p:txBody>
      </p:sp>
      <p:sp>
        <p:nvSpPr>
          <p:cNvPr id="91" name="How to determine that a given set of jobs constitute feasible solu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How to determine that a given set of jobs constitute feasible solution.</a:t>
            </a:r>
          </a:p>
          <a:p>
            <a:pPr>
              <a:spcBef>
                <a:spcPts val="200"/>
              </a:spcBef>
            </a:pPr>
            <a:r>
              <a:t>Try out all possible permutations in jobs J</a:t>
            </a:r>
          </a:p>
          <a:p>
            <a:pPr lvl="1">
              <a:spcBef>
                <a:spcPts val="200"/>
              </a:spcBef>
            </a:pPr>
            <a:r>
              <a:t>Check for each permutation if jobs can be scheduled meeting the deadlines.</a:t>
            </a:r>
          </a:p>
          <a:p>
            <a:pPr>
              <a:spcBef>
                <a:spcPts val="200"/>
              </a:spcBef>
              <a:defRPr sz="3000"/>
            </a:pPr>
            <a:r>
              <a:t>Easy to check or a given permutation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σ=i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8187" indent="-342900">
              <a:spcBef>
                <a:spcPts val="200"/>
              </a:spcBef>
              <a:buChar char="•"/>
              <a:defRPr sz="3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Job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t> must be completed by time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1≤q≤k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8187" indent="-342900">
              <a:spcBef>
                <a:spcPts val="200"/>
              </a:spcBef>
              <a:buChar char="•"/>
              <a:defRPr sz="3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for some job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q&gt;d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18903"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t> ,then job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q </a:t>
            </a:r>
            <a:r>
              <a:t>is not completed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18903"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aseline="3225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aseline="3225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"/>
              </a:spcBef>
              <a:defRPr sz="3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aseline="3225"/>
              <a:t>When </a:t>
            </a:r>
            <a:r>
              <a:rPr baseline="3225">
                <a:latin typeface="Courier New"/>
                <a:ea typeface="Courier New"/>
                <a:cs typeface="Courier New"/>
                <a:sym typeface="Courier New"/>
              </a:rPr>
              <a:t>|J|=k</a:t>
            </a:r>
            <a:r>
              <a:rPr baseline="3225"/>
              <a:t>, all </a:t>
            </a:r>
            <a:r>
              <a:rPr baseline="3225">
                <a:latin typeface="Courier New"/>
                <a:ea typeface="Courier New"/>
                <a:cs typeface="Courier New"/>
                <a:sym typeface="Courier New"/>
              </a:rPr>
              <a:t>k!</a:t>
            </a:r>
            <a:r>
              <a:rPr baseline="3225"/>
              <a:t> permutations must be checked</a:t>
            </a:r>
            <a:endParaRPr baseline="3225"/>
          </a:p>
          <a:p>
            <a:pPr>
              <a:spcBef>
                <a:spcPts val="200"/>
              </a:spcBef>
              <a:defRPr sz="3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aseline="3225"/>
              <a:t>Can we find one permutation that meets the need?</a:t>
            </a:r>
            <a:endParaRPr baseline="3225"/>
          </a:p>
          <a:p>
            <a:pPr lvl="1" marL="738187" indent="-342900">
              <a:spcBef>
                <a:spcPts val="200"/>
              </a:spcBef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aseline="3448"/>
              <a:t>Order the jobs in non-decreasing order of deadlines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9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roof for Feasible 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 for Feasible Solution</a:t>
            </a:r>
          </a:p>
        </p:txBody>
      </p:sp>
      <p:sp>
        <p:nvSpPr>
          <p:cNvPr id="97" name="Theorem 1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Theorem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</a:t>
            </a:r>
          </a:p>
          <a:p>
            <a:pPr lvl="1"/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be the set of k jobs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σ=i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a permutation of jobs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19333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19333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≤…≤d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19333">
                <a:latin typeface="Courier New"/>
                <a:ea typeface="Courier New"/>
                <a:cs typeface="Courier New"/>
                <a:sym typeface="Courier New"/>
              </a:rPr>
              <a:t>k.</a:t>
            </a:r>
            <a:r>
              <a:rPr baseline="-19333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baseline="-13333">
                <a:latin typeface="Gill Sans MT"/>
                <a:ea typeface="Gill Sans MT"/>
                <a:cs typeface="Gill Sans MT"/>
                <a:sym typeface="Gill Sans MT"/>
              </a:rPr>
              <a:t>Then </a:t>
            </a:r>
            <a:r>
              <a:rPr baseline="-100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13333">
                <a:latin typeface="Gill Sans MT"/>
                <a:ea typeface="Gill Sans MT"/>
                <a:cs typeface="Gill Sans MT"/>
                <a:sym typeface="Gill Sans MT"/>
              </a:rPr>
              <a:t> is a feasible solution if and only if (</a:t>
            </a:r>
            <a:r>
              <a:rPr baseline="-13333" i="1">
                <a:latin typeface="Gill Sans MT"/>
                <a:ea typeface="Gill Sans MT"/>
                <a:cs typeface="Gill Sans MT"/>
                <a:sym typeface="Gill Sans MT"/>
              </a:rPr>
              <a:t>iff</a:t>
            </a:r>
            <a:r>
              <a:rPr baseline="-13333">
                <a:latin typeface="Gill Sans MT"/>
                <a:ea typeface="Gill Sans MT"/>
                <a:cs typeface="Gill Sans MT"/>
                <a:sym typeface="Gill Sans MT"/>
              </a:rPr>
              <a:t>) the jobs in </a:t>
            </a:r>
            <a:r>
              <a:rPr baseline="-100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13333">
                <a:latin typeface="Gill Sans MT"/>
                <a:ea typeface="Gill Sans MT"/>
                <a:cs typeface="Gill Sans MT"/>
                <a:sym typeface="Gill Sans MT"/>
              </a:rPr>
              <a:t> can be processed in the order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13333">
                <a:latin typeface="Gill Sans MT"/>
                <a:ea typeface="Gill Sans MT"/>
                <a:cs typeface="Gill Sans MT"/>
                <a:sym typeface="Gill Sans MT"/>
              </a:rPr>
              <a:t> without violating any deadline.</a:t>
            </a:r>
            <a:endParaRPr baseline="-13333">
              <a:latin typeface="Gill Sans MT"/>
              <a:ea typeface="Gill Sans MT"/>
              <a:cs typeface="Gill Sans MT"/>
              <a:sym typeface="Gill Sans MT"/>
            </a:endParaRPr>
          </a:p>
          <a:p>
            <a:pPr/>
            <a:r>
              <a:t>Theorem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: </a:t>
            </a:r>
          </a:p>
          <a:p>
            <a:pPr lvl="1"/>
            <a:r>
              <a:t>The greedy method describes above always obtains an optimal solution to the job scheduling problem.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0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