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Dynamic_programming" TargetMode="External"/><Relationship Id="rId3" Type="http://schemas.openxmlformats.org/officeDocument/2006/relationships/hyperlink" Target="https://www.codechef.com/wiki/tutorial-dynamic-programmi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2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L42: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tate Spac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Subset Sum</a:t>
            </a:r>
          </a:p>
        </p:txBody>
      </p:sp>
      <p:sp>
        <p:nvSpPr>
          <p:cNvPr id="752" name="Solving sum of subset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sum of subset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Again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on reaching a node where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reach the leaf node, it is not necessary that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7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tate Space Trees: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Trees: Terminology</a:t>
            </a:r>
          </a:p>
        </p:txBody>
      </p:sp>
      <p:sp>
        <p:nvSpPr>
          <p:cNvPr id="758" name="Termin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Terminology</a:t>
            </a:r>
          </a:p>
          <a:p>
            <a:pPr lvl="1"/>
            <a:r>
              <a:t>Each node in the tree defines a problem state</a:t>
            </a:r>
          </a:p>
          <a:p>
            <a:pPr lvl="1"/>
            <a:r>
              <a:t>All paths from root to other nodes define </a:t>
            </a:r>
            <a:r>
              <a:rPr i="1" u="sng"/>
              <a:t>state</a:t>
            </a:r>
            <a:r>
              <a:t> </a:t>
            </a:r>
            <a:r>
              <a:rPr i="1" u="sng"/>
              <a:t>space</a:t>
            </a:r>
            <a:r>
              <a:t> of problem</a:t>
            </a:r>
          </a:p>
          <a:p>
            <a:pPr lvl="1"/>
            <a:r>
              <a:rPr i="1" u="sng"/>
              <a:t>Solution</a:t>
            </a:r>
            <a:r>
              <a:t> </a:t>
            </a:r>
            <a:r>
              <a:rPr i="1" u="sng"/>
              <a:t>states</a:t>
            </a:r>
            <a:r>
              <a:t> are those problem states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for which the path from root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defines a tuple in the solution space.</a:t>
            </a:r>
          </a:p>
          <a:p>
            <a:pPr lvl="1"/>
            <a:r>
              <a:rPr i="1" u="sng"/>
              <a:t>Answer</a:t>
            </a:r>
            <a:r>
              <a:t> </a:t>
            </a:r>
            <a:r>
              <a:rPr i="1" u="sng"/>
              <a:t>states</a:t>
            </a:r>
            <a:r>
              <a:t> are are those solution states s for which the path from root to s defines a tuple that is a member of the set of solutions.</a:t>
            </a:r>
          </a:p>
          <a:p>
            <a:pPr lvl="1"/>
            <a:r>
              <a:t>Tree organization is referred to </a:t>
            </a:r>
            <a:r>
              <a:rPr i="1" u="sng"/>
              <a:t>Space</a:t>
            </a:r>
            <a:r>
              <a:t> </a:t>
            </a:r>
            <a:r>
              <a:rPr i="1" u="sng"/>
              <a:t>Tree</a:t>
            </a:r>
            <a:r>
              <a:t>.</a:t>
            </a:r>
          </a:p>
        </p:txBody>
      </p:sp>
      <p:sp>
        <p:nvSpPr>
          <p:cNvPr id="7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ate Space 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 Trees</a:t>
            </a:r>
          </a:p>
        </p:txBody>
      </p:sp>
      <p:sp>
        <p:nvSpPr>
          <p:cNvPr id="764" name="Dynamic Tre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Trees:</a:t>
            </a:r>
          </a:p>
          <a:p>
            <a:pPr lvl="1"/>
            <a:r>
              <a:t>Tree organization is determined dynamically as the state space is being searched.</a:t>
            </a:r>
          </a:p>
          <a:p>
            <a:pPr lvl="1"/>
            <a:r>
              <a:t>Tree organizations that are dependent on problem instance are called dynamic trees.</a:t>
            </a:r>
          </a:p>
          <a:p>
            <a:pPr marL="342246" indent="-302558">
              <a:spcBef>
                <a:spcPts val="600"/>
              </a:spcBef>
              <a:buChar char="–"/>
              <a:defRPr sz="3000"/>
            </a:pPr>
            <a:r>
              <a:t>Two ways to generate problem states</a:t>
            </a:r>
          </a:p>
          <a:p>
            <a:pPr lvl="1" marL="697846" indent="-302558"/>
            <a:r>
              <a:t>Backtracking, and Branch-n-Bound</a:t>
            </a:r>
          </a:p>
          <a:p>
            <a:pPr lvl="1" marL="697846" indent="-302558"/>
            <a:r>
              <a:t>Both begin with the root and generate other nodes</a:t>
            </a:r>
          </a:p>
          <a:p>
            <a:pPr lvl="1" marL="697846" indent="-302558"/>
            <a:r>
              <a:t>A node whose all children have not been generated is called a </a:t>
            </a:r>
            <a:r>
              <a:rPr i="1" u="sng"/>
              <a:t>live</a:t>
            </a:r>
            <a:r>
              <a:t> node</a:t>
            </a:r>
          </a:p>
          <a:p>
            <a:pPr lvl="1" marL="697846" indent="-302558"/>
            <a:r>
              <a:t>A </a:t>
            </a:r>
            <a:r>
              <a:rPr i="1" u="sng"/>
              <a:t>dead</a:t>
            </a:r>
            <a:r>
              <a:t> node is a generated node which is not to be </a:t>
            </a:r>
            <a:r>
              <a:rPr sz="2800"/>
              <a:t>expanded further, or whose all children are generated.</a:t>
            </a:r>
          </a:p>
        </p:txBody>
      </p:sp>
      <p:sp>
        <p:nvSpPr>
          <p:cNvPr id="7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Backtracking Tree: 4 Queens"/>
          <p:cNvSpPr txBox="1"/>
          <p:nvPr>
            <p:ph type="title"/>
          </p:nvPr>
        </p:nvSpPr>
        <p:spPr>
          <a:xfrm>
            <a:off x="-19539" y="-118947"/>
            <a:ext cx="8016136" cy="9525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Backtracking Tree: 4 Queens</a:t>
            </a:r>
          </a:p>
        </p:txBody>
      </p:sp>
      <p:sp>
        <p:nvSpPr>
          <p:cNvPr id="7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73" name="Oval"/>
          <p:cNvSpPr/>
          <p:nvPr/>
        </p:nvSpPr>
        <p:spPr>
          <a:xfrm>
            <a:off x="1298657" y="2886287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4" name="Line"/>
          <p:cNvSpPr/>
          <p:nvPr/>
        </p:nvSpPr>
        <p:spPr>
          <a:xfrm flipV="1">
            <a:off x="1458919" y="2167745"/>
            <a:ext cx="3277960" cy="7986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5" name="x1"/>
          <p:cNvSpPr txBox="1"/>
          <p:nvPr/>
        </p:nvSpPr>
        <p:spPr>
          <a:xfrm>
            <a:off x="12697" y="2287896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76" name="x2"/>
          <p:cNvSpPr txBox="1"/>
          <p:nvPr/>
        </p:nvSpPr>
        <p:spPr>
          <a:xfrm>
            <a:off x="12697" y="3237590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77" name="x3"/>
          <p:cNvSpPr txBox="1"/>
          <p:nvPr/>
        </p:nvSpPr>
        <p:spPr>
          <a:xfrm>
            <a:off x="12697" y="4430872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78" name="x4"/>
          <p:cNvSpPr txBox="1"/>
          <p:nvPr/>
        </p:nvSpPr>
        <p:spPr>
          <a:xfrm>
            <a:off x="12697" y="5875009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79" name="x1=1"/>
          <p:cNvSpPr txBox="1"/>
          <p:nvPr/>
        </p:nvSpPr>
        <p:spPr>
          <a:xfrm>
            <a:off x="2446654" y="21220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grpSp>
        <p:nvGrpSpPr>
          <p:cNvPr id="783" name="Group"/>
          <p:cNvGrpSpPr/>
          <p:nvPr/>
        </p:nvGrpSpPr>
        <p:grpSpPr>
          <a:xfrm>
            <a:off x="641567" y="2960624"/>
            <a:ext cx="753796" cy="1103507"/>
            <a:chOff x="0" y="0"/>
            <a:chExt cx="753795" cy="1103505"/>
          </a:xfrm>
        </p:grpSpPr>
        <p:sp>
          <p:nvSpPr>
            <p:cNvPr id="780" name="Oval"/>
            <p:cNvSpPr/>
            <p:nvPr/>
          </p:nvSpPr>
          <p:spPr>
            <a:xfrm>
              <a:off x="4006" y="93397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1" name="Line"/>
            <p:cNvSpPr/>
            <p:nvPr/>
          </p:nvSpPr>
          <p:spPr>
            <a:xfrm flipV="1">
              <a:off x="159054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2" name="2"/>
            <p:cNvSpPr txBox="1"/>
            <p:nvPr/>
          </p:nvSpPr>
          <p:spPr>
            <a:xfrm>
              <a:off x="0" y="2641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87" name="Group"/>
          <p:cNvGrpSpPr/>
          <p:nvPr/>
        </p:nvGrpSpPr>
        <p:grpSpPr>
          <a:xfrm>
            <a:off x="1116919" y="2970746"/>
            <a:ext cx="391349" cy="1093385"/>
            <a:chOff x="0" y="0"/>
            <a:chExt cx="391347" cy="1093383"/>
          </a:xfrm>
        </p:grpSpPr>
        <p:sp>
          <p:nvSpPr>
            <p:cNvPr id="784" name="Oval"/>
            <p:cNvSpPr/>
            <p:nvPr/>
          </p:nvSpPr>
          <p:spPr>
            <a:xfrm>
              <a:off x="181738" y="923850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5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6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791" name="Group"/>
          <p:cNvGrpSpPr/>
          <p:nvPr/>
        </p:nvGrpSpPr>
        <p:grpSpPr>
          <a:xfrm>
            <a:off x="1035614" y="4005395"/>
            <a:ext cx="355723" cy="1499385"/>
            <a:chOff x="0" y="0"/>
            <a:chExt cx="355721" cy="1499384"/>
          </a:xfrm>
        </p:grpSpPr>
        <p:sp>
          <p:nvSpPr>
            <p:cNvPr id="788" name="Oval"/>
            <p:cNvSpPr/>
            <p:nvPr/>
          </p:nvSpPr>
          <p:spPr>
            <a:xfrm>
              <a:off x="146111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9" name="Line"/>
            <p:cNvSpPr/>
            <p:nvPr/>
          </p:nvSpPr>
          <p:spPr>
            <a:xfrm flipV="1">
              <a:off x="202883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0" name="2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1382499" y="4005395"/>
            <a:ext cx="361105" cy="1499385"/>
            <a:chOff x="0" y="0"/>
            <a:chExt cx="361103" cy="1499384"/>
          </a:xfrm>
        </p:grpSpPr>
        <p:sp>
          <p:nvSpPr>
            <p:cNvPr id="792" name="Oval"/>
            <p:cNvSpPr/>
            <p:nvPr/>
          </p:nvSpPr>
          <p:spPr>
            <a:xfrm>
              <a:off x="151493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" name="Line"/>
            <p:cNvSpPr/>
            <p:nvPr/>
          </p:nvSpPr>
          <p:spPr>
            <a:xfrm flipH="1" flipV="1">
              <a:off x="3211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4" name="4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99" name="Group"/>
          <p:cNvGrpSpPr/>
          <p:nvPr/>
        </p:nvGrpSpPr>
        <p:grpSpPr>
          <a:xfrm>
            <a:off x="1444014" y="2986401"/>
            <a:ext cx="802558" cy="1077730"/>
            <a:chOff x="0" y="0"/>
            <a:chExt cx="802556" cy="1077728"/>
          </a:xfrm>
        </p:grpSpPr>
        <p:sp>
          <p:nvSpPr>
            <p:cNvPr id="796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7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8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1795191" y="3928983"/>
            <a:ext cx="346879" cy="1575797"/>
            <a:chOff x="0" y="0"/>
            <a:chExt cx="346878" cy="1575796"/>
          </a:xfrm>
        </p:grpSpPr>
        <p:sp>
          <p:nvSpPr>
            <p:cNvPr id="800" name="Oval"/>
            <p:cNvSpPr/>
            <p:nvPr/>
          </p:nvSpPr>
          <p:spPr>
            <a:xfrm>
              <a:off x="9106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1" name="Line"/>
            <p:cNvSpPr/>
            <p:nvPr/>
          </p:nvSpPr>
          <p:spPr>
            <a:xfrm flipV="1">
              <a:off x="137192" y="-1"/>
              <a:ext cx="209687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2" name="2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2125448" y="3928983"/>
            <a:ext cx="337850" cy="1575797"/>
            <a:chOff x="0" y="0"/>
            <a:chExt cx="337849" cy="1575796"/>
          </a:xfrm>
        </p:grpSpPr>
        <p:sp>
          <p:nvSpPr>
            <p:cNvPr id="804" name="Oval"/>
            <p:cNvSpPr/>
            <p:nvPr/>
          </p:nvSpPr>
          <p:spPr>
            <a:xfrm>
              <a:off x="11307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5" name="Line"/>
            <p:cNvSpPr/>
            <p:nvPr/>
          </p:nvSpPr>
          <p:spPr>
            <a:xfrm flipH="1" flipV="1">
              <a:off x="62933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6" name="3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11" name="Group"/>
          <p:cNvGrpSpPr/>
          <p:nvPr/>
        </p:nvGrpSpPr>
        <p:grpSpPr>
          <a:xfrm>
            <a:off x="1687422" y="5412788"/>
            <a:ext cx="403441" cy="1500030"/>
            <a:chOff x="0" y="0"/>
            <a:chExt cx="403440" cy="1500028"/>
          </a:xfrm>
        </p:grpSpPr>
        <p:sp>
          <p:nvSpPr>
            <p:cNvPr id="808" name="Oval"/>
            <p:cNvSpPr/>
            <p:nvPr/>
          </p:nvSpPr>
          <p:spPr>
            <a:xfrm>
              <a:off x="193830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9" name="Line"/>
            <p:cNvSpPr/>
            <p:nvPr/>
          </p:nvSpPr>
          <p:spPr>
            <a:xfrm flipV="1">
              <a:off x="26170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0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15" name="Group"/>
          <p:cNvGrpSpPr/>
          <p:nvPr/>
        </p:nvGrpSpPr>
        <p:grpSpPr>
          <a:xfrm>
            <a:off x="3445610" y="2199381"/>
            <a:ext cx="1340851" cy="856440"/>
            <a:chOff x="0" y="0"/>
            <a:chExt cx="1340850" cy="856438"/>
          </a:xfrm>
        </p:grpSpPr>
        <p:sp>
          <p:nvSpPr>
            <p:cNvPr id="812" name="Oval"/>
            <p:cNvSpPr/>
            <p:nvPr/>
          </p:nvSpPr>
          <p:spPr>
            <a:xfrm>
              <a:off x="147361" y="686906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" name="Line"/>
            <p:cNvSpPr/>
            <p:nvPr/>
          </p:nvSpPr>
          <p:spPr>
            <a:xfrm flipV="1">
              <a:off x="310180" y="-1"/>
              <a:ext cx="1030671" cy="7678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4" name="x1=2"/>
            <p:cNvSpPr txBox="1"/>
            <p:nvPr/>
          </p:nvSpPr>
          <p:spPr>
            <a:xfrm>
              <a:off x="0" y="16582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=2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2882727" y="2960624"/>
            <a:ext cx="763913" cy="1103506"/>
            <a:chOff x="0" y="0"/>
            <a:chExt cx="763911" cy="1103504"/>
          </a:xfrm>
        </p:grpSpPr>
        <p:sp>
          <p:nvSpPr>
            <p:cNvPr id="816" name="Oval"/>
            <p:cNvSpPr/>
            <p:nvPr/>
          </p:nvSpPr>
          <p:spPr>
            <a:xfrm>
              <a:off x="0" y="933972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7" name="Line"/>
            <p:cNvSpPr/>
            <p:nvPr/>
          </p:nvSpPr>
          <p:spPr>
            <a:xfrm flipV="1">
              <a:off x="169171" y="-1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8" name="1"/>
            <p:cNvSpPr txBox="1"/>
            <p:nvPr/>
          </p:nvSpPr>
          <p:spPr>
            <a:xfrm>
              <a:off x="46246" y="26412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3404326" y="2970746"/>
            <a:ext cx="398256" cy="1093384"/>
            <a:chOff x="0" y="0"/>
            <a:chExt cx="398254" cy="1093382"/>
          </a:xfrm>
        </p:grpSpPr>
        <p:sp>
          <p:nvSpPr>
            <p:cNvPr id="820" name="Oval"/>
            <p:cNvSpPr/>
            <p:nvPr/>
          </p:nvSpPr>
          <p:spPr>
            <a:xfrm>
              <a:off x="188645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1" name="Line"/>
            <p:cNvSpPr/>
            <p:nvPr/>
          </p:nvSpPr>
          <p:spPr>
            <a:xfrm flipV="1">
              <a:off x="29241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3743646" y="3017697"/>
            <a:ext cx="776632" cy="1046433"/>
            <a:chOff x="0" y="0"/>
            <a:chExt cx="776630" cy="1046432"/>
          </a:xfrm>
        </p:grpSpPr>
        <p:sp>
          <p:nvSpPr>
            <p:cNvPr id="824" name="Oval"/>
            <p:cNvSpPr/>
            <p:nvPr/>
          </p:nvSpPr>
          <p:spPr>
            <a:xfrm>
              <a:off x="567021" y="87690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5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6" name="4"/>
            <p:cNvSpPr txBox="1"/>
            <p:nvPr/>
          </p:nvSpPr>
          <p:spPr>
            <a:xfrm>
              <a:off x="264110" y="20705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31" name="Group"/>
          <p:cNvGrpSpPr/>
          <p:nvPr/>
        </p:nvGrpSpPr>
        <p:grpSpPr>
          <a:xfrm>
            <a:off x="4101672" y="3928983"/>
            <a:ext cx="353750" cy="1575797"/>
            <a:chOff x="0" y="0"/>
            <a:chExt cx="353748" cy="1575796"/>
          </a:xfrm>
        </p:grpSpPr>
        <p:sp>
          <p:nvSpPr>
            <p:cNvPr id="828" name="Oval"/>
            <p:cNvSpPr/>
            <p:nvPr/>
          </p:nvSpPr>
          <p:spPr>
            <a:xfrm>
              <a:off x="123343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144063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0" name="1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4485105" y="3928983"/>
            <a:ext cx="353330" cy="1575797"/>
            <a:chOff x="0" y="0"/>
            <a:chExt cx="353329" cy="1575796"/>
          </a:xfrm>
        </p:grpSpPr>
        <p:sp>
          <p:nvSpPr>
            <p:cNvPr id="832" name="Oval"/>
            <p:cNvSpPr/>
            <p:nvPr/>
          </p:nvSpPr>
          <p:spPr>
            <a:xfrm>
              <a:off x="92177" y="1406264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3" name="Line"/>
            <p:cNvSpPr/>
            <p:nvPr/>
          </p:nvSpPr>
          <p:spPr>
            <a:xfrm flipH="1" flipV="1">
              <a:off x="-1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3"/>
            <p:cNvSpPr txBox="1"/>
            <p:nvPr/>
          </p:nvSpPr>
          <p:spPr>
            <a:xfrm>
              <a:off x="15479" y="20005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39" name="Group"/>
          <p:cNvGrpSpPr/>
          <p:nvPr/>
        </p:nvGrpSpPr>
        <p:grpSpPr>
          <a:xfrm>
            <a:off x="4012729" y="5412788"/>
            <a:ext cx="416890" cy="1500030"/>
            <a:chOff x="0" y="0"/>
            <a:chExt cx="416889" cy="1500029"/>
          </a:xfrm>
        </p:grpSpPr>
        <p:sp>
          <p:nvSpPr>
            <p:cNvPr id="836" name="Oval"/>
            <p:cNvSpPr/>
            <p:nvPr/>
          </p:nvSpPr>
          <p:spPr>
            <a:xfrm>
              <a:off x="207279" y="1330496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25839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43" name="Group"/>
          <p:cNvGrpSpPr/>
          <p:nvPr/>
        </p:nvGrpSpPr>
        <p:grpSpPr>
          <a:xfrm>
            <a:off x="4882502" y="2160712"/>
            <a:ext cx="1093422" cy="895109"/>
            <a:chOff x="0" y="0"/>
            <a:chExt cx="1093420" cy="895108"/>
          </a:xfrm>
        </p:grpSpPr>
        <p:sp>
          <p:nvSpPr>
            <p:cNvPr id="840" name="Oval"/>
            <p:cNvSpPr/>
            <p:nvPr/>
          </p:nvSpPr>
          <p:spPr>
            <a:xfrm>
              <a:off x="883810" y="725575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-1" y="-1"/>
              <a:ext cx="1008240" cy="8127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x1=3"/>
            <p:cNvSpPr txBox="1"/>
            <p:nvPr/>
          </p:nvSpPr>
          <p:spPr>
            <a:xfrm>
              <a:off x="63813" y="242966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=3</a:t>
              </a:r>
            </a:p>
          </p:txBody>
        </p:sp>
      </p:grpSp>
      <p:grpSp>
        <p:nvGrpSpPr>
          <p:cNvPr id="847" name="Group"/>
          <p:cNvGrpSpPr/>
          <p:nvPr/>
        </p:nvGrpSpPr>
        <p:grpSpPr>
          <a:xfrm>
            <a:off x="5127132" y="3004764"/>
            <a:ext cx="712442" cy="1059367"/>
            <a:chOff x="0" y="0"/>
            <a:chExt cx="712441" cy="1059366"/>
          </a:xfrm>
        </p:grpSpPr>
        <p:sp>
          <p:nvSpPr>
            <p:cNvPr id="844" name="Oval"/>
            <p:cNvSpPr/>
            <p:nvPr/>
          </p:nvSpPr>
          <p:spPr>
            <a:xfrm>
              <a:off x="0" y="889833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5" name="Line"/>
            <p:cNvSpPr/>
            <p:nvPr/>
          </p:nvSpPr>
          <p:spPr>
            <a:xfrm flipV="1">
              <a:off x="117700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6" name="1"/>
            <p:cNvSpPr txBox="1"/>
            <p:nvPr/>
          </p:nvSpPr>
          <p:spPr>
            <a:xfrm>
              <a:off x="7482" y="2199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5609967" y="3014886"/>
            <a:ext cx="365957" cy="1049245"/>
            <a:chOff x="0" y="0"/>
            <a:chExt cx="365956" cy="1049243"/>
          </a:xfrm>
        </p:grpSpPr>
        <p:sp>
          <p:nvSpPr>
            <p:cNvPr id="848" name="Oval"/>
            <p:cNvSpPr/>
            <p:nvPr/>
          </p:nvSpPr>
          <p:spPr>
            <a:xfrm>
              <a:off x="156346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9" name="Line"/>
            <p:cNvSpPr/>
            <p:nvPr/>
          </p:nvSpPr>
          <p:spPr>
            <a:xfrm flipV="1">
              <a:off x="264321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0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55" name="Group"/>
          <p:cNvGrpSpPr/>
          <p:nvPr/>
        </p:nvGrpSpPr>
        <p:grpSpPr>
          <a:xfrm>
            <a:off x="5913593" y="2973557"/>
            <a:ext cx="836387" cy="1090574"/>
            <a:chOff x="0" y="0"/>
            <a:chExt cx="836386" cy="1090572"/>
          </a:xfrm>
        </p:grpSpPr>
        <p:sp>
          <p:nvSpPr>
            <p:cNvPr id="852" name="Oval"/>
            <p:cNvSpPr/>
            <p:nvPr/>
          </p:nvSpPr>
          <p:spPr>
            <a:xfrm>
              <a:off x="626776" y="921039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4" name="4"/>
            <p:cNvSpPr txBox="1"/>
            <p:nvPr/>
          </p:nvSpPr>
          <p:spPr>
            <a:xfrm>
              <a:off x="299804" y="25118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59" name="Group"/>
          <p:cNvGrpSpPr/>
          <p:nvPr/>
        </p:nvGrpSpPr>
        <p:grpSpPr>
          <a:xfrm>
            <a:off x="4920076" y="4005395"/>
            <a:ext cx="337851" cy="1499385"/>
            <a:chOff x="0" y="0"/>
            <a:chExt cx="337849" cy="1499384"/>
          </a:xfrm>
        </p:grpSpPr>
        <p:sp>
          <p:nvSpPr>
            <p:cNvPr id="856" name="Oval"/>
            <p:cNvSpPr/>
            <p:nvPr/>
          </p:nvSpPr>
          <p:spPr>
            <a:xfrm>
              <a:off x="24597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7" name="Line"/>
            <p:cNvSpPr/>
            <p:nvPr/>
          </p:nvSpPr>
          <p:spPr>
            <a:xfrm flipV="1">
              <a:off x="124041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8" name="2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5266961" y="4005395"/>
            <a:ext cx="337851" cy="1499385"/>
            <a:chOff x="0" y="0"/>
            <a:chExt cx="337849" cy="1499384"/>
          </a:xfrm>
        </p:grpSpPr>
        <p:sp>
          <p:nvSpPr>
            <p:cNvPr id="860" name="Oval"/>
            <p:cNvSpPr/>
            <p:nvPr/>
          </p:nvSpPr>
          <p:spPr>
            <a:xfrm>
              <a:off x="14854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1" name="Line"/>
            <p:cNvSpPr/>
            <p:nvPr/>
          </p:nvSpPr>
          <p:spPr>
            <a:xfrm flipH="1" flipV="1">
              <a:off x="1652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2" name="4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101630" y="5412788"/>
            <a:ext cx="384790" cy="1500030"/>
            <a:chOff x="0" y="0"/>
            <a:chExt cx="384788" cy="1500028"/>
          </a:xfrm>
        </p:grpSpPr>
        <p:sp>
          <p:nvSpPr>
            <p:cNvPr id="864" name="Oval"/>
            <p:cNvSpPr/>
            <p:nvPr/>
          </p:nvSpPr>
          <p:spPr>
            <a:xfrm>
              <a:off x="175178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5" name="Line"/>
            <p:cNvSpPr/>
            <p:nvPr/>
          </p:nvSpPr>
          <p:spPr>
            <a:xfrm flipV="1">
              <a:off x="257489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6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7306057" y="3004764"/>
            <a:ext cx="668689" cy="1059366"/>
            <a:chOff x="0" y="0"/>
            <a:chExt cx="668688" cy="1059365"/>
          </a:xfrm>
        </p:grpSpPr>
        <p:sp>
          <p:nvSpPr>
            <p:cNvPr id="868" name="Oval"/>
            <p:cNvSpPr/>
            <p:nvPr/>
          </p:nvSpPr>
          <p:spPr>
            <a:xfrm>
              <a:off x="16619" y="889833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9" name="Line"/>
            <p:cNvSpPr/>
            <p:nvPr/>
          </p:nvSpPr>
          <p:spPr>
            <a:xfrm flipV="1">
              <a:off x="73947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1"/>
            <p:cNvSpPr txBox="1"/>
            <p:nvPr/>
          </p:nvSpPr>
          <p:spPr>
            <a:xfrm>
              <a:off x="0" y="21998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75" name="Group"/>
          <p:cNvGrpSpPr/>
          <p:nvPr/>
        </p:nvGrpSpPr>
        <p:grpSpPr>
          <a:xfrm>
            <a:off x="7781409" y="3014886"/>
            <a:ext cx="403962" cy="1049244"/>
            <a:chOff x="0" y="0"/>
            <a:chExt cx="403960" cy="1049243"/>
          </a:xfrm>
        </p:grpSpPr>
        <p:sp>
          <p:nvSpPr>
            <p:cNvPr id="872" name="Oval"/>
            <p:cNvSpPr/>
            <p:nvPr/>
          </p:nvSpPr>
          <p:spPr>
            <a:xfrm>
              <a:off x="194350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64088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4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8084398" y="3017697"/>
            <a:ext cx="859143" cy="1046433"/>
            <a:chOff x="0" y="0"/>
            <a:chExt cx="859141" cy="1046432"/>
          </a:xfrm>
        </p:grpSpPr>
        <p:sp>
          <p:nvSpPr>
            <p:cNvPr id="876" name="Oval"/>
            <p:cNvSpPr/>
            <p:nvPr/>
          </p:nvSpPr>
          <p:spPr>
            <a:xfrm>
              <a:off x="649532" y="876900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7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8" name="3"/>
            <p:cNvSpPr txBox="1"/>
            <p:nvPr/>
          </p:nvSpPr>
          <p:spPr>
            <a:xfrm>
              <a:off x="300441" y="20705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7043499" y="3928983"/>
            <a:ext cx="359321" cy="1563097"/>
            <a:chOff x="0" y="0"/>
            <a:chExt cx="359320" cy="1563096"/>
          </a:xfrm>
        </p:grpSpPr>
        <p:sp>
          <p:nvSpPr>
            <p:cNvPr id="880" name="Oval"/>
            <p:cNvSpPr/>
            <p:nvPr/>
          </p:nvSpPr>
          <p:spPr>
            <a:xfrm>
              <a:off x="123207" y="1393563"/>
              <a:ext cx="209610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1" name="Line"/>
            <p:cNvSpPr/>
            <p:nvPr/>
          </p:nvSpPr>
          <p:spPr>
            <a:xfrm flipV="1">
              <a:off x="205679" y="-1"/>
              <a:ext cx="153642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2" name="2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87" name="Group"/>
          <p:cNvGrpSpPr/>
          <p:nvPr/>
        </p:nvGrpSpPr>
        <p:grpSpPr>
          <a:xfrm>
            <a:off x="7390385" y="3928983"/>
            <a:ext cx="338199" cy="1563097"/>
            <a:chOff x="0" y="0"/>
            <a:chExt cx="338198" cy="1563096"/>
          </a:xfrm>
        </p:grpSpPr>
        <p:sp>
          <p:nvSpPr>
            <p:cNvPr id="884" name="Oval"/>
            <p:cNvSpPr/>
            <p:nvPr/>
          </p:nvSpPr>
          <p:spPr>
            <a:xfrm>
              <a:off x="128588" y="13935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5" name="Line"/>
            <p:cNvSpPr/>
            <p:nvPr/>
          </p:nvSpPr>
          <p:spPr>
            <a:xfrm flipH="1" flipV="1">
              <a:off x="42118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6" name="3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758601" y="4030674"/>
            <a:ext cx="337851" cy="1470553"/>
            <a:chOff x="0" y="0"/>
            <a:chExt cx="337849" cy="1470552"/>
          </a:xfrm>
        </p:grpSpPr>
        <p:sp>
          <p:nvSpPr>
            <p:cNvPr id="888" name="Oval"/>
            <p:cNvSpPr/>
            <p:nvPr/>
          </p:nvSpPr>
          <p:spPr>
            <a:xfrm>
              <a:off x="112638" y="1291872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9" name="Line"/>
            <p:cNvSpPr/>
            <p:nvPr/>
          </p:nvSpPr>
          <p:spPr>
            <a:xfrm flipV="1">
              <a:off x="178951" y="-1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0" name="1"/>
            <p:cNvSpPr txBox="1"/>
            <p:nvPr/>
          </p:nvSpPr>
          <p:spPr>
            <a:xfrm>
              <a:off x="0" y="38075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8105486" y="4030674"/>
            <a:ext cx="337851" cy="1471056"/>
            <a:chOff x="0" y="0"/>
            <a:chExt cx="337849" cy="1471054"/>
          </a:xfrm>
        </p:grpSpPr>
        <p:sp>
          <p:nvSpPr>
            <p:cNvPr id="892" name="Oval"/>
            <p:cNvSpPr/>
            <p:nvPr/>
          </p:nvSpPr>
          <p:spPr>
            <a:xfrm>
              <a:off x="118020" y="1291872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3" name="Line"/>
            <p:cNvSpPr/>
            <p:nvPr/>
          </p:nvSpPr>
          <p:spPr>
            <a:xfrm flipH="1" flipV="1">
              <a:off x="15390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4" name="3"/>
            <p:cNvSpPr txBox="1"/>
            <p:nvPr/>
          </p:nvSpPr>
          <p:spPr>
            <a:xfrm>
              <a:off x="0" y="38075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7435452" y="5412788"/>
            <a:ext cx="389724" cy="1500030"/>
            <a:chOff x="0" y="0"/>
            <a:chExt cx="389723" cy="1500028"/>
          </a:xfrm>
        </p:grpSpPr>
        <p:sp>
          <p:nvSpPr>
            <p:cNvPr id="896" name="Oval"/>
            <p:cNvSpPr/>
            <p:nvPr/>
          </p:nvSpPr>
          <p:spPr>
            <a:xfrm>
              <a:off x="180113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7" name="Line"/>
            <p:cNvSpPr/>
            <p:nvPr/>
          </p:nvSpPr>
          <p:spPr>
            <a:xfrm flipV="1">
              <a:off x="226257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03" name="Group"/>
          <p:cNvGrpSpPr/>
          <p:nvPr/>
        </p:nvGrpSpPr>
        <p:grpSpPr>
          <a:xfrm>
            <a:off x="4881172" y="2118893"/>
            <a:ext cx="3253275" cy="936928"/>
            <a:chOff x="0" y="0"/>
            <a:chExt cx="3253274" cy="936926"/>
          </a:xfrm>
        </p:grpSpPr>
        <p:sp>
          <p:nvSpPr>
            <p:cNvPr id="900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1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902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6" name="Group"/>
          <p:cNvGrpSpPr/>
          <p:nvPr/>
        </p:nvGrpSpPr>
        <p:grpSpPr>
          <a:xfrm>
            <a:off x="4313077" y="1592217"/>
            <a:ext cx="1069490" cy="638208"/>
            <a:chOff x="0" y="0"/>
            <a:chExt cx="1069488" cy="638206"/>
          </a:xfrm>
        </p:grpSpPr>
        <p:sp>
          <p:nvSpPr>
            <p:cNvPr id="904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5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aphicFrame>
        <p:nvGraphicFramePr>
          <p:cNvPr id="907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08" name="Q"/>
          <p:cNvSpPr txBox="1"/>
          <p:nvPr/>
        </p:nvSpPr>
        <p:spPr>
          <a:xfrm>
            <a:off x="8391362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09" name="Q"/>
          <p:cNvSpPr txBox="1"/>
          <p:nvPr/>
        </p:nvSpPr>
        <p:spPr>
          <a:xfrm>
            <a:off x="8755596" y="1257684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0" name="Q"/>
          <p:cNvSpPr txBox="1"/>
          <p:nvPr/>
        </p:nvSpPr>
        <p:spPr>
          <a:xfrm>
            <a:off x="9191216" y="1257942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1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2" name="Q"/>
          <p:cNvSpPr txBox="1"/>
          <p:nvPr/>
        </p:nvSpPr>
        <p:spPr>
          <a:xfrm>
            <a:off x="9174653" y="125388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3" name="Q"/>
          <p:cNvSpPr txBox="1"/>
          <p:nvPr/>
        </p:nvSpPr>
        <p:spPr>
          <a:xfrm>
            <a:off x="8755596" y="167206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4" name="Q"/>
          <p:cNvSpPr txBox="1"/>
          <p:nvPr/>
        </p:nvSpPr>
        <p:spPr>
          <a:xfrm>
            <a:off x="9191216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5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6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17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18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19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362 -0.046112" origin="layout" pathEditMode="relative">
                                      <p:cBhvr>
                                        <p:cTn id="32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378 -0.102155" origin="layout" pathEditMode="relative">
                                      <p:cBhvr>
                                        <p:cTn id="48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362 -0.046112 L 0.000569 -0.102445" origin="layout" pathEditMode="relative">
                                      <p:cBhvr>
                                        <p:cTn id="62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765 -0.049202" origin="layout" pathEditMode="relative">
                                      <p:cBhvr>
                                        <p:cTn id="92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Subtype="2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2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669 -0.050140" origin="layout" pathEditMode="relative">
                                      <p:cBhvr>
                                        <p:cTn id="112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992 -0.099316" origin="layout" pathEditMode="relative">
                                      <p:cBhvr>
                                        <p:cTn id="12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992 -0.099316 L 0.000106 -0.156020" origin="layout" pathEditMode="relative">
                                      <p:cBhvr>
                                        <p:cTn id="136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3868 -0.105539" origin="layout" pathEditMode="relative">
                                      <p:cBhvr>
                                        <p:cTn id="16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2" presetID="2" grpId="4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xit" nodeType="clickEffect" presetSubtype="2" presetID="2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669 -0.050140 L 0.000726 -0.103041" origin="layout" pathEditMode="relative">
                                      <p:cBhvr>
                                        <p:cTn id="186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1" grpId="11"/>
      <p:bldP build="whole" bldLvl="1" animBg="1" rev="0" advAuto="0" spid="839" grpId="37"/>
      <p:bldP build="whole" bldLvl="1" animBg="1" rev="0" advAuto="0" spid="835" grpId="40"/>
      <p:bldP build="whole" bldLvl="1" animBg="1" rev="0" advAuto="0" spid="909" grpId="6"/>
      <p:bldP build="whole" bldLvl="1" animBg="1" rev="0" advAuto="0" spid="811" grpId="20"/>
      <p:bldP build="whole" bldLvl="1" animBg="1" rev="0" advAuto="0" spid="915" grpId="36"/>
      <p:bldP build="whole" bldLvl="1" animBg="1" rev="0" advAuto="0" spid="915" grpId="38"/>
      <p:bldP build="whole" bldLvl="1" animBg="1" rev="0" advAuto="0" spid="914" grpId="34"/>
      <p:bldP build="whole" bldLvl="1" animBg="1" rev="0" advAuto="0" spid="913" grpId="42"/>
      <p:bldP build="whole" bldLvl="1" animBg="1" rev="0" advAuto="0" spid="911" grpId="19"/>
      <p:bldP build="whole" bldLvl="1" animBg="1" rev="0" advAuto="0" spid="843" grpId="44"/>
      <p:bldP build="whole" bldLvl="1" animBg="1" rev="0" advAuto="0" spid="795" grpId="13"/>
      <p:bldP build="whole" bldLvl="1" animBg="1" rev="0" advAuto="0" spid="807" grpId="23"/>
      <p:bldP build="whole" bldLvl="1" animBg="1" rev="0" advAuto="0" spid="911" grpId="21"/>
      <p:bldP build="whole" bldLvl="1" animBg="1" rev="0" advAuto="0" spid="815" grpId="27"/>
      <p:bldP build="whole" bldLvl="1" animBg="1" rev="0" advAuto="0" spid="914" grpId="41"/>
      <p:bldP build="whole" bldLvl="1" animBg="1" rev="0" advAuto="0" spid="909" grpId="25"/>
      <p:bldP build="whole" bldLvl="1" animBg="1" rev="0" advAuto="0" spid="863" grpId="47"/>
      <p:bldP build="whole" bldLvl="1" animBg="1" rev="0" advAuto="0" spid="831" grpId="35"/>
      <p:bldP build="whole" bldLvl="1" animBg="1" rev="0" advAuto="0" spid="827" grpId="33"/>
      <p:bldP build="whole" bldLvl="1" animBg="1" rev="0" advAuto="0" spid="803" grpId="18"/>
      <p:bldP build="whole" bldLvl="1" animBg="1" rev="0" advAuto="0" spid="887" grpId="54"/>
      <p:bldP build="whole" bldLvl="1" animBg="1" rev="0" advAuto="0" spid="875" grpId="56"/>
      <p:bldP build="whole" bldLvl="1" animBg="1" rev="0" advAuto="0" spid="903" grpId="51"/>
      <p:bldP build="whole" bldLvl="1" animBg="1" rev="0" advAuto="0" spid="883" grpId="53"/>
      <p:bldP build="whole" bldLvl="1" animBg="1" rev="0" advAuto="0" spid="895" grpId="58"/>
      <p:bldP build="whole" bldLvl="1" animBg="1" rev="0" advAuto="0" spid="859" grpId="46"/>
      <p:bldP build="whole" bldLvl="1" animBg="1" rev="0" advAuto="0" spid="871" grpId="52"/>
      <p:bldP build="whole" bldLvl="1" animBg="1" rev="0" advAuto="0" spid="879" grpId="59"/>
      <p:bldP build="whole" bldLvl="1" animBg="1" rev="0" advAuto="0" spid="855" grpId="50"/>
      <p:bldP build="whole" bldLvl="1" animBg="1" rev="0" advAuto="0" spid="773" grpId="5"/>
      <p:bldP build="whole" bldLvl="1" animBg="1" rev="0" advAuto="0" spid="847" grpId="45"/>
      <p:bldP build="whole" bldLvl="1" animBg="1" rev="0" advAuto="0" spid="912" grpId="17"/>
      <p:bldP build="whole" bldLvl="1" animBg="1" rev="0" advAuto="0" spid="910" grpId="10"/>
      <p:bldP build="whole" bldLvl="1" animBg="1" rev="0" advAuto="0" spid="891" grpId="57"/>
      <p:bldP build="whole" bldLvl="1" animBg="1" rev="0" advAuto="0" spid="819" grpId="29"/>
      <p:bldP build="whole" bldLvl="1" animBg="1" rev="0" advAuto="0" spid="910" grpId="14"/>
      <p:bldP build="whole" bldLvl="1" animBg="1" rev="0" advAuto="0" spid="851" grpId="49"/>
      <p:bldP build="whole" bldLvl="1" animBg="1" rev="0" advAuto="0" spid="912" grpId="24"/>
      <p:bldP build="whole" bldLvl="1" animBg="1" rev="0" advAuto="0" spid="867" grpId="48"/>
      <p:bldP build="whole" bldLvl="1" animBg="1" rev="0" advAuto="0" spid="787" grpId="9"/>
      <p:bldP build="whole" bldLvl="1" animBg="1" rev="0" advAuto="0" spid="906" grpId="1"/>
      <p:bldP build="whole" bldLvl="1" animBg="1" rev="0" advAuto="0" spid="908" grpId="2"/>
      <p:bldP build="whole" bldLvl="1" animBg="1" rev="0" advAuto="0" spid="899" grpId="55"/>
      <p:bldP build="whole" bldLvl="1" animBg="1" rev="0" advAuto="0" spid="774" grpId="4"/>
      <p:bldP build="whole" bldLvl="1" animBg="1" rev="0" advAuto="0" spid="823" grpId="31"/>
      <p:bldP build="whole" bldLvl="1" animBg="1" rev="0" advAuto="0" spid="779" grpId="3"/>
      <p:bldP build="whole" bldLvl="1" animBg="1" rev="0" advAuto="0" spid="913" grpId="28"/>
      <p:bldP build="whole" bldLvl="1" animBg="1" rev="0" advAuto="0" spid="799" grpId="16"/>
      <p:bldP build="whole" bldLvl="1" animBg="1" rev="0" advAuto="0" spid="783" grpId="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Backtracking Tre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 Tree: Subset Sum</a:t>
            </a:r>
          </a:p>
        </p:txBody>
      </p:sp>
      <p:sp>
        <p:nvSpPr>
          <p:cNvPr id="9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25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12238" y="2154868"/>
            <a:ext cx="459791" cy="3339021"/>
            <a:chOff x="0" y="0"/>
            <a:chExt cx="459789" cy="3339019"/>
          </a:xfrm>
        </p:grpSpPr>
        <p:sp>
          <p:nvSpPr>
            <p:cNvPr id="926" name="x1"/>
            <p:cNvSpPr txBox="1"/>
            <p:nvPr/>
          </p:nvSpPr>
          <p:spPr>
            <a:xfrm>
              <a:off x="0" y="0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927" name="x2"/>
            <p:cNvSpPr txBox="1"/>
            <p:nvPr/>
          </p:nvSpPr>
          <p:spPr>
            <a:xfrm>
              <a:off x="0" y="949693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</a:p>
          </p:txBody>
        </p:sp>
        <p:sp>
          <p:nvSpPr>
            <p:cNvPr id="928" name="x3"/>
            <p:cNvSpPr txBox="1"/>
            <p:nvPr/>
          </p:nvSpPr>
          <p:spPr>
            <a:xfrm>
              <a:off x="0" y="1883454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929" name="x4"/>
            <p:cNvSpPr txBox="1"/>
            <p:nvPr/>
          </p:nvSpPr>
          <p:spPr>
            <a:xfrm>
              <a:off x="0" y="2894519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</a:p>
          </p:txBody>
        </p:sp>
      </p:grpSp>
      <p:grpSp>
        <p:nvGrpSpPr>
          <p:cNvPr id="934" name="Group"/>
          <p:cNvGrpSpPr/>
          <p:nvPr/>
        </p:nvGrpSpPr>
        <p:grpSpPr>
          <a:xfrm>
            <a:off x="3239450" y="1960603"/>
            <a:ext cx="2142203" cy="1015683"/>
            <a:chOff x="0" y="0"/>
            <a:chExt cx="2142201" cy="1015682"/>
          </a:xfrm>
        </p:grpSpPr>
        <p:sp>
          <p:nvSpPr>
            <p:cNvPr id="931" name="Oval"/>
            <p:cNvSpPr/>
            <p:nvPr/>
          </p:nvSpPr>
          <p:spPr>
            <a:xfrm>
              <a:off x="3171" y="795553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2" name="Line"/>
            <p:cNvSpPr/>
            <p:nvPr/>
          </p:nvSpPr>
          <p:spPr>
            <a:xfrm flipV="1">
              <a:off x="-1" y="0"/>
              <a:ext cx="2142204" cy="10156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3" name="x1=1"/>
            <p:cNvSpPr txBox="1"/>
            <p:nvPr/>
          </p:nvSpPr>
          <p:spPr>
            <a:xfrm rot="20100000">
              <a:off x="413333" y="20789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=1</a:t>
              </a:r>
            </a:p>
          </p:txBody>
        </p:sp>
      </p:grpSp>
      <p:grpSp>
        <p:nvGrpSpPr>
          <p:cNvPr id="938" name="Group"/>
          <p:cNvGrpSpPr/>
          <p:nvPr/>
        </p:nvGrpSpPr>
        <p:grpSpPr>
          <a:xfrm>
            <a:off x="5507018" y="1947819"/>
            <a:ext cx="2620175" cy="1014127"/>
            <a:chOff x="0" y="0"/>
            <a:chExt cx="2620173" cy="1014125"/>
          </a:xfrm>
        </p:grpSpPr>
        <p:sp>
          <p:nvSpPr>
            <p:cNvPr id="935" name="Oval"/>
            <p:cNvSpPr/>
            <p:nvPr/>
          </p:nvSpPr>
          <p:spPr>
            <a:xfrm>
              <a:off x="2410564" y="844592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6" name="x1=0"/>
            <p:cNvSpPr txBox="1"/>
            <p:nvPr/>
          </p:nvSpPr>
          <p:spPr>
            <a:xfrm rot="1080000">
              <a:off x="780284" y="116685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=0</a:t>
              </a:r>
            </a:p>
          </p:txBody>
        </p:sp>
        <p:sp>
          <p:nvSpPr>
            <p:cNvPr id="937" name="Line"/>
            <p:cNvSpPr/>
            <p:nvPr/>
          </p:nvSpPr>
          <p:spPr>
            <a:xfrm flipH="1" flipV="1">
              <a:off x="0" y="118321"/>
              <a:ext cx="2481885" cy="8046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1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939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0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1882084" y="2763201"/>
            <a:ext cx="1518817" cy="1167902"/>
            <a:chOff x="0" y="0"/>
            <a:chExt cx="1518816" cy="1167901"/>
          </a:xfrm>
        </p:grpSpPr>
        <p:sp>
          <p:nvSpPr>
            <p:cNvPr id="942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3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4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3425269" y="2736663"/>
            <a:ext cx="1165981" cy="1192926"/>
            <a:chOff x="0" y="0"/>
            <a:chExt cx="1165979" cy="1192925"/>
          </a:xfrm>
        </p:grpSpPr>
        <p:sp>
          <p:nvSpPr>
            <p:cNvPr id="946" name="Oval"/>
            <p:cNvSpPr/>
            <p:nvPr/>
          </p:nvSpPr>
          <p:spPr>
            <a:xfrm>
              <a:off x="956369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7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8" name="x2=0"/>
            <p:cNvSpPr txBox="1"/>
            <p:nvPr/>
          </p:nvSpPr>
          <p:spPr>
            <a:xfrm rot="2736627">
              <a:off x="176713" y="22821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53" name="Group"/>
          <p:cNvGrpSpPr/>
          <p:nvPr/>
        </p:nvGrpSpPr>
        <p:grpSpPr>
          <a:xfrm>
            <a:off x="1021002" y="3795704"/>
            <a:ext cx="956478" cy="1087948"/>
            <a:chOff x="0" y="0"/>
            <a:chExt cx="956476" cy="1087946"/>
          </a:xfrm>
        </p:grpSpPr>
        <p:sp>
          <p:nvSpPr>
            <p:cNvPr id="950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2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2095527" y="3721949"/>
            <a:ext cx="701965" cy="1161703"/>
            <a:chOff x="0" y="0"/>
            <a:chExt cx="701964" cy="1161701"/>
          </a:xfrm>
        </p:grpSpPr>
        <p:sp>
          <p:nvSpPr>
            <p:cNvPr id="954" name="Oval"/>
            <p:cNvSpPr/>
            <p:nvPr/>
          </p:nvSpPr>
          <p:spPr>
            <a:xfrm>
              <a:off x="215084" y="992169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5" name="Line"/>
            <p:cNvSpPr/>
            <p:nvPr/>
          </p:nvSpPr>
          <p:spPr>
            <a:xfrm flipH="1" flipV="1">
              <a:off x="-1" y="161281"/>
              <a:ext cx="323260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6" name="x3=0"/>
            <p:cNvSpPr txBox="1"/>
            <p:nvPr/>
          </p:nvSpPr>
          <p:spPr>
            <a:xfrm rot="4198594">
              <a:off x="-6100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61" name="Group"/>
          <p:cNvGrpSpPr/>
          <p:nvPr/>
        </p:nvGrpSpPr>
        <p:grpSpPr>
          <a:xfrm>
            <a:off x="1619040" y="4781627"/>
            <a:ext cx="743625" cy="1243735"/>
            <a:chOff x="0" y="0"/>
            <a:chExt cx="743624" cy="1243734"/>
          </a:xfrm>
        </p:grpSpPr>
        <p:sp>
          <p:nvSpPr>
            <p:cNvPr id="958" name="Oval"/>
            <p:cNvSpPr/>
            <p:nvPr/>
          </p:nvSpPr>
          <p:spPr>
            <a:xfrm>
              <a:off x="179800" y="1074201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9" name="Line"/>
            <p:cNvSpPr/>
            <p:nvPr/>
          </p:nvSpPr>
          <p:spPr>
            <a:xfrm flipV="1">
              <a:off x="292698" y="70131"/>
              <a:ext cx="450927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0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65" name="Group"/>
          <p:cNvGrpSpPr/>
          <p:nvPr/>
        </p:nvGrpSpPr>
        <p:grpSpPr>
          <a:xfrm>
            <a:off x="2370261" y="4786906"/>
            <a:ext cx="618830" cy="1238660"/>
            <a:chOff x="0" y="0"/>
            <a:chExt cx="618829" cy="1238658"/>
          </a:xfrm>
        </p:grpSpPr>
        <p:sp>
          <p:nvSpPr>
            <p:cNvPr id="962" name="Oval"/>
            <p:cNvSpPr/>
            <p:nvPr/>
          </p:nvSpPr>
          <p:spPr>
            <a:xfrm>
              <a:off x="144836" y="1069126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3" name="Line"/>
            <p:cNvSpPr/>
            <p:nvPr/>
          </p:nvSpPr>
          <p:spPr>
            <a:xfrm flipH="1" flipV="1">
              <a:off x="78976" y="0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4" name="x4=0"/>
            <p:cNvSpPr txBox="1"/>
            <p:nvPr/>
          </p:nvSpPr>
          <p:spPr>
            <a:xfrm rot="4620000">
              <a:off x="-103390" y="37492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3970785" y="4848119"/>
            <a:ext cx="1325085" cy="1222037"/>
            <a:chOff x="0" y="0"/>
            <a:chExt cx="1325083" cy="1222036"/>
          </a:xfrm>
        </p:grpSpPr>
        <p:sp>
          <p:nvSpPr>
            <p:cNvPr id="966" name="Oval"/>
            <p:cNvSpPr/>
            <p:nvPr/>
          </p:nvSpPr>
          <p:spPr>
            <a:xfrm>
              <a:off x="234961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7" name="Line"/>
            <p:cNvSpPr/>
            <p:nvPr/>
          </p:nvSpPr>
          <p:spPr>
            <a:xfrm flipV="1">
              <a:off x="290196" y="67578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8" name="Oval"/>
            <p:cNvSpPr/>
            <p:nvPr/>
          </p:nvSpPr>
          <p:spPr>
            <a:xfrm>
              <a:off x="910864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9" name="Line"/>
            <p:cNvSpPr/>
            <p:nvPr/>
          </p:nvSpPr>
          <p:spPr>
            <a:xfrm flipH="1" flipV="1">
              <a:off x="827695" y="2726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0" name="x4=0"/>
            <p:cNvSpPr txBox="1"/>
            <p:nvPr/>
          </p:nvSpPr>
          <p:spPr>
            <a:xfrm rot="4620000">
              <a:off x="602864" y="28875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971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76" name="Group"/>
          <p:cNvGrpSpPr/>
          <p:nvPr/>
        </p:nvGrpSpPr>
        <p:grpSpPr>
          <a:xfrm>
            <a:off x="3362483" y="3846335"/>
            <a:ext cx="964239" cy="1101256"/>
            <a:chOff x="0" y="0"/>
            <a:chExt cx="964238" cy="1101254"/>
          </a:xfrm>
        </p:grpSpPr>
        <p:sp>
          <p:nvSpPr>
            <p:cNvPr id="973" name="Oval"/>
            <p:cNvSpPr/>
            <p:nvPr/>
          </p:nvSpPr>
          <p:spPr>
            <a:xfrm>
              <a:off x="156629" y="93172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4" name="Line"/>
            <p:cNvSpPr/>
            <p:nvPr/>
          </p:nvSpPr>
          <p:spPr>
            <a:xfrm flipV="1">
              <a:off x="266633" y="13307"/>
              <a:ext cx="697606" cy="9654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5" name="x3=1"/>
            <p:cNvSpPr txBox="1"/>
            <p:nvPr/>
          </p:nvSpPr>
          <p:spPr>
            <a:xfrm rot="18288790">
              <a:off x="5337" y="243553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80" name="Group"/>
          <p:cNvGrpSpPr/>
          <p:nvPr/>
        </p:nvGrpSpPr>
        <p:grpSpPr>
          <a:xfrm>
            <a:off x="4444769" y="3866441"/>
            <a:ext cx="763066" cy="1081150"/>
            <a:chOff x="0" y="0"/>
            <a:chExt cx="763065" cy="1081149"/>
          </a:xfrm>
        </p:grpSpPr>
        <p:sp>
          <p:nvSpPr>
            <p:cNvPr id="977" name="Oval"/>
            <p:cNvSpPr/>
            <p:nvPr/>
          </p:nvSpPr>
          <p:spPr>
            <a:xfrm>
              <a:off x="215084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8" name="Line"/>
            <p:cNvSpPr/>
            <p:nvPr/>
          </p:nvSpPr>
          <p:spPr>
            <a:xfrm flipH="1" flipV="1">
              <a:off x="-1" y="80728"/>
              <a:ext cx="323260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9" name="x3=0"/>
            <p:cNvSpPr txBox="1"/>
            <p:nvPr/>
          </p:nvSpPr>
          <p:spPr>
            <a:xfrm rot="4198594">
              <a:off x="98" y="24170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6572409" y="2791460"/>
            <a:ext cx="1518818" cy="1167902"/>
            <a:chOff x="0" y="0"/>
            <a:chExt cx="1518816" cy="1167901"/>
          </a:xfrm>
        </p:grpSpPr>
        <p:sp>
          <p:nvSpPr>
            <p:cNvPr id="981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2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3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8115595" y="2764922"/>
            <a:ext cx="1165981" cy="1192927"/>
            <a:chOff x="0" y="0"/>
            <a:chExt cx="1165980" cy="1192925"/>
          </a:xfrm>
        </p:grpSpPr>
        <p:sp>
          <p:nvSpPr>
            <p:cNvPr id="985" name="Oval"/>
            <p:cNvSpPr/>
            <p:nvPr/>
          </p:nvSpPr>
          <p:spPr>
            <a:xfrm>
              <a:off x="956370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6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7" name="x2=0"/>
            <p:cNvSpPr txBox="1"/>
            <p:nvPr/>
          </p:nvSpPr>
          <p:spPr>
            <a:xfrm rot="2736627">
              <a:off x="176714" y="22821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5711328" y="3823963"/>
            <a:ext cx="956477" cy="1087948"/>
            <a:chOff x="0" y="0"/>
            <a:chExt cx="956476" cy="1087946"/>
          </a:xfrm>
        </p:grpSpPr>
        <p:sp>
          <p:nvSpPr>
            <p:cNvPr id="989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0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1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1002" name="Group"/>
          <p:cNvGrpSpPr/>
          <p:nvPr/>
        </p:nvGrpSpPr>
        <p:grpSpPr>
          <a:xfrm>
            <a:off x="6309366" y="3789158"/>
            <a:ext cx="1370051" cy="2264668"/>
            <a:chOff x="0" y="0"/>
            <a:chExt cx="1370050" cy="2264666"/>
          </a:xfrm>
        </p:grpSpPr>
        <p:sp>
          <p:nvSpPr>
            <p:cNvPr id="993" name="Oval"/>
            <p:cNvSpPr/>
            <p:nvPr/>
          </p:nvSpPr>
          <p:spPr>
            <a:xfrm>
              <a:off x="691570" y="953219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4" name="Oval"/>
            <p:cNvSpPr/>
            <p:nvPr/>
          </p:nvSpPr>
          <p:spPr>
            <a:xfrm>
              <a:off x="896056" y="2095134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476486" y="122332"/>
              <a:ext cx="323259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6" name="x3=0"/>
            <p:cNvSpPr txBox="1"/>
            <p:nvPr/>
          </p:nvSpPr>
          <p:spPr>
            <a:xfrm rot="4198594">
              <a:off x="467621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  <p:sp>
          <p:nvSpPr>
            <p:cNvPr id="997" name="Oval"/>
            <p:cNvSpPr/>
            <p:nvPr/>
          </p:nvSpPr>
          <p:spPr>
            <a:xfrm>
              <a:off x="179800" y="209493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8" name="Line"/>
            <p:cNvSpPr/>
            <p:nvPr/>
          </p:nvSpPr>
          <p:spPr>
            <a:xfrm flipV="1">
              <a:off x="292698" y="1090860"/>
              <a:ext cx="450927" cy="10147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9" name="Line"/>
            <p:cNvSpPr/>
            <p:nvPr/>
          </p:nvSpPr>
          <p:spPr>
            <a:xfrm flipH="1" flipV="1">
              <a:off x="830197" y="1026008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0" name="x4=1"/>
            <p:cNvSpPr txBox="1"/>
            <p:nvPr/>
          </p:nvSpPr>
          <p:spPr>
            <a:xfrm rot="17640000">
              <a:off x="-41867" y="126599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01" name="x4=0"/>
            <p:cNvSpPr txBox="1"/>
            <p:nvPr/>
          </p:nvSpPr>
          <p:spPr>
            <a:xfrm rot="4620000">
              <a:off x="647831" y="140093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1013" name="Group"/>
          <p:cNvGrpSpPr/>
          <p:nvPr/>
        </p:nvGrpSpPr>
        <p:grpSpPr>
          <a:xfrm>
            <a:off x="7500418" y="3874595"/>
            <a:ext cx="1516630" cy="2223821"/>
            <a:chOff x="0" y="0"/>
            <a:chExt cx="1516628" cy="2223819"/>
          </a:xfrm>
        </p:grpSpPr>
        <p:sp>
          <p:nvSpPr>
            <p:cNvPr id="1003" name="Oval"/>
            <p:cNvSpPr/>
            <p:nvPr/>
          </p:nvSpPr>
          <p:spPr>
            <a:xfrm>
              <a:off x="221032" y="2009697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012" name="Group"/>
            <p:cNvGrpSpPr/>
            <p:nvPr/>
          </p:nvGrpSpPr>
          <p:grpSpPr>
            <a:xfrm>
              <a:off x="-1" y="0"/>
              <a:ext cx="1516630" cy="2223820"/>
              <a:chOff x="0" y="0"/>
              <a:chExt cx="1516628" cy="2223819"/>
            </a:xfrm>
          </p:grpSpPr>
          <p:sp>
            <p:nvSpPr>
              <p:cNvPr id="1004" name="Oval"/>
              <p:cNvSpPr/>
              <p:nvPr/>
            </p:nvSpPr>
            <p:spPr>
              <a:xfrm>
                <a:off x="709019" y="931721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5" name="Line"/>
              <p:cNvSpPr/>
              <p:nvPr/>
            </p:nvSpPr>
            <p:spPr>
              <a:xfrm flipV="1">
                <a:off x="819023" y="13307"/>
                <a:ext cx="697606" cy="9654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6" name="Line"/>
              <p:cNvSpPr/>
              <p:nvPr/>
            </p:nvSpPr>
            <p:spPr>
              <a:xfrm flipV="1">
                <a:off x="291355" y="981881"/>
                <a:ext cx="450926" cy="101472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7" name="Oval"/>
              <p:cNvSpPr/>
              <p:nvPr/>
            </p:nvSpPr>
            <p:spPr>
              <a:xfrm>
                <a:off x="893523" y="2054287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8" name="Line"/>
              <p:cNvSpPr/>
              <p:nvPr/>
            </p:nvSpPr>
            <p:spPr>
              <a:xfrm flipH="1" flipV="1">
                <a:off x="828853" y="917029"/>
                <a:ext cx="183677" cy="11444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9" name="x4=0"/>
              <p:cNvSpPr txBox="1"/>
              <p:nvPr/>
            </p:nvSpPr>
            <p:spPr>
              <a:xfrm rot="4620000">
                <a:off x="641405" y="1299150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=0</a:t>
                </a:r>
              </a:p>
            </p:txBody>
          </p:sp>
          <p:sp>
            <p:nvSpPr>
              <p:cNvPr id="1010" name="x4=1"/>
              <p:cNvSpPr txBox="1"/>
              <p:nvPr/>
            </p:nvSpPr>
            <p:spPr>
              <a:xfrm rot="17640000">
                <a:off x="-41867" y="1226597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=1</a:t>
                </a:r>
              </a:p>
            </p:txBody>
          </p:sp>
          <p:sp>
            <p:nvSpPr>
              <p:cNvPr id="1011" name="x3=1"/>
              <p:cNvSpPr txBox="1"/>
              <p:nvPr/>
            </p:nvSpPr>
            <p:spPr>
              <a:xfrm rot="18288790">
                <a:off x="557727" y="243553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3</a:t>
                </a:r>
                <a:r>
                  <a:t>=1</a:t>
                </a:r>
              </a:p>
            </p:txBody>
          </p:sp>
        </p:grpSp>
      </p:grpSp>
      <p:grpSp>
        <p:nvGrpSpPr>
          <p:cNvPr id="1023" name="Group"/>
          <p:cNvGrpSpPr/>
          <p:nvPr/>
        </p:nvGrpSpPr>
        <p:grpSpPr>
          <a:xfrm>
            <a:off x="8661110" y="3882000"/>
            <a:ext cx="1325085" cy="2203716"/>
            <a:chOff x="0" y="0"/>
            <a:chExt cx="1325083" cy="2203714"/>
          </a:xfrm>
        </p:grpSpPr>
        <p:sp>
          <p:nvSpPr>
            <p:cNvPr id="1014" name="Oval"/>
            <p:cNvSpPr/>
            <p:nvPr/>
          </p:nvSpPr>
          <p:spPr>
            <a:xfrm>
              <a:off x="689068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5" name="Line"/>
            <p:cNvSpPr/>
            <p:nvPr/>
          </p:nvSpPr>
          <p:spPr>
            <a:xfrm flipH="1" flipV="1">
              <a:off x="473984" y="80728"/>
              <a:ext cx="323259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6" name="Oval"/>
            <p:cNvSpPr/>
            <p:nvPr/>
          </p:nvSpPr>
          <p:spPr>
            <a:xfrm>
              <a:off x="234961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7" name="Line"/>
            <p:cNvSpPr/>
            <p:nvPr/>
          </p:nvSpPr>
          <p:spPr>
            <a:xfrm flipV="1">
              <a:off x="290196" y="1049256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8" name="Oval"/>
            <p:cNvSpPr/>
            <p:nvPr/>
          </p:nvSpPr>
          <p:spPr>
            <a:xfrm>
              <a:off x="910864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9" name="Line"/>
            <p:cNvSpPr/>
            <p:nvPr/>
          </p:nvSpPr>
          <p:spPr>
            <a:xfrm flipH="1" flipV="1">
              <a:off x="827695" y="984404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0" name="x4=0"/>
            <p:cNvSpPr txBox="1"/>
            <p:nvPr/>
          </p:nvSpPr>
          <p:spPr>
            <a:xfrm rot="4620000">
              <a:off x="602864" y="127042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1021" name="x4=1"/>
            <p:cNvSpPr txBox="1"/>
            <p:nvPr/>
          </p:nvSpPr>
          <p:spPr>
            <a:xfrm rot="17640000">
              <a:off x="-41867" y="122694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22" name="x3=0"/>
            <p:cNvSpPr txBox="1"/>
            <p:nvPr/>
          </p:nvSpPr>
          <p:spPr>
            <a:xfrm rot="4198594">
              <a:off x="48678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1" grpId="8"/>
      <p:bldP build="whole" bldLvl="1" animBg="1" rev="0" advAuto="0" spid="945" grpId="5"/>
      <p:bldP build="whole" bldLvl="1" animBg="1" rev="0" advAuto="0" spid="1002" grpId="17"/>
      <p:bldP build="whole" bldLvl="1" animBg="1" rev="0" advAuto="0" spid="988" grpId="18"/>
      <p:bldP build="whole" bldLvl="1" animBg="1" rev="0" advAuto="0" spid="965" grpId="9"/>
      <p:bldP build="whole" bldLvl="1" animBg="1" rev="0" advAuto="0" spid="957" grpId="7"/>
      <p:bldP build="whole" bldLvl="1" animBg="1" rev="0" advAuto="0" spid="992" grpId="16"/>
      <p:bldP build="whole" bldLvl="1" animBg="1" rev="0" advAuto="0" spid="930" grpId="2"/>
      <p:bldP build="whole" bldLvl="1" animBg="1" rev="0" advAuto="0" spid="953" grpId="6"/>
      <p:bldP build="whole" bldLvl="1" animBg="1" rev="0" advAuto="0" spid="949" grpId="10"/>
      <p:bldP build="whole" bldLvl="1" animBg="1" rev="0" advAuto="0" spid="984" grpId="15"/>
      <p:bldP build="whole" bldLvl="1" animBg="1" rev="0" advAuto="0" spid="1023" grpId="20"/>
      <p:bldP build="whole" bldLvl="1" animBg="1" rev="0" advAuto="0" spid="925" grpId="1"/>
      <p:bldP build="whole" bldLvl="1" animBg="1" rev="0" advAuto="0" spid="941" grpId="3"/>
      <p:bldP build="whole" bldLvl="1" animBg="1" rev="0" advAuto="0" spid="980" grpId="12"/>
      <p:bldP build="whole" bldLvl="1" animBg="1" rev="0" advAuto="0" spid="972" grpId="13"/>
      <p:bldP build="whole" bldLvl="1" animBg="1" rev="0" advAuto="0" spid="938" grpId="14"/>
      <p:bldP build="whole" bldLvl="1" animBg="1" rev="0" advAuto="0" spid="1013" grpId="19"/>
      <p:bldP build="whole" bldLvl="1" animBg="1" rev="0" advAuto="0" spid="934" grpId="4"/>
      <p:bldP build="whole" bldLvl="1" animBg="1" rev="0" advAuto="0" spid="976" grpId="1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1026" name="Exercise:…"/>
          <p:cNvSpPr txBox="1"/>
          <p:nvPr>
            <p:ph type="body" sz="half" idx="1"/>
          </p:nvPr>
        </p:nvSpPr>
        <p:spPr>
          <a:xfrm>
            <a:off x="4673361" y="938113"/>
            <a:ext cx="5048538" cy="5891610"/>
          </a:xfrm>
          <a:prstGeom prst="rect">
            <a:avLst/>
          </a:prstGeom>
        </p:spPr>
        <p:txBody>
          <a:bodyPr/>
          <a:lstStyle/>
          <a:p>
            <a:pPr/>
            <a:r>
              <a:t>Exercise: </a:t>
            </a:r>
          </a:p>
          <a:p>
            <a:pPr lvl="1"/>
            <a:r>
              <a:t>Construct the state space tree for the graph shown for 3-color problem.</a:t>
            </a:r>
          </a:p>
        </p:txBody>
      </p:sp>
      <p:sp>
        <p:nvSpPr>
          <p:cNvPr id="10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30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1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2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3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34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35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36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37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38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9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0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1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2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3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4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5" name="Oval"/>
          <p:cNvSpPr/>
          <p:nvPr/>
        </p:nvSpPr>
        <p:spPr>
          <a:xfrm>
            <a:off x="1368731" y="1675402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6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7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8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9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7" grpId="3"/>
      <p:bldP build="whole" bldLvl="1" animBg="1" rev="0" advAuto="0" spid="1026" grpId="1"/>
      <p:bldP build="whole" bldLvl="1" animBg="1" rev="0" advAuto="0" spid="1049" grpId="4"/>
      <p:bldP build="whole" bldLvl="1" animBg="1" rev="0" advAuto="0" spid="104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52" name="Not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Notations:</a:t>
            </a:r>
          </a:p>
          <a:p>
            <a:pPr lvl="1"/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path from root to a node in state space tree.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set of all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also a path to problem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boundary function predicate i.e.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false for path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then path can’t be extended to reach an answer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Ø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52462" indent="-257175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700"/>
              <a:t>Candidates for position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700"/>
              <a:t> of solution vector</a:t>
            </a:r>
            <a:r>
              <a:rPr sz="2600"/>
              <a:t> </a:t>
            </a:r>
            <a:r>
              <a:rPr sz="2800"/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values generated by T and satisfies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 </a:t>
            </a:r>
          </a:p>
        </p:txBody>
      </p:sp>
      <p:sp>
        <p:nvSpPr>
          <p:cNvPr id="10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58" name="Algo Backtrack(int 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Backtrack(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n)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k=1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(k) {</a:t>
            </a:r>
          </a:p>
          <a:p>
            <a:pPr lvl="4" marL="0" indent="9144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there remains an untried </a:t>
            </a:r>
            <a:r>
              <a:t>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in </a:t>
            </a:r>
            <a:r>
              <a:t>T(x[1],…,x[k-1]),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B(x[1],…,x[k])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</a:t>
            </a:r>
            <a: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true</a:t>
            </a:r>
            <a:r>
              <a:t>,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r>
              <a:t> {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(x[1],…[x[k])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 is a path to an answer node</a:t>
            </a:r>
            <a:r>
              <a:t>,</a:t>
            </a:r>
          </a:p>
          <a:p>
            <a:pPr lvl="8" marL="0" indent="1828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 x[1:k]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k++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k--</a:t>
            </a:r>
          </a:p>
        </p:txBody>
      </p:sp>
      <p:sp>
        <p:nvSpPr>
          <p:cNvPr id="10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6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approach of backtracking</a:t>
            </a:r>
          </a:p>
          <a:p>
            <a:pPr/>
            <a:r>
              <a:t>Static tree</a:t>
            </a:r>
          </a:p>
          <a:p>
            <a:pPr/>
            <a:r>
              <a:t>Dynamic tree</a:t>
            </a:r>
          </a:p>
        </p:txBody>
      </p:sp>
      <p:sp>
        <p:nvSpPr>
          <p:cNvPr id="10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https://en.wikipedia.org/wiki/Dynamic_programming</a:t>
            </a:r>
          </a:p>
          <a:p>
            <a:pPr marL="382587" indent="-342899">
              <a:defRPr sz="2600"/>
            </a:pPr>
            <a:r>
              <a:rPr u="sng">
                <a:hlinkClick r:id="rId3" invalidUrl="" action="" tgtFrame="" tooltip="" history="1" highlightClick="0" endSnd="0"/>
              </a:rPr>
              <a:t>https://www.codechef.com/wiki/tutorial-dynamic-programming</a:t>
            </a:r>
          </a:p>
          <a:p>
            <a:pPr marL="382587" indent="-342899">
              <a:defRPr sz="2600"/>
            </a:pPr>
            <a:r>
              <a:t>https://www.hackerearth.com/practice/algorithms/dynamic-programming/introduction-to-dynamic-programming-1/tutorial/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5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Basic approach of backtracking</a:t>
            </a:r>
          </a:p>
          <a:p>
            <a:pPr lvl="1">
              <a:spcBef>
                <a:spcPts val="200"/>
              </a:spcBef>
            </a:pPr>
            <a:r>
              <a:t>Determine problem solutions by systematically searching the solution space</a:t>
            </a:r>
          </a:p>
          <a:p>
            <a:pPr>
              <a:spcBef>
                <a:spcPts val="200"/>
              </a:spcBef>
            </a:pPr>
            <a:r>
              <a:t>Approach to search the solution space</a:t>
            </a:r>
          </a:p>
          <a:p>
            <a:pPr lvl="1">
              <a:spcBef>
                <a:spcPts val="200"/>
              </a:spcBef>
            </a:pPr>
            <a:r>
              <a:t>Construct a tree of solution space</a:t>
            </a:r>
          </a:p>
          <a:p>
            <a:pPr lvl="1">
              <a:spcBef>
                <a:spcPts val="200"/>
              </a:spcBef>
            </a:pPr>
            <a:r>
              <a:t>Node of this tree corresponds to a tuple variable assigned a possible feasible value</a:t>
            </a:r>
          </a:p>
          <a:p>
            <a:pPr lvl="1">
              <a:spcBef>
                <a:spcPts val="200"/>
              </a:spcBef>
            </a:pPr>
            <a:r>
              <a:t>Edge of tree corresponds to tuple variables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)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assigned a possible value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Leaf node satisfying the contraints (criterion function) represents a solution</a:t>
            </a: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kind of trees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Static trees, Dynamic trees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tate Space: 4 Queens"/>
          <p:cNvSpPr txBox="1"/>
          <p:nvPr>
            <p:ph type="title"/>
          </p:nvPr>
        </p:nvSpPr>
        <p:spPr>
          <a:xfrm>
            <a:off x="762000" y="-272245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" name="Line"/>
          <p:cNvSpPr/>
          <p:nvPr/>
        </p:nvSpPr>
        <p:spPr>
          <a:xfrm flipV="1">
            <a:off x="1625204" y="1485977"/>
            <a:ext cx="3277960" cy="79867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2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3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4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5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76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80" name="Group"/>
          <p:cNvGrpSpPr/>
          <p:nvPr/>
        </p:nvGrpSpPr>
        <p:grpSpPr>
          <a:xfrm>
            <a:off x="1283204" y="2288979"/>
            <a:ext cx="391349" cy="1093384"/>
            <a:chOff x="0" y="0"/>
            <a:chExt cx="391347" cy="1093382"/>
          </a:xfrm>
        </p:grpSpPr>
        <p:sp>
          <p:nvSpPr>
            <p:cNvPr id="77" name="Oval"/>
            <p:cNvSpPr/>
            <p:nvPr/>
          </p:nvSpPr>
          <p:spPr>
            <a:xfrm>
              <a:off x="181738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1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85" name="Group"/>
          <p:cNvGrpSpPr/>
          <p:nvPr/>
        </p:nvGrpSpPr>
        <p:grpSpPr>
          <a:xfrm>
            <a:off x="894300" y="3323627"/>
            <a:ext cx="337851" cy="1499385"/>
            <a:chOff x="0" y="0"/>
            <a:chExt cx="337849" cy="1499384"/>
          </a:xfrm>
        </p:grpSpPr>
        <p:sp>
          <p:nvSpPr>
            <p:cNvPr id="82" name="Oval"/>
            <p:cNvSpPr/>
            <p:nvPr/>
          </p:nvSpPr>
          <p:spPr>
            <a:xfrm>
              <a:off x="93548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" name="Line"/>
            <p:cNvSpPr/>
            <p:nvPr/>
          </p:nvSpPr>
          <p:spPr>
            <a:xfrm flipH="1" flipV="1">
              <a:off x="3888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" name="4"/>
            <p:cNvSpPr txBox="1"/>
            <p:nvPr/>
          </p:nvSpPr>
          <p:spPr>
            <a:xfrm>
              <a:off x="0" y="18378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6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93" name="Group"/>
          <p:cNvGrpSpPr/>
          <p:nvPr/>
        </p:nvGrpSpPr>
        <p:grpSpPr>
          <a:xfrm>
            <a:off x="1163235" y="3323627"/>
            <a:ext cx="394386" cy="2907423"/>
            <a:chOff x="0" y="0"/>
            <a:chExt cx="394385" cy="2907421"/>
          </a:xfrm>
        </p:grpSpPr>
        <p:sp>
          <p:nvSpPr>
            <p:cNvPr id="87" name="Oval"/>
            <p:cNvSpPr/>
            <p:nvPr/>
          </p:nvSpPr>
          <p:spPr>
            <a:xfrm>
              <a:off x="184775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" name="Oval"/>
            <p:cNvSpPr/>
            <p:nvPr/>
          </p:nvSpPr>
          <p:spPr>
            <a:xfrm>
              <a:off x="179768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 flipV="1">
              <a:off x="241547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251758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" name="2"/>
            <p:cNvSpPr txBox="1"/>
            <p:nvPr/>
          </p:nvSpPr>
          <p:spPr>
            <a:xfrm>
              <a:off x="38663" y="43840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2" name="4"/>
            <p:cNvSpPr txBox="1"/>
            <p:nvPr/>
          </p:nvSpPr>
          <p:spPr>
            <a:xfrm>
              <a:off x="0" y="15605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857605" y="4731020"/>
            <a:ext cx="337851" cy="1500030"/>
            <a:chOff x="0" y="0"/>
            <a:chExt cx="337849" cy="1500028"/>
          </a:xfrm>
        </p:grpSpPr>
        <p:sp>
          <p:nvSpPr>
            <p:cNvPr id="94" name="Oval"/>
            <p:cNvSpPr/>
            <p:nvPr/>
          </p:nvSpPr>
          <p:spPr>
            <a:xfrm>
              <a:off x="125235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258683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3"/>
            <p:cNvSpPr txBox="1"/>
            <p:nvPr/>
          </p:nvSpPr>
          <p:spPr>
            <a:xfrm>
              <a:off x="0" y="46851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1544247" y="3323627"/>
            <a:ext cx="365641" cy="2907423"/>
            <a:chOff x="0" y="0"/>
            <a:chExt cx="365640" cy="2907421"/>
          </a:xfrm>
        </p:grpSpPr>
        <p:sp>
          <p:nvSpPr>
            <p:cNvPr id="98" name="Oval"/>
            <p:cNvSpPr/>
            <p:nvPr/>
          </p:nvSpPr>
          <p:spPr>
            <a:xfrm>
              <a:off x="156030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Oval"/>
            <p:cNvSpPr/>
            <p:nvPr/>
          </p:nvSpPr>
          <p:spPr>
            <a:xfrm>
              <a:off x="151023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 flipV="1">
              <a:off x="36652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 flipV="1">
              <a:off x="280532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4"/>
            <p:cNvSpPr txBox="1"/>
            <p:nvPr/>
          </p:nvSpPr>
          <p:spPr>
            <a:xfrm>
              <a:off x="4537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" name="2"/>
            <p:cNvSpPr txBox="1"/>
            <p:nvPr/>
          </p:nvSpPr>
          <p:spPr>
            <a:xfrm>
              <a:off x="0" y="203932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1610299" y="2304633"/>
            <a:ext cx="1143496" cy="3926417"/>
            <a:chOff x="0" y="0"/>
            <a:chExt cx="1143495" cy="3926415"/>
          </a:xfrm>
        </p:grpSpPr>
        <p:sp>
          <p:nvSpPr>
            <p:cNvPr id="105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6" name="Oval"/>
            <p:cNvSpPr/>
            <p:nvPr/>
          </p:nvSpPr>
          <p:spPr>
            <a:xfrm>
              <a:off x="442245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7" name="Oval"/>
            <p:cNvSpPr/>
            <p:nvPr/>
          </p:nvSpPr>
          <p:spPr>
            <a:xfrm>
              <a:off x="794512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8" name="Oval"/>
            <p:cNvSpPr/>
            <p:nvPr/>
          </p:nvSpPr>
          <p:spPr>
            <a:xfrm>
              <a:off x="437238" y="3756883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9" name="Oval"/>
            <p:cNvSpPr/>
            <p:nvPr/>
          </p:nvSpPr>
          <p:spPr>
            <a:xfrm>
              <a:off x="789505" y="3756883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0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 flipV="1">
              <a:off x="488369" y="942582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 flipH="1" flipV="1">
              <a:off x="744366" y="942582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 flipV="1">
              <a:off x="505113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 flipV="1">
              <a:off x="873816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" name="2"/>
            <p:cNvSpPr txBox="1"/>
            <p:nvPr/>
          </p:nvSpPr>
          <p:spPr>
            <a:xfrm>
              <a:off x="351176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7" name="3"/>
            <p:cNvSpPr txBox="1"/>
            <p:nvPr/>
          </p:nvSpPr>
          <p:spPr>
            <a:xfrm>
              <a:off x="681433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" name="3"/>
            <p:cNvSpPr txBox="1"/>
            <p:nvPr/>
          </p:nvSpPr>
          <p:spPr>
            <a:xfrm>
              <a:off x="243407" y="291538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805645" y="305832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2735544" y="1517614"/>
            <a:ext cx="2269176" cy="4713436"/>
            <a:chOff x="0" y="0"/>
            <a:chExt cx="2269175" cy="4713435"/>
          </a:xfrm>
        </p:grpSpPr>
        <p:sp>
          <p:nvSpPr>
            <p:cNvPr id="121" name="Oval"/>
            <p:cNvSpPr/>
            <p:nvPr/>
          </p:nvSpPr>
          <p:spPr>
            <a:xfrm>
              <a:off x="2008023" y="3135865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2" name="Oval"/>
            <p:cNvSpPr/>
            <p:nvPr/>
          </p:nvSpPr>
          <p:spPr>
            <a:xfrm>
              <a:off x="2003016" y="4543902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3" name="Line"/>
            <p:cNvSpPr/>
            <p:nvPr/>
          </p:nvSpPr>
          <p:spPr>
            <a:xfrm flipV="1">
              <a:off x="2112828" y="3213406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169" name="Group"/>
            <p:cNvGrpSpPr/>
            <p:nvPr/>
          </p:nvGrpSpPr>
          <p:grpSpPr>
            <a:xfrm>
              <a:off x="-1" y="-1"/>
              <a:ext cx="2269177" cy="4713437"/>
              <a:chOff x="0" y="0"/>
              <a:chExt cx="2269175" cy="4713435"/>
            </a:xfrm>
          </p:grpSpPr>
          <p:sp>
            <p:nvSpPr>
              <p:cNvPr id="124" name="Oval"/>
              <p:cNvSpPr/>
              <p:nvPr/>
            </p:nvSpPr>
            <p:spPr>
              <a:xfrm>
                <a:off x="1023712" y="686906"/>
                <a:ext cx="209611" cy="169533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5" name="Oval"/>
              <p:cNvSpPr/>
              <p:nvPr/>
            </p:nvSpPr>
            <p:spPr>
              <a:xfrm>
                <a:off x="313468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" name="Oval"/>
              <p:cNvSpPr/>
              <p:nvPr/>
            </p:nvSpPr>
            <p:spPr>
              <a:xfrm>
                <a:off x="1023712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7" name="Oval"/>
              <p:cNvSpPr/>
              <p:nvPr/>
            </p:nvSpPr>
            <p:spPr>
              <a:xfrm>
                <a:off x="1741407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8" name="Oval"/>
              <p:cNvSpPr/>
              <p:nvPr/>
            </p:nvSpPr>
            <p:spPr>
              <a:xfrm>
                <a:off x="204447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Oval"/>
              <p:cNvSpPr/>
              <p:nvPr/>
            </p:nvSpPr>
            <p:spPr>
              <a:xfrm>
                <a:off x="55671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0" name="Oval"/>
              <p:cNvSpPr/>
              <p:nvPr/>
            </p:nvSpPr>
            <p:spPr>
              <a:xfrm>
                <a:off x="935431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" name="Oval"/>
              <p:cNvSpPr/>
              <p:nvPr/>
            </p:nvSpPr>
            <p:spPr>
              <a:xfrm>
                <a:off x="129559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" name="Oval"/>
              <p:cNvSpPr/>
              <p:nvPr/>
            </p:nvSpPr>
            <p:spPr>
              <a:xfrm>
                <a:off x="1655756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" name="Oval"/>
              <p:cNvSpPr/>
              <p:nvPr/>
            </p:nvSpPr>
            <p:spPr>
              <a:xfrm>
                <a:off x="199440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4" name="Oval"/>
              <p:cNvSpPr/>
              <p:nvPr/>
            </p:nvSpPr>
            <p:spPr>
              <a:xfrm>
                <a:off x="55170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5" name="Oval"/>
              <p:cNvSpPr/>
              <p:nvPr/>
            </p:nvSpPr>
            <p:spPr>
              <a:xfrm>
                <a:off x="930424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Oval"/>
              <p:cNvSpPr/>
              <p:nvPr/>
            </p:nvSpPr>
            <p:spPr>
              <a:xfrm>
                <a:off x="129058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7" name="Oval"/>
              <p:cNvSpPr/>
              <p:nvPr/>
            </p:nvSpPr>
            <p:spPr>
              <a:xfrm>
                <a:off x="1650749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8" name="Line"/>
              <p:cNvSpPr/>
              <p:nvPr/>
            </p:nvSpPr>
            <p:spPr>
              <a:xfrm flipV="1">
                <a:off x="1186531" y="-1"/>
                <a:ext cx="1030671" cy="767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" name="Line"/>
              <p:cNvSpPr/>
              <p:nvPr/>
            </p:nvSpPr>
            <p:spPr>
              <a:xfrm flipV="1">
                <a:off x="482639" y="761243"/>
                <a:ext cx="594741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Line"/>
              <p:cNvSpPr/>
              <p:nvPr/>
            </p:nvSpPr>
            <p:spPr>
              <a:xfrm flipV="1">
                <a:off x="1127480" y="771365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" name="Line"/>
              <p:cNvSpPr/>
              <p:nvPr/>
            </p:nvSpPr>
            <p:spPr>
              <a:xfrm flipH="1" flipV="1">
                <a:off x="1174386" y="81831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Line"/>
              <p:cNvSpPr/>
              <p:nvPr/>
            </p:nvSpPr>
            <p:spPr>
              <a:xfrm flipV="1">
                <a:off x="233007" y="1718212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" name="Line"/>
              <p:cNvSpPr/>
              <p:nvPr/>
            </p:nvSpPr>
            <p:spPr>
              <a:xfrm flipH="1" flipV="1">
                <a:off x="472376" y="1718212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" name="Line"/>
              <p:cNvSpPr/>
              <p:nvPr/>
            </p:nvSpPr>
            <p:spPr>
              <a:xfrm flipV="1">
                <a:off x="944951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Line"/>
              <p:cNvSpPr/>
              <p:nvPr/>
            </p:nvSpPr>
            <p:spPr>
              <a:xfrm flipH="1" flipV="1">
                <a:off x="1184320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" name="Line"/>
              <p:cNvSpPr/>
              <p:nvPr/>
            </p:nvSpPr>
            <p:spPr>
              <a:xfrm flipV="1">
                <a:off x="1676477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" name="Line"/>
              <p:cNvSpPr/>
              <p:nvPr/>
            </p:nvSpPr>
            <p:spPr>
              <a:xfrm flipH="1" flipV="1">
                <a:off x="1915845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656757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Line"/>
              <p:cNvSpPr/>
              <p:nvPr/>
            </p:nvSpPr>
            <p:spPr>
              <a:xfrm flipV="1">
                <a:off x="1018031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139539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701866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Line"/>
              <p:cNvSpPr/>
              <p:nvPr/>
            </p:nvSpPr>
            <p:spPr>
              <a:xfrm flipV="1">
                <a:off x="30925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x1=2"/>
              <p:cNvSpPr txBox="1"/>
              <p:nvPr/>
            </p:nvSpPr>
            <p:spPr>
              <a:xfrm>
                <a:off x="876350" y="165821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=2</a:t>
                </a:r>
              </a:p>
            </p:txBody>
          </p:sp>
          <p:sp>
            <p:nvSpPr>
              <p:cNvPr id="154" name="1"/>
              <p:cNvSpPr txBox="1"/>
              <p:nvPr/>
            </p:nvSpPr>
            <p:spPr>
              <a:xfrm>
                <a:off x="359715" y="1025365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55" name="3"/>
              <p:cNvSpPr txBox="1"/>
              <p:nvPr/>
            </p:nvSpPr>
            <p:spPr>
              <a:xfrm>
                <a:off x="83506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56" name="4"/>
              <p:cNvSpPr txBox="1"/>
              <p:nvPr/>
            </p:nvSpPr>
            <p:spPr>
              <a:xfrm>
                <a:off x="143849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57" name="3"/>
              <p:cNvSpPr txBox="1"/>
              <p:nvPr/>
            </p:nvSpPr>
            <p:spPr>
              <a:xfrm>
                <a:off x="103020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58" name="4"/>
              <p:cNvSpPr txBox="1"/>
              <p:nvPr/>
            </p:nvSpPr>
            <p:spPr>
              <a:xfrm>
                <a:off x="449905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59" name="1"/>
              <p:cNvSpPr txBox="1"/>
              <p:nvPr/>
            </p:nvSpPr>
            <p:spPr>
              <a:xfrm>
                <a:off x="774525" y="221205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0" name="4"/>
              <p:cNvSpPr txBox="1"/>
              <p:nvPr/>
            </p:nvSpPr>
            <p:spPr>
              <a:xfrm>
                <a:off x="1173437" y="2211537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1" name="1"/>
              <p:cNvSpPr txBox="1"/>
              <p:nvPr/>
            </p:nvSpPr>
            <p:spPr>
              <a:xfrm>
                <a:off x="1532413" y="1930170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2" name="3"/>
              <p:cNvSpPr txBox="1"/>
              <p:nvPr/>
            </p:nvSpPr>
            <p:spPr>
              <a:xfrm>
                <a:off x="1931325" y="1929656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3" name="4"/>
              <p:cNvSpPr txBox="1"/>
              <p:nvPr/>
            </p:nvSpPr>
            <p:spPr>
              <a:xfrm>
                <a:off x="0" y="3327970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4" name="4"/>
              <p:cNvSpPr txBox="1"/>
              <p:nvPr/>
            </p:nvSpPr>
            <p:spPr>
              <a:xfrm>
                <a:off x="741489" y="333836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5" name="3"/>
              <p:cNvSpPr txBox="1"/>
              <p:nvPr/>
            </p:nvSpPr>
            <p:spPr>
              <a:xfrm>
                <a:off x="1443469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6" name="3"/>
              <p:cNvSpPr txBox="1"/>
              <p:nvPr/>
            </p:nvSpPr>
            <p:spPr>
              <a:xfrm>
                <a:off x="384930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7" name="1"/>
              <p:cNvSpPr txBox="1"/>
              <p:nvPr/>
            </p:nvSpPr>
            <p:spPr>
              <a:xfrm>
                <a:off x="1142135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8" name="1"/>
              <p:cNvSpPr txBox="1"/>
              <p:nvPr/>
            </p:nvSpPr>
            <p:spPr>
              <a:xfrm>
                <a:off x="1849021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20" name="Group"/>
          <p:cNvGrpSpPr/>
          <p:nvPr/>
        </p:nvGrpSpPr>
        <p:grpSpPr>
          <a:xfrm>
            <a:off x="4853039" y="1478944"/>
            <a:ext cx="2372747" cy="4752106"/>
            <a:chOff x="0" y="0"/>
            <a:chExt cx="2372745" cy="4752104"/>
          </a:xfrm>
        </p:grpSpPr>
        <p:sp>
          <p:nvSpPr>
            <p:cNvPr id="171" name="Oval"/>
            <p:cNvSpPr/>
            <p:nvPr/>
          </p:nvSpPr>
          <p:spPr>
            <a:xfrm>
              <a:off x="2092499" y="4582572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 flipH="1" flipV="1">
              <a:off x="2019214" y="176827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-1" y="-1"/>
              <a:ext cx="2372747" cy="4752106"/>
              <a:chOff x="0" y="0"/>
              <a:chExt cx="2372745" cy="4752104"/>
            </a:xfrm>
          </p:grpSpPr>
          <p:sp>
            <p:nvSpPr>
              <p:cNvPr id="173" name="Oval"/>
              <p:cNvSpPr/>
              <p:nvPr/>
            </p:nvSpPr>
            <p:spPr>
              <a:xfrm>
                <a:off x="1079558" y="725575"/>
                <a:ext cx="209611" cy="169534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4" name="Oval"/>
              <p:cNvSpPr/>
              <p:nvPr/>
            </p:nvSpPr>
            <p:spPr>
              <a:xfrm>
                <a:off x="440376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5" name="Oval"/>
              <p:cNvSpPr/>
              <p:nvPr/>
            </p:nvSpPr>
            <p:spPr>
              <a:xfrm>
                <a:off x="1853614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6" name="Oval"/>
              <p:cNvSpPr/>
              <p:nvPr/>
            </p:nvSpPr>
            <p:spPr>
              <a:xfrm>
                <a:off x="1079558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7" name="Oval"/>
              <p:cNvSpPr/>
              <p:nvPr/>
            </p:nvSpPr>
            <p:spPr>
              <a:xfrm>
                <a:off x="257919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8" name="Oval"/>
              <p:cNvSpPr/>
              <p:nvPr/>
            </p:nvSpPr>
            <p:spPr>
              <a:xfrm>
                <a:off x="595061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9" name="Oval"/>
              <p:cNvSpPr/>
              <p:nvPr/>
            </p:nvSpPr>
            <p:spPr>
              <a:xfrm>
                <a:off x="947328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0" name="Oval"/>
              <p:cNvSpPr/>
              <p:nvPr/>
            </p:nvSpPr>
            <p:spPr>
              <a:xfrm>
                <a:off x="1346283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1" name="Oval"/>
              <p:cNvSpPr/>
              <p:nvPr/>
            </p:nvSpPr>
            <p:spPr>
              <a:xfrm>
                <a:off x="1737343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2" name="Oval"/>
              <p:cNvSpPr/>
              <p:nvPr/>
            </p:nvSpPr>
            <p:spPr>
              <a:xfrm>
                <a:off x="2097505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3" name="Oval"/>
              <p:cNvSpPr/>
              <p:nvPr/>
            </p:nvSpPr>
            <p:spPr>
              <a:xfrm>
                <a:off x="252912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4" name="Oval"/>
              <p:cNvSpPr/>
              <p:nvPr/>
            </p:nvSpPr>
            <p:spPr>
              <a:xfrm>
                <a:off x="590054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5" name="Oval"/>
              <p:cNvSpPr/>
              <p:nvPr/>
            </p:nvSpPr>
            <p:spPr>
              <a:xfrm>
                <a:off x="942321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6" name="Oval"/>
              <p:cNvSpPr/>
              <p:nvPr/>
            </p:nvSpPr>
            <p:spPr>
              <a:xfrm>
                <a:off x="134127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7" name="Oval"/>
              <p:cNvSpPr/>
              <p:nvPr/>
            </p:nvSpPr>
            <p:spPr>
              <a:xfrm>
                <a:off x="173233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8" name="Line"/>
              <p:cNvSpPr/>
              <p:nvPr/>
            </p:nvSpPr>
            <p:spPr>
              <a:xfrm flipH="1" flipV="1">
                <a:off x="195747" y="-1"/>
                <a:ext cx="1008239" cy="81274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558077" y="844051"/>
                <a:ext cx="594742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1187533" y="854173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Line"/>
              <p:cNvSpPr/>
              <p:nvPr/>
            </p:nvSpPr>
            <p:spPr>
              <a:xfrm flipH="1" flipV="1">
                <a:off x="1226838" y="81284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357362" y="1844683"/>
                <a:ext cx="209687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3" name="Line"/>
              <p:cNvSpPr/>
              <p:nvPr/>
            </p:nvSpPr>
            <p:spPr>
              <a:xfrm flipH="1" flipV="1">
                <a:off x="596732" y="1844683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972171" y="1844683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Line"/>
              <p:cNvSpPr/>
              <p:nvPr/>
            </p:nvSpPr>
            <p:spPr>
              <a:xfrm flipH="1" flipV="1">
                <a:off x="1211540" y="1844683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6" name="Line"/>
              <p:cNvSpPr/>
              <p:nvPr/>
            </p:nvSpPr>
            <p:spPr>
              <a:xfrm flipV="1">
                <a:off x="1779845" y="176827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Line"/>
              <p:cNvSpPr/>
              <p:nvPr/>
            </p:nvSpPr>
            <p:spPr>
              <a:xfrm flipV="1">
                <a:off x="672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Line"/>
              <p:cNvSpPr/>
              <p:nvPr/>
            </p:nvSpPr>
            <p:spPr>
              <a:xfrm flipV="1">
                <a:off x="311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9" name="Line"/>
              <p:cNvSpPr/>
              <p:nvPr/>
            </p:nvSpPr>
            <p:spPr>
              <a:xfrm flipV="1">
                <a:off x="1041499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0" name="Line"/>
              <p:cNvSpPr/>
              <p:nvPr/>
            </p:nvSpPr>
            <p:spPr>
              <a:xfrm flipV="1">
                <a:off x="1466177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1" name="Line"/>
              <p:cNvSpPr/>
              <p:nvPr/>
            </p:nvSpPr>
            <p:spPr>
              <a:xfrm flipV="1">
                <a:off x="1779996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2" name="Line"/>
              <p:cNvSpPr/>
              <p:nvPr/>
            </p:nvSpPr>
            <p:spPr>
              <a:xfrm flipV="1">
                <a:off x="2238269" y="3379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3" name="x1=3"/>
              <p:cNvSpPr txBox="1"/>
              <p:nvPr/>
            </p:nvSpPr>
            <p:spPr>
              <a:xfrm>
                <a:off x="259561" y="242966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=3</a:t>
                </a:r>
              </a:p>
            </p:txBody>
          </p:sp>
          <p:sp>
            <p:nvSpPr>
              <p:cNvPr id="204" name="1"/>
              <p:cNvSpPr txBox="1"/>
              <p:nvPr/>
            </p:nvSpPr>
            <p:spPr>
              <a:xfrm>
                <a:off x="447859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05" name="2"/>
              <p:cNvSpPr txBox="1"/>
              <p:nvPr/>
            </p:nvSpPr>
            <p:spPr>
              <a:xfrm>
                <a:off x="92321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6" name="4"/>
              <p:cNvSpPr txBox="1"/>
              <p:nvPr/>
            </p:nvSpPr>
            <p:spPr>
              <a:xfrm>
                <a:off x="152664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07" name="2"/>
              <p:cNvSpPr txBox="1"/>
              <p:nvPr/>
            </p:nvSpPr>
            <p:spPr>
              <a:xfrm>
                <a:off x="233321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8" name="4"/>
              <p:cNvSpPr txBox="1"/>
              <p:nvPr/>
            </p:nvSpPr>
            <p:spPr>
              <a:xfrm>
                <a:off x="580206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09" name="1"/>
              <p:cNvSpPr txBox="1"/>
              <p:nvPr/>
            </p:nvSpPr>
            <p:spPr>
              <a:xfrm>
                <a:off x="815982" y="187124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0" name="4"/>
              <p:cNvSpPr txBox="1"/>
              <p:nvPr/>
            </p:nvSpPr>
            <p:spPr>
              <a:xfrm>
                <a:off x="1214894" y="187072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1" name="1"/>
              <p:cNvSpPr txBox="1"/>
              <p:nvPr/>
            </p:nvSpPr>
            <p:spPr>
              <a:xfrm>
                <a:off x="1635983" y="225097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2" name="2"/>
              <p:cNvSpPr txBox="1"/>
              <p:nvPr/>
            </p:nvSpPr>
            <p:spPr>
              <a:xfrm>
                <a:off x="2034895" y="225046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3" name="4"/>
              <p:cNvSpPr txBox="1"/>
              <p:nvPr/>
            </p:nvSpPr>
            <p:spPr>
              <a:xfrm>
                <a:off x="0" y="3397871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4" name="4"/>
              <p:cNvSpPr txBox="1"/>
              <p:nvPr/>
            </p:nvSpPr>
            <p:spPr>
              <a:xfrm>
                <a:off x="769952" y="3405236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5" name="2"/>
              <p:cNvSpPr txBox="1"/>
              <p:nvPr/>
            </p:nvSpPr>
            <p:spPr>
              <a:xfrm>
                <a:off x="414875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6" name="2"/>
              <p:cNvSpPr txBox="1"/>
              <p:nvPr/>
            </p:nvSpPr>
            <p:spPr>
              <a:xfrm>
                <a:off x="1492886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7" name="1"/>
              <p:cNvSpPr txBox="1"/>
              <p:nvPr/>
            </p:nvSpPr>
            <p:spPr>
              <a:xfrm>
                <a:off x="1165699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8" name="1"/>
              <p:cNvSpPr txBox="1"/>
              <p:nvPr/>
            </p:nvSpPr>
            <p:spPr>
              <a:xfrm>
                <a:off x="1992363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21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5047457" y="1437126"/>
            <a:ext cx="4327671" cy="4793924"/>
            <a:chOff x="0" y="0"/>
            <a:chExt cx="4327670" cy="4793923"/>
          </a:xfrm>
        </p:grpSpPr>
        <p:sp>
          <p:nvSpPr>
            <p:cNvPr id="222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Oval"/>
            <p:cNvSpPr/>
            <p:nvPr/>
          </p:nvSpPr>
          <p:spPr>
            <a:xfrm>
              <a:off x="2441504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Oval"/>
            <p:cNvSpPr/>
            <p:nvPr/>
          </p:nvSpPr>
          <p:spPr>
            <a:xfrm>
              <a:off x="3094587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5" name="Oval"/>
            <p:cNvSpPr/>
            <p:nvPr/>
          </p:nvSpPr>
          <p:spPr>
            <a:xfrm>
              <a:off x="3852758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6" name="Oval"/>
            <p:cNvSpPr/>
            <p:nvPr/>
          </p:nvSpPr>
          <p:spPr>
            <a:xfrm>
              <a:off x="2285534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7" name="Oval"/>
            <p:cNvSpPr/>
            <p:nvPr/>
          </p:nvSpPr>
          <p:spPr>
            <a:xfrm>
              <a:off x="2637801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8" name="Oval"/>
            <p:cNvSpPr/>
            <p:nvPr/>
          </p:nvSpPr>
          <p:spPr>
            <a:xfrm>
              <a:off x="2990067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9" name="Oval"/>
            <p:cNvSpPr/>
            <p:nvPr/>
          </p:nvSpPr>
          <p:spPr>
            <a:xfrm>
              <a:off x="3342334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0" name="Oval"/>
            <p:cNvSpPr/>
            <p:nvPr/>
          </p:nvSpPr>
          <p:spPr>
            <a:xfrm>
              <a:off x="3694601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1" name="Oval"/>
            <p:cNvSpPr/>
            <p:nvPr/>
          </p:nvSpPr>
          <p:spPr>
            <a:xfrm>
              <a:off x="4046868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Oval"/>
            <p:cNvSpPr/>
            <p:nvPr/>
          </p:nvSpPr>
          <p:spPr>
            <a:xfrm>
              <a:off x="2382126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3" name="Oval"/>
            <p:cNvSpPr/>
            <p:nvPr/>
          </p:nvSpPr>
          <p:spPr>
            <a:xfrm>
              <a:off x="2734393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4" name="Oval"/>
            <p:cNvSpPr/>
            <p:nvPr/>
          </p:nvSpPr>
          <p:spPr>
            <a:xfrm>
              <a:off x="3086660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5" name="Oval"/>
            <p:cNvSpPr/>
            <p:nvPr/>
          </p:nvSpPr>
          <p:spPr>
            <a:xfrm>
              <a:off x="3438927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Oval"/>
            <p:cNvSpPr/>
            <p:nvPr/>
          </p:nvSpPr>
          <p:spPr>
            <a:xfrm>
              <a:off x="3791194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7" name="Oval"/>
            <p:cNvSpPr/>
            <p:nvPr/>
          </p:nvSpPr>
          <p:spPr>
            <a:xfrm>
              <a:off x="4118061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498832" y="885869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164325" y="895992"/>
              <a:ext cx="1" cy="9525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0" name="Line"/>
            <p:cNvSpPr/>
            <p:nvPr/>
          </p:nvSpPr>
          <p:spPr>
            <a:xfrm flipH="1" flipV="1">
              <a:off x="3203226" y="898802"/>
              <a:ext cx="697916" cy="9468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 flipV="1">
              <a:off x="2368006" y="1810089"/>
              <a:ext cx="153642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 flipH="1" flipV="1">
              <a:off x="2551330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3056380" y="1911780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 flipH="1" flipV="1">
              <a:off x="3239704" y="1911780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3761077" y="1810089"/>
              <a:ext cx="153641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 flipH="1" flipV="1">
              <a:off x="3944401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2440063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 flipV="1">
              <a:off x="2780537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311763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347757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3842660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4159545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254" name="1"/>
            <p:cNvSpPr txBox="1"/>
            <p:nvPr/>
          </p:nvSpPr>
          <p:spPr>
            <a:xfrm>
              <a:off x="2424884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5" name="2"/>
            <p:cNvSpPr txBox="1"/>
            <p:nvPr/>
          </p:nvSpPr>
          <p:spPr>
            <a:xfrm>
              <a:off x="2900236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6" name="3"/>
            <p:cNvSpPr txBox="1"/>
            <p:nvPr/>
          </p:nvSpPr>
          <p:spPr>
            <a:xfrm>
              <a:off x="3503667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7" name="2"/>
            <p:cNvSpPr txBox="1"/>
            <p:nvPr/>
          </p:nvSpPr>
          <p:spPr>
            <a:xfrm>
              <a:off x="2162326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8" name="3"/>
            <p:cNvSpPr txBox="1"/>
            <p:nvPr/>
          </p:nvSpPr>
          <p:spPr>
            <a:xfrm>
              <a:off x="2509212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9" name="1"/>
            <p:cNvSpPr txBox="1"/>
            <p:nvPr/>
          </p:nvSpPr>
          <p:spPr>
            <a:xfrm>
              <a:off x="2877429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0" name="3"/>
            <p:cNvSpPr txBox="1"/>
            <p:nvPr/>
          </p:nvSpPr>
          <p:spPr>
            <a:xfrm>
              <a:off x="3224314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1" name="1"/>
            <p:cNvSpPr txBox="1"/>
            <p:nvPr/>
          </p:nvSpPr>
          <p:spPr>
            <a:xfrm>
              <a:off x="3578478" y="2010916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2" name="2"/>
            <p:cNvSpPr txBox="1"/>
            <p:nvPr/>
          </p:nvSpPr>
          <p:spPr>
            <a:xfrm>
              <a:off x="3977389" y="201040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3" name="3"/>
            <p:cNvSpPr txBox="1"/>
            <p:nvPr/>
          </p:nvSpPr>
          <p:spPr>
            <a:xfrm>
              <a:off x="2129538" y="372847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4" name="3"/>
            <p:cNvSpPr txBox="1"/>
            <p:nvPr/>
          </p:nvSpPr>
          <p:spPr>
            <a:xfrm>
              <a:off x="2853759" y="372847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" name="2"/>
            <p:cNvSpPr txBox="1"/>
            <p:nvPr/>
          </p:nvSpPr>
          <p:spPr>
            <a:xfrm>
              <a:off x="2554279" y="392583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6" name="2"/>
            <p:cNvSpPr txBox="1"/>
            <p:nvPr/>
          </p:nvSpPr>
          <p:spPr>
            <a:xfrm>
              <a:off x="3578478" y="388311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7" name="1"/>
            <p:cNvSpPr txBox="1"/>
            <p:nvPr/>
          </p:nvSpPr>
          <p:spPr>
            <a:xfrm>
              <a:off x="3895999" y="424226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8" name="1"/>
            <p:cNvSpPr txBox="1"/>
            <p:nvPr/>
          </p:nvSpPr>
          <p:spPr>
            <a:xfrm>
              <a:off x="3224314" y="42364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9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4479362" y="910450"/>
            <a:ext cx="1069490" cy="638208"/>
            <a:chOff x="0" y="0"/>
            <a:chExt cx="1069488" cy="638206"/>
          </a:xfrm>
        </p:grpSpPr>
        <p:sp>
          <p:nvSpPr>
            <p:cNvPr id="271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2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" grpId="20"/>
      <p:bldP build="whole" bldLvl="1" animBg="1" rev="0" advAuto="0" spid="220" grpId="25"/>
      <p:bldP build="whole" bldLvl="1" animBg="1" rev="0" advAuto="0" spid="74" grpId="14"/>
      <p:bldP build="whole" bldLvl="1" animBg="1" rev="0" advAuto="0" spid="270" grpId="26"/>
      <p:bldP build="whole" bldLvl="1" animBg="1" rev="0" advAuto="0" spid="73" grpId="10"/>
      <p:bldP build="whole" bldLvl="1" animBg="1" rev="0" advAuto="0" spid="66" grpId="17"/>
      <p:bldP build="whole" bldLvl="1" animBg="1" rev="0" advAuto="0" spid="221" grpId="27"/>
      <p:bldP build="whole" bldLvl="1" animBg="1" rev="0" advAuto="0" spid="104" grpId="22"/>
      <p:bldP build="whole" bldLvl="1" animBg="1" rev="0" advAuto="0" spid="67" grpId="4"/>
      <p:bldP build="whole" bldLvl="1" animBg="1" rev="0" advAuto="0" spid="75" grpId="3"/>
      <p:bldP build="whole" bldLvl="1" animBg="1" rev="0" advAuto="0" spid="70" grpId="16"/>
      <p:bldP build="whole" bldLvl="1" animBg="1" rev="0" advAuto="0" spid="81" grpId="11"/>
      <p:bldP build="whole" bldLvl="1" animBg="1" rev="0" advAuto="0" spid="63" grpId="5"/>
      <p:bldP build="whole" bldLvl="1" animBg="1" rev="0" advAuto="0" spid="71" grpId="2"/>
      <p:bldP build="whole" bldLvl="1" animBg="1" rev="0" advAuto="0" spid="69" grpId="12"/>
      <p:bldP build="whole" bldLvl="1" animBg="1" rev="0" advAuto="0" spid="85" grpId="18"/>
      <p:bldP build="whole" bldLvl="1" animBg="1" rev="0" advAuto="0" spid="97" grpId="19"/>
      <p:bldP build="whole" bldLvl="1" animBg="1" rev="0" advAuto="0" spid="273" grpId="1"/>
      <p:bldP build="whole" bldLvl="1" animBg="1" rev="0" advAuto="0" spid="170" grpId="24"/>
      <p:bldP build="whole" bldLvl="1" animBg="1" rev="0" advAuto="0" spid="76" grpId="7"/>
      <p:bldP build="whole" bldLvl="1" animBg="1" rev="0" advAuto="0" spid="68" grpId="8"/>
      <p:bldP build="whole" bldLvl="1" animBg="1" rev="0" advAuto="0" spid="64" grpId="9"/>
      <p:bldP build="whole" bldLvl="1" animBg="1" rev="0" advAuto="0" spid="93" grpId="21"/>
      <p:bldP build="whole" bldLvl="1" animBg="1" rev="0" advAuto="0" spid="120" grpId="23"/>
      <p:bldP build="whole" bldLvl="1" animBg="1" rev="0" advAuto="0" spid="86" grpId="15"/>
      <p:bldP build="whole" bldLvl="1" animBg="1" rev="0" advAuto="0" spid="65" grpId="13"/>
      <p:bldP build="whole" bldLvl="1" animBg="1" rev="0" advAuto="0" spid="7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olution: 4-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 4-Queens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79" name="Table"/>
          <p:cNvGraphicFramePr/>
          <p:nvPr/>
        </p:nvGraphicFramePr>
        <p:xfrm>
          <a:off x="1952710" y="1306822"/>
          <a:ext cx="5039079" cy="50317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3419"/>
                <a:gridCol w="1253419"/>
                <a:gridCol w="1253419"/>
                <a:gridCol w="1253419"/>
              </a:tblGrid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0" name="Q2"/>
          <p:cNvSpPr txBox="1"/>
          <p:nvPr/>
        </p:nvSpPr>
        <p:spPr>
          <a:xfrm>
            <a:off x="3710976" y="17036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81" name="Q1"/>
          <p:cNvSpPr txBox="1"/>
          <p:nvPr/>
        </p:nvSpPr>
        <p:spPr>
          <a:xfrm>
            <a:off x="2282973" y="4164539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82" name="c"/>
          <p:cNvSpPr txBox="1"/>
          <p:nvPr/>
        </p:nvSpPr>
        <p:spPr>
          <a:xfrm>
            <a:off x="4924655" y="6227157"/>
            <a:ext cx="3106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3" name="a"/>
          <p:cNvSpPr txBox="1"/>
          <p:nvPr/>
        </p:nvSpPr>
        <p:spPr>
          <a:xfrm>
            <a:off x="2384541" y="6227157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4" name="b"/>
          <p:cNvSpPr txBox="1"/>
          <p:nvPr/>
        </p:nvSpPr>
        <p:spPr>
          <a:xfrm>
            <a:off x="3641576" y="6227157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5" name="d"/>
          <p:cNvSpPr txBox="1"/>
          <p:nvPr/>
        </p:nvSpPr>
        <p:spPr>
          <a:xfrm>
            <a:off x="6121275" y="6227157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6" name="1"/>
          <p:cNvSpPr txBox="1"/>
          <p:nvPr/>
        </p:nvSpPr>
        <p:spPr>
          <a:xfrm>
            <a:off x="1589335" y="531831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7" name="2"/>
          <p:cNvSpPr txBox="1"/>
          <p:nvPr/>
        </p:nvSpPr>
        <p:spPr>
          <a:xfrm>
            <a:off x="1589335" y="4157241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" name="3"/>
          <p:cNvSpPr txBox="1"/>
          <p:nvPr/>
        </p:nvSpPr>
        <p:spPr>
          <a:xfrm>
            <a:off x="1589335" y="292332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9" name="4"/>
          <p:cNvSpPr txBox="1"/>
          <p:nvPr/>
        </p:nvSpPr>
        <p:spPr>
          <a:xfrm>
            <a:off x="1589335" y="16963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0" name="Q3"/>
          <p:cNvSpPr txBox="1"/>
          <p:nvPr/>
        </p:nvSpPr>
        <p:spPr>
          <a:xfrm>
            <a:off x="4825084" y="5442012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91" name="Q4"/>
          <p:cNvSpPr txBox="1"/>
          <p:nvPr/>
        </p:nvSpPr>
        <p:spPr>
          <a:xfrm>
            <a:off x="6034465" y="2930619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3"/>
      <p:bldP build="whole" bldLvl="1" animBg="1" rev="0" advAuto="0" spid="280" grpId="2"/>
      <p:bldP build="whole" bldLvl="1" animBg="1" rev="0" advAuto="0" spid="281" grpId="1"/>
      <p:bldP build="whole" bldLvl="1" animBg="1" rev="0" advAuto="0" spid="291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tate Space: 4 Queens"/>
          <p:cNvSpPr txBox="1"/>
          <p:nvPr>
            <p:ph type="title"/>
          </p:nvPr>
        </p:nvSpPr>
        <p:spPr>
          <a:xfrm>
            <a:off x="806994" y="-182831"/>
            <a:ext cx="7468213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7" name="Oval"/>
          <p:cNvSpPr/>
          <p:nvPr/>
        </p:nvSpPr>
        <p:spPr>
          <a:xfrm>
            <a:off x="4909302" y="1379124"/>
            <a:ext cx="209611" cy="16953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Oval"/>
          <p:cNvSpPr/>
          <p:nvPr/>
        </p:nvSpPr>
        <p:spPr>
          <a:xfrm>
            <a:off x="3759256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Oval"/>
          <p:cNvSpPr/>
          <p:nvPr/>
        </p:nvSpPr>
        <p:spPr>
          <a:xfrm>
            <a:off x="5932598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Oval"/>
          <p:cNvSpPr/>
          <p:nvPr/>
        </p:nvSpPr>
        <p:spPr>
          <a:xfrm>
            <a:off x="8091121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Oval"/>
          <p:cNvSpPr/>
          <p:nvPr/>
        </p:nvSpPr>
        <p:spPr>
          <a:xfrm>
            <a:off x="146494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Oval"/>
          <p:cNvSpPr/>
          <p:nvPr/>
        </p:nvSpPr>
        <p:spPr>
          <a:xfrm>
            <a:off x="220324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Oval"/>
          <p:cNvSpPr/>
          <p:nvPr/>
        </p:nvSpPr>
        <p:spPr>
          <a:xfrm>
            <a:off x="304901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Oval"/>
          <p:cNvSpPr/>
          <p:nvPr/>
        </p:nvSpPr>
        <p:spPr>
          <a:xfrm>
            <a:off x="375925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" name="Oval"/>
          <p:cNvSpPr/>
          <p:nvPr/>
        </p:nvSpPr>
        <p:spPr>
          <a:xfrm>
            <a:off x="447695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Oval"/>
          <p:cNvSpPr/>
          <p:nvPr/>
        </p:nvSpPr>
        <p:spPr>
          <a:xfrm>
            <a:off x="529341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" name="Oval"/>
          <p:cNvSpPr/>
          <p:nvPr/>
        </p:nvSpPr>
        <p:spPr>
          <a:xfrm>
            <a:off x="6706654" y="3212829"/>
            <a:ext cx="209610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Oval"/>
          <p:cNvSpPr/>
          <p:nvPr/>
        </p:nvSpPr>
        <p:spPr>
          <a:xfrm>
            <a:off x="593259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Oval"/>
          <p:cNvSpPr/>
          <p:nvPr/>
        </p:nvSpPr>
        <p:spPr>
          <a:xfrm>
            <a:off x="748896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Oval"/>
          <p:cNvSpPr/>
          <p:nvPr/>
        </p:nvSpPr>
        <p:spPr>
          <a:xfrm>
            <a:off x="8142044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Oval"/>
          <p:cNvSpPr/>
          <p:nvPr/>
        </p:nvSpPr>
        <p:spPr>
          <a:xfrm>
            <a:off x="8900215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Oval"/>
          <p:cNvSpPr/>
          <p:nvPr/>
        </p:nvSpPr>
        <p:spPr>
          <a:xfrm>
            <a:off x="98784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Oval"/>
          <p:cNvSpPr/>
          <p:nvPr/>
        </p:nvSpPr>
        <p:spPr>
          <a:xfrm>
            <a:off x="1348011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Oval"/>
          <p:cNvSpPr/>
          <p:nvPr/>
        </p:nvSpPr>
        <p:spPr>
          <a:xfrm>
            <a:off x="1700278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Oval"/>
          <p:cNvSpPr/>
          <p:nvPr/>
        </p:nvSpPr>
        <p:spPr>
          <a:xfrm>
            <a:off x="2052545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Oval"/>
          <p:cNvSpPr/>
          <p:nvPr/>
        </p:nvSpPr>
        <p:spPr>
          <a:xfrm>
            <a:off x="240481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Oval"/>
          <p:cNvSpPr/>
          <p:nvPr/>
        </p:nvSpPr>
        <p:spPr>
          <a:xfrm>
            <a:off x="2939992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Oval"/>
          <p:cNvSpPr/>
          <p:nvPr/>
        </p:nvSpPr>
        <p:spPr>
          <a:xfrm>
            <a:off x="32922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Oval"/>
          <p:cNvSpPr/>
          <p:nvPr/>
        </p:nvSpPr>
        <p:spPr>
          <a:xfrm>
            <a:off x="367097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Oval"/>
          <p:cNvSpPr/>
          <p:nvPr/>
        </p:nvSpPr>
        <p:spPr>
          <a:xfrm>
            <a:off x="403113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Oval"/>
          <p:cNvSpPr/>
          <p:nvPr/>
        </p:nvSpPr>
        <p:spPr>
          <a:xfrm>
            <a:off x="4391300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Oval"/>
          <p:cNvSpPr/>
          <p:nvPr/>
        </p:nvSpPr>
        <p:spPr>
          <a:xfrm>
            <a:off x="4743567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51109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Oval"/>
          <p:cNvSpPr/>
          <p:nvPr/>
        </p:nvSpPr>
        <p:spPr>
          <a:xfrm>
            <a:off x="544810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Oval"/>
          <p:cNvSpPr/>
          <p:nvPr/>
        </p:nvSpPr>
        <p:spPr>
          <a:xfrm>
            <a:off x="580036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Oval"/>
          <p:cNvSpPr/>
          <p:nvPr/>
        </p:nvSpPr>
        <p:spPr>
          <a:xfrm>
            <a:off x="6199323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6590383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695054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" name="Oval"/>
          <p:cNvSpPr/>
          <p:nvPr/>
        </p:nvSpPr>
        <p:spPr>
          <a:xfrm>
            <a:off x="7332991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Oval"/>
          <p:cNvSpPr/>
          <p:nvPr/>
        </p:nvSpPr>
        <p:spPr>
          <a:xfrm>
            <a:off x="7685258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Oval"/>
          <p:cNvSpPr/>
          <p:nvPr/>
        </p:nvSpPr>
        <p:spPr>
          <a:xfrm>
            <a:off x="8037524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Oval"/>
          <p:cNvSpPr/>
          <p:nvPr/>
        </p:nvSpPr>
        <p:spPr>
          <a:xfrm>
            <a:off x="8389791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Oval"/>
          <p:cNvSpPr/>
          <p:nvPr/>
        </p:nvSpPr>
        <p:spPr>
          <a:xfrm>
            <a:off x="8742058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Oval"/>
          <p:cNvSpPr/>
          <p:nvPr/>
        </p:nvSpPr>
        <p:spPr>
          <a:xfrm>
            <a:off x="9094325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Oval"/>
          <p:cNvSpPr/>
          <p:nvPr/>
        </p:nvSpPr>
        <p:spPr>
          <a:xfrm>
            <a:off x="98284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Oval"/>
          <p:cNvSpPr/>
          <p:nvPr/>
        </p:nvSpPr>
        <p:spPr>
          <a:xfrm>
            <a:off x="13430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Oval"/>
          <p:cNvSpPr/>
          <p:nvPr/>
        </p:nvSpPr>
        <p:spPr>
          <a:xfrm>
            <a:off x="169527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Oval"/>
          <p:cNvSpPr/>
          <p:nvPr/>
        </p:nvSpPr>
        <p:spPr>
          <a:xfrm>
            <a:off x="204753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Oval"/>
          <p:cNvSpPr/>
          <p:nvPr/>
        </p:nvSpPr>
        <p:spPr>
          <a:xfrm>
            <a:off x="23998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Oval"/>
          <p:cNvSpPr/>
          <p:nvPr/>
        </p:nvSpPr>
        <p:spPr>
          <a:xfrm>
            <a:off x="29349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" name="Oval"/>
          <p:cNvSpPr/>
          <p:nvPr/>
        </p:nvSpPr>
        <p:spPr>
          <a:xfrm>
            <a:off x="328725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Oval"/>
          <p:cNvSpPr/>
          <p:nvPr/>
        </p:nvSpPr>
        <p:spPr>
          <a:xfrm>
            <a:off x="366596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Oval"/>
          <p:cNvSpPr/>
          <p:nvPr/>
        </p:nvSpPr>
        <p:spPr>
          <a:xfrm>
            <a:off x="402613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Oval"/>
          <p:cNvSpPr/>
          <p:nvPr/>
        </p:nvSpPr>
        <p:spPr>
          <a:xfrm>
            <a:off x="438629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Oval"/>
          <p:cNvSpPr/>
          <p:nvPr/>
        </p:nvSpPr>
        <p:spPr>
          <a:xfrm>
            <a:off x="473856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Oval"/>
          <p:cNvSpPr/>
          <p:nvPr/>
        </p:nvSpPr>
        <p:spPr>
          <a:xfrm>
            <a:off x="5105952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Oval"/>
          <p:cNvSpPr/>
          <p:nvPr/>
        </p:nvSpPr>
        <p:spPr>
          <a:xfrm>
            <a:off x="544309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Oval"/>
          <p:cNvSpPr/>
          <p:nvPr/>
        </p:nvSpPr>
        <p:spPr>
          <a:xfrm>
            <a:off x="579536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Oval"/>
          <p:cNvSpPr/>
          <p:nvPr/>
        </p:nvSpPr>
        <p:spPr>
          <a:xfrm>
            <a:off x="619431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Oval"/>
          <p:cNvSpPr/>
          <p:nvPr/>
        </p:nvSpPr>
        <p:spPr>
          <a:xfrm>
            <a:off x="658537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Oval"/>
          <p:cNvSpPr/>
          <p:nvPr/>
        </p:nvSpPr>
        <p:spPr>
          <a:xfrm>
            <a:off x="694553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Oval"/>
          <p:cNvSpPr/>
          <p:nvPr/>
        </p:nvSpPr>
        <p:spPr>
          <a:xfrm>
            <a:off x="742958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Oval"/>
          <p:cNvSpPr/>
          <p:nvPr/>
        </p:nvSpPr>
        <p:spPr>
          <a:xfrm>
            <a:off x="778185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Oval"/>
          <p:cNvSpPr/>
          <p:nvPr/>
        </p:nvSpPr>
        <p:spPr>
          <a:xfrm>
            <a:off x="8134117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Oval"/>
          <p:cNvSpPr/>
          <p:nvPr/>
        </p:nvSpPr>
        <p:spPr>
          <a:xfrm>
            <a:off x="84863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Oval"/>
          <p:cNvSpPr/>
          <p:nvPr/>
        </p:nvSpPr>
        <p:spPr>
          <a:xfrm>
            <a:off x="883865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" name="Oval"/>
          <p:cNvSpPr/>
          <p:nvPr/>
        </p:nvSpPr>
        <p:spPr>
          <a:xfrm>
            <a:off x="916551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 flipV="1">
            <a:off x="1625204" y="1485977"/>
            <a:ext cx="3277960" cy="8126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V="1">
            <a:off x="3922075" y="1517614"/>
            <a:ext cx="1030671" cy="7493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 flipH="1" flipV="1">
            <a:off x="5048787" y="1478944"/>
            <a:ext cx="964351" cy="78124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 flipH="1" flipV="1">
            <a:off x="5047456" y="1437126"/>
            <a:ext cx="3199458" cy="937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 flipV="1">
            <a:off x="3218183" y="2278857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 flipV="1">
            <a:off x="5411117" y="2322996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V="1">
            <a:off x="7546289" y="2322996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V="1">
            <a:off x="1569747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V="1">
            <a:off x="3863024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V="1">
            <a:off x="6040573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V="1">
            <a:off x="8211782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H="1" flipV="1">
            <a:off x="1593671" y="2304633"/>
            <a:ext cx="697916" cy="94688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 flipH="1" flipV="1">
            <a:off x="8250683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 flipH="1" flipV="1">
            <a:off x="3909930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7" name="Line"/>
          <p:cNvSpPr/>
          <p:nvPr/>
        </p:nvSpPr>
        <p:spPr>
          <a:xfrm flipH="1" flipV="1">
            <a:off x="6079877" y="2291790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8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9" name="Line"/>
          <p:cNvSpPr/>
          <p:nvPr/>
        </p:nvSpPr>
        <p:spPr>
          <a:xfrm flipH="1" flipV="1">
            <a:off x="933185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 flipV="1">
            <a:off x="1404783" y="3323627"/>
            <a:ext cx="146434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1580900" y="3323627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2098668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H="1" flipV="1">
            <a:off x="2338037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V="1">
            <a:off x="2968551" y="3235826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H="1" flipV="1">
            <a:off x="3207920" y="3235826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 flipV="1">
            <a:off x="3680495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 flipH="1" flipV="1">
            <a:off x="3919864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8" name="Line"/>
          <p:cNvSpPr/>
          <p:nvPr/>
        </p:nvSpPr>
        <p:spPr>
          <a:xfrm flipV="1">
            <a:off x="4412021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H="1" flipV="1">
            <a:off x="4651390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V="1">
            <a:off x="5210402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H="1" flipV="1">
            <a:off x="5449771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V="1">
            <a:off x="5825211" y="3323627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 flipV="1">
            <a:off x="6064580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4" name="Line"/>
          <p:cNvSpPr/>
          <p:nvPr/>
        </p:nvSpPr>
        <p:spPr>
          <a:xfrm flipV="1">
            <a:off x="6632884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5" name="Line"/>
          <p:cNvSpPr/>
          <p:nvPr/>
        </p:nvSpPr>
        <p:spPr>
          <a:xfrm flipH="1" flipV="1">
            <a:off x="6872254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6" name="Line"/>
          <p:cNvSpPr/>
          <p:nvPr/>
        </p:nvSpPr>
        <p:spPr>
          <a:xfrm flipV="1">
            <a:off x="7415463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7" name="Line"/>
          <p:cNvSpPr/>
          <p:nvPr/>
        </p:nvSpPr>
        <p:spPr>
          <a:xfrm flipH="1" flipV="1">
            <a:off x="7598788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8" name="Line"/>
          <p:cNvSpPr/>
          <p:nvPr/>
        </p:nvSpPr>
        <p:spPr>
          <a:xfrm flipV="1">
            <a:off x="8103837" y="3348907"/>
            <a:ext cx="153641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9" name="Line"/>
          <p:cNvSpPr/>
          <p:nvPr/>
        </p:nvSpPr>
        <p:spPr>
          <a:xfrm flipH="1" flipV="1">
            <a:off x="8287161" y="334890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V="1">
            <a:off x="8808534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Line"/>
          <p:cNvSpPr/>
          <p:nvPr/>
        </p:nvSpPr>
        <p:spPr>
          <a:xfrm flipH="1" flipV="1">
            <a:off x="8991858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339230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375357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 flipV="1">
            <a:off x="413093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443741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 flipV="1">
            <a:off x="484837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5525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 flipV="1">
            <a:off x="5164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5894539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V="1">
            <a:off x="63192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 flipV="1">
            <a:off x="6633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 flipV="1">
            <a:off x="7091309" y="4858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 flipV="1">
            <a:off x="748752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 flipV="1">
            <a:off x="7827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 flipV="1">
            <a:off x="816509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V="1">
            <a:off x="8525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Line"/>
          <p:cNvSpPr/>
          <p:nvPr/>
        </p:nvSpPr>
        <p:spPr>
          <a:xfrm flipV="1">
            <a:off x="88901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Line"/>
          <p:cNvSpPr/>
          <p:nvPr/>
        </p:nvSpPr>
        <p:spPr>
          <a:xfrm flipV="1">
            <a:off x="920700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Line"/>
          <p:cNvSpPr/>
          <p:nvPr/>
        </p:nvSpPr>
        <p:spPr>
          <a:xfrm flipV="1">
            <a:off x="1414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Line"/>
          <p:cNvSpPr/>
          <p:nvPr/>
        </p:nvSpPr>
        <p:spPr>
          <a:xfrm flipV="1">
            <a:off x="1116288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 flipV="1">
            <a:off x="2115413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Line"/>
          <p:cNvSpPr/>
          <p:nvPr/>
        </p:nvSpPr>
        <p:spPr>
          <a:xfrm flipV="1">
            <a:off x="182478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Line"/>
          <p:cNvSpPr/>
          <p:nvPr/>
        </p:nvSpPr>
        <p:spPr>
          <a:xfrm flipV="1">
            <a:off x="248411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Line"/>
          <p:cNvSpPr/>
          <p:nvPr/>
        </p:nvSpPr>
        <p:spPr>
          <a:xfrm flipV="1">
            <a:off x="304479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27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28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29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30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431" name="x1=2"/>
          <p:cNvSpPr txBox="1"/>
          <p:nvPr/>
        </p:nvSpPr>
        <p:spPr>
          <a:xfrm>
            <a:off x="3611895" y="168343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=2</a:t>
            </a:r>
          </a:p>
        </p:txBody>
      </p:sp>
      <p:sp>
        <p:nvSpPr>
          <p:cNvPr id="432" name="x1=3"/>
          <p:cNvSpPr txBox="1"/>
          <p:nvPr/>
        </p:nvSpPr>
        <p:spPr>
          <a:xfrm>
            <a:off x="5112601" y="172191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=3</a:t>
            </a:r>
          </a:p>
        </p:txBody>
      </p:sp>
      <p:sp>
        <p:nvSpPr>
          <p:cNvPr id="433" name="x1=4"/>
          <p:cNvSpPr txBox="1"/>
          <p:nvPr/>
        </p:nvSpPr>
        <p:spPr>
          <a:xfrm>
            <a:off x="6398654" y="149966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=4</a:t>
            </a:r>
          </a:p>
        </p:txBody>
      </p:sp>
      <p:sp>
        <p:nvSpPr>
          <p:cNvPr id="434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5" name="3"/>
          <p:cNvSpPr txBox="1"/>
          <p:nvPr/>
        </p:nvSpPr>
        <p:spPr>
          <a:xfrm>
            <a:off x="1283204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6" name="4"/>
          <p:cNvSpPr txBox="1"/>
          <p:nvPr/>
        </p:nvSpPr>
        <p:spPr>
          <a:xfrm>
            <a:off x="188663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7" name="1"/>
          <p:cNvSpPr txBox="1"/>
          <p:nvPr/>
        </p:nvSpPr>
        <p:spPr>
          <a:xfrm>
            <a:off x="3095259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8" name="3"/>
          <p:cNvSpPr txBox="1"/>
          <p:nvPr/>
        </p:nvSpPr>
        <p:spPr>
          <a:xfrm>
            <a:off x="357061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9" name="4"/>
          <p:cNvSpPr txBox="1"/>
          <p:nvPr/>
        </p:nvSpPr>
        <p:spPr>
          <a:xfrm>
            <a:off x="41740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0" name="1"/>
          <p:cNvSpPr txBox="1"/>
          <p:nvPr/>
        </p:nvSpPr>
        <p:spPr>
          <a:xfrm>
            <a:off x="5300899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1" name="2"/>
          <p:cNvSpPr txBox="1"/>
          <p:nvPr/>
        </p:nvSpPr>
        <p:spPr>
          <a:xfrm>
            <a:off x="5776252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2" name="4"/>
          <p:cNvSpPr txBox="1"/>
          <p:nvPr/>
        </p:nvSpPr>
        <p:spPr>
          <a:xfrm>
            <a:off x="6379682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3" name="1"/>
          <p:cNvSpPr txBox="1"/>
          <p:nvPr/>
        </p:nvSpPr>
        <p:spPr>
          <a:xfrm>
            <a:off x="74723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4" name="2"/>
          <p:cNvSpPr txBox="1"/>
          <p:nvPr/>
        </p:nvSpPr>
        <p:spPr>
          <a:xfrm>
            <a:off x="7947693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5" name="3"/>
          <p:cNvSpPr txBox="1"/>
          <p:nvPr/>
        </p:nvSpPr>
        <p:spPr>
          <a:xfrm>
            <a:off x="855112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6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7" name="4"/>
          <p:cNvSpPr txBox="1"/>
          <p:nvPr/>
        </p:nvSpPr>
        <p:spPr>
          <a:xfrm>
            <a:off x="894300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8" name="2"/>
          <p:cNvSpPr txBox="1"/>
          <p:nvPr/>
        </p:nvSpPr>
        <p:spPr>
          <a:xfrm>
            <a:off x="1201899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9" name="4"/>
          <p:cNvSpPr txBox="1"/>
          <p:nvPr/>
        </p:nvSpPr>
        <p:spPr>
          <a:xfrm>
            <a:off x="1548784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0" name="2"/>
          <p:cNvSpPr txBox="1"/>
          <p:nvPr/>
        </p:nvSpPr>
        <p:spPr>
          <a:xfrm>
            <a:off x="1944847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3"/>
          <p:cNvSpPr txBox="1"/>
          <p:nvPr/>
        </p:nvSpPr>
        <p:spPr>
          <a:xfrm>
            <a:off x="2291732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2" name="3"/>
          <p:cNvSpPr txBox="1"/>
          <p:nvPr/>
        </p:nvSpPr>
        <p:spPr>
          <a:xfrm>
            <a:off x="2838564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3" name="4"/>
          <p:cNvSpPr txBox="1"/>
          <p:nvPr/>
        </p:nvSpPr>
        <p:spPr>
          <a:xfrm>
            <a:off x="3185449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4" name="1"/>
          <p:cNvSpPr txBox="1"/>
          <p:nvPr/>
        </p:nvSpPr>
        <p:spPr>
          <a:xfrm>
            <a:off x="3510069" y="372966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5" name="4"/>
          <p:cNvSpPr txBox="1"/>
          <p:nvPr/>
        </p:nvSpPr>
        <p:spPr>
          <a:xfrm>
            <a:off x="3908981" y="372915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6" name="1"/>
          <p:cNvSpPr txBox="1"/>
          <p:nvPr/>
        </p:nvSpPr>
        <p:spPr>
          <a:xfrm>
            <a:off x="4267957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7" name="3"/>
          <p:cNvSpPr txBox="1"/>
          <p:nvPr/>
        </p:nvSpPr>
        <p:spPr>
          <a:xfrm>
            <a:off x="4666869" y="344727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8" name="2"/>
          <p:cNvSpPr txBox="1"/>
          <p:nvPr/>
        </p:nvSpPr>
        <p:spPr>
          <a:xfrm>
            <a:off x="5086361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9" name="4"/>
          <p:cNvSpPr txBox="1"/>
          <p:nvPr/>
        </p:nvSpPr>
        <p:spPr>
          <a:xfrm>
            <a:off x="5433246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0" name="1"/>
          <p:cNvSpPr txBox="1"/>
          <p:nvPr/>
        </p:nvSpPr>
        <p:spPr>
          <a:xfrm>
            <a:off x="5669022" y="335018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1" name="4"/>
          <p:cNvSpPr txBox="1"/>
          <p:nvPr/>
        </p:nvSpPr>
        <p:spPr>
          <a:xfrm>
            <a:off x="6067934" y="334967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2" name="1"/>
          <p:cNvSpPr txBox="1"/>
          <p:nvPr/>
        </p:nvSpPr>
        <p:spPr>
          <a:xfrm>
            <a:off x="6489023" y="372992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3" name="2"/>
          <p:cNvSpPr txBox="1"/>
          <p:nvPr/>
        </p:nvSpPr>
        <p:spPr>
          <a:xfrm>
            <a:off x="6887935" y="37294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4" name="2"/>
          <p:cNvSpPr txBox="1"/>
          <p:nvPr/>
        </p:nvSpPr>
        <p:spPr>
          <a:xfrm>
            <a:off x="7209783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5" name="3"/>
          <p:cNvSpPr txBox="1"/>
          <p:nvPr/>
        </p:nvSpPr>
        <p:spPr>
          <a:xfrm>
            <a:off x="7556669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6" name="1"/>
          <p:cNvSpPr txBox="1"/>
          <p:nvPr/>
        </p:nvSpPr>
        <p:spPr>
          <a:xfrm>
            <a:off x="7924886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7" name="3"/>
          <p:cNvSpPr txBox="1"/>
          <p:nvPr/>
        </p:nvSpPr>
        <p:spPr>
          <a:xfrm>
            <a:off x="8271771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8" name="1"/>
          <p:cNvSpPr txBox="1"/>
          <p:nvPr/>
        </p:nvSpPr>
        <p:spPr>
          <a:xfrm>
            <a:off x="8625935" y="3448042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9" name="2"/>
          <p:cNvSpPr txBox="1"/>
          <p:nvPr/>
        </p:nvSpPr>
        <p:spPr>
          <a:xfrm>
            <a:off x="9024846" y="344752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0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1" name="4"/>
          <p:cNvSpPr txBox="1"/>
          <p:nvPr/>
        </p:nvSpPr>
        <p:spPr>
          <a:xfrm>
            <a:off x="1163235" y="488418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2" name="4"/>
          <p:cNvSpPr txBox="1"/>
          <p:nvPr/>
        </p:nvSpPr>
        <p:spPr>
          <a:xfrm>
            <a:off x="2735544" y="484558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3" name="4"/>
          <p:cNvSpPr txBox="1"/>
          <p:nvPr/>
        </p:nvSpPr>
        <p:spPr>
          <a:xfrm>
            <a:off x="3477033" y="485597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4" name="4"/>
          <p:cNvSpPr txBox="1"/>
          <p:nvPr/>
        </p:nvSpPr>
        <p:spPr>
          <a:xfrm>
            <a:off x="4853039" y="48768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5" name="4"/>
          <p:cNvSpPr txBox="1"/>
          <p:nvPr/>
        </p:nvSpPr>
        <p:spPr>
          <a:xfrm>
            <a:off x="5622992" y="4884180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6" name="3"/>
          <p:cNvSpPr txBox="1"/>
          <p:nvPr/>
        </p:nvSpPr>
        <p:spPr>
          <a:xfrm>
            <a:off x="857605" y="519953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853707" y="5220014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8" name="3"/>
          <p:cNvSpPr txBox="1"/>
          <p:nvPr/>
        </p:nvSpPr>
        <p:spPr>
          <a:xfrm>
            <a:off x="4179013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9" name="3"/>
          <p:cNvSpPr txBox="1"/>
          <p:nvPr/>
        </p:nvSpPr>
        <p:spPr>
          <a:xfrm>
            <a:off x="7176995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0" name="3"/>
          <p:cNvSpPr txBox="1"/>
          <p:nvPr/>
        </p:nvSpPr>
        <p:spPr>
          <a:xfrm>
            <a:off x="7901216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1" name="3"/>
          <p:cNvSpPr txBox="1"/>
          <p:nvPr/>
        </p:nvSpPr>
        <p:spPr>
          <a:xfrm>
            <a:off x="3120474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2" name="2"/>
          <p:cNvSpPr txBox="1"/>
          <p:nvPr/>
        </p:nvSpPr>
        <p:spPr>
          <a:xfrm>
            <a:off x="1544247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3" name="2"/>
          <p:cNvSpPr txBox="1"/>
          <p:nvPr/>
        </p:nvSpPr>
        <p:spPr>
          <a:xfrm>
            <a:off x="5267915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4" name="2"/>
          <p:cNvSpPr txBox="1"/>
          <p:nvPr/>
        </p:nvSpPr>
        <p:spPr>
          <a:xfrm>
            <a:off x="2415945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5" name="2"/>
          <p:cNvSpPr txBox="1"/>
          <p:nvPr/>
        </p:nvSpPr>
        <p:spPr>
          <a:xfrm>
            <a:off x="6345926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6" name="2"/>
          <p:cNvSpPr txBox="1"/>
          <p:nvPr/>
        </p:nvSpPr>
        <p:spPr>
          <a:xfrm>
            <a:off x="7601736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7" name="2"/>
          <p:cNvSpPr txBox="1"/>
          <p:nvPr/>
        </p:nvSpPr>
        <p:spPr>
          <a:xfrm>
            <a:off x="8625935" y="532024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" name="1"/>
          <p:cNvSpPr txBox="1"/>
          <p:nvPr/>
        </p:nvSpPr>
        <p:spPr>
          <a:xfrm>
            <a:off x="3877679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9" name="1"/>
          <p:cNvSpPr txBox="1"/>
          <p:nvPr/>
        </p:nvSpPr>
        <p:spPr>
          <a:xfrm>
            <a:off x="4584565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0" name="1"/>
          <p:cNvSpPr txBox="1"/>
          <p:nvPr/>
        </p:nvSpPr>
        <p:spPr>
          <a:xfrm>
            <a:off x="6018739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1" name="1"/>
          <p:cNvSpPr txBox="1"/>
          <p:nvPr/>
        </p:nvSpPr>
        <p:spPr>
          <a:xfrm>
            <a:off x="6845403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2" name="1"/>
          <p:cNvSpPr txBox="1"/>
          <p:nvPr/>
        </p:nvSpPr>
        <p:spPr>
          <a:xfrm>
            <a:off x="8943456" y="567939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3" name="1"/>
          <p:cNvSpPr txBox="1"/>
          <p:nvPr/>
        </p:nvSpPr>
        <p:spPr>
          <a:xfrm>
            <a:off x="8271771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4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aphicFrame>
        <p:nvGraphicFramePr>
          <p:cNvPr id="495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6" name="Q"/>
          <p:cNvSpPr txBox="1"/>
          <p:nvPr/>
        </p:nvSpPr>
        <p:spPr>
          <a:xfrm>
            <a:off x="9597242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7" name="Q"/>
          <p:cNvSpPr txBox="1"/>
          <p:nvPr/>
        </p:nvSpPr>
        <p:spPr>
          <a:xfrm>
            <a:off x="9187060" y="1317597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8" name="Q"/>
          <p:cNvSpPr txBox="1"/>
          <p:nvPr/>
        </p:nvSpPr>
        <p:spPr>
          <a:xfrm>
            <a:off x="8403584" y="16707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9" name="Q"/>
          <p:cNvSpPr txBox="1"/>
          <p:nvPr/>
        </p:nvSpPr>
        <p:spPr>
          <a:xfrm>
            <a:off x="8747400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00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1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2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3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4" name="Line"/>
          <p:cNvSpPr/>
          <p:nvPr/>
        </p:nvSpPr>
        <p:spPr>
          <a:xfrm flipV="1">
            <a:off x="1615269" y="1458497"/>
            <a:ext cx="3277959" cy="81262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5" name="X"/>
          <p:cNvSpPr txBox="1"/>
          <p:nvPr/>
        </p:nvSpPr>
        <p:spPr>
          <a:xfrm>
            <a:off x="949357" y="265414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562290" y="2358090"/>
            <a:ext cx="1" cy="9525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7" name="X"/>
          <p:cNvSpPr txBox="1"/>
          <p:nvPr/>
        </p:nvSpPr>
        <p:spPr>
          <a:xfrm>
            <a:off x="1504127" y="405007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8" name="X"/>
          <p:cNvSpPr txBox="1"/>
          <p:nvPr/>
        </p:nvSpPr>
        <p:spPr>
          <a:xfrm>
            <a:off x="1222234" y="4138578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9" name="Line"/>
          <p:cNvSpPr/>
          <p:nvPr/>
        </p:nvSpPr>
        <p:spPr>
          <a:xfrm flipH="1" flipV="1">
            <a:off x="1636388" y="2346760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0" name="Line"/>
          <p:cNvSpPr/>
          <p:nvPr/>
        </p:nvSpPr>
        <p:spPr>
          <a:xfrm flipV="1">
            <a:off x="2089135" y="3338630"/>
            <a:ext cx="209686" cy="1471055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1" name="X"/>
          <p:cNvSpPr txBox="1"/>
          <p:nvPr/>
        </p:nvSpPr>
        <p:spPr>
          <a:xfrm>
            <a:off x="1922755" y="538036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2" name="X"/>
          <p:cNvSpPr txBox="1"/>
          <p:nvPr/>
        </p:nvSpPr>
        <p:spPr>
          <a:xfrm>
            <a:off x="2247307" y="3798433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3923539" y="1531009"/>
            <a:ext cx="1030671" cy="74935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4" name="X"/>
          <p:cNvSpPr txBox="1"/>
          <p:nvPr/>
        </p:nvSpPr>
        <p:spPr>
          <a:xfrm>
            <a:off x="3270172" y="261411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5" name="X"/>
          <p:cNvSpPr txBox="1"/>
          <p:nvPr/>
        </p:nvSpPr>
        <p:spPr>
          <a:xfrm>
            <a:off x="3653726" y="268236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6" name="Line"/>
          <p:cNvSpPr/>
          <p:nvPr/>
        </p:nvSpPr>
        <p:spPr>
          <a:xfrm flipH="1" flipV="1">
            <a:off x="3923290" y="2339415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7" name="Q"/>
          <p:cNvSpPr txBox="1"/>
          <p:nvPr/>
        </p:nvSpPr>
        <p:spPr>
          <a:xfrm>
            <a:off x="8747400" y="444506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8" name="Line"/>
          <p:cNvSpPr/>
          <p:nvPr/>
        </p:nvSpPr>
        <p:spPr>
          <a:xfrm flipV="1">
            <a:off x="4406521" y="3313278"/>
            <a:ext cx="209687" cy="147105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9" name="Q"/>
          <p:cNvSpPr txBox="1"/>
          <p:nvPr/>
        </p:nvSpPr>
        <p:spPr>
          <a:xfrm>
            <a:off x="9187060" y="16834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20" name="Line"/>
          <p:cNvSpPr/>
          <p:nvPr/>
        </p:nvSpPr>
        <p:spPr>
          <a:xfrm flipV="1">
            <a:off x="4440803" y="4817628"/>
            <a:ext cx="1" cy="136894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1" name="Solution: (2,4,1,3)"/>
          <p:cNvSpPr txBox="1"/>
          <p:nvPr/>
        </p:nvSpPr>
        <p:spPr>
          <a:xfrm>
            <a:off x="758839" y="507554"/>
            <a:ext cx="26562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Solution: (2,4,1,3)</a:t>
            </a:r>
          </a:p>
        </p:txBody>
      </p:sp>
      <p:sp>
        <p:nvSpPr>
          <p:cNvPr id="522" name="Q: Can you find more solutions?"/>
          <p:cNvSpPr txBox="1"/>
          <p:nvPr/>
        </p:nvSpPr>
        <p:spPr>
          <a:xfrm>
            <a:off x="725912" y="1063597"/>
            <a:ext cx="48027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Can you find more solutions?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95 -0.051802" origin="layout" pathEditMode="relative">
                                      <p:cBhvr>
                                        <p:cTn id="54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nodeType="clickEffect" presetSubtype="2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029 -0.054044" origin="layout" pathEditMode="relative">
                                      <p:cBhvr>
                                        <p:cTn id="106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3" grpId="24"/>
      <p:bldP build="whole" bldLvl="1" animBg="1" rev="0" advAuto="0" spid="499" grpId="7"/>
      <p:bldP build="whole" bldLvl="1" animBg="1" rev="0" advAuto="0" spid="366" grpId="4"/>
      <p:bldP build="whole" bldLvl="1" animBg="1" rev="0" advAuto="0" spid="522" grpId="40"/>
      <p:bldP build="whole" bldLvl="1" animBg="1" rev="0" advAuto="0" spid="382" grpId="14"/>
      <p:bldP build="whole" bldLvl="1" animBg="1" rev="0" advAuto="0" spid="511" grpId="18"/>
      <p:bldP build="whole" bldLvl="1" animBg="1" rev="0" advAuto="0" spid="520" grpId="37"/>
      <p:bldP build="whole" bldLvl="1" animBg="1" rev="0" advAuto="0" spid="499" grpId="22"/>
      <p:bldP build="whole" bldLvl="1" animBg="1" rev="0" advAuto="0" spid="371" grpId="28"/>
      <p:bldP build="whole" bldLvl="1" animBg="1" rev="0" advAuto="0" spid="508" grpId="9"/>
      <p:bldP build="whole" bldLvl="1" animBg="1" rev="0" advAuto="0" spid="506" grpId="8"/>
      <p:bldP build="whole" bldLvl="1" animBg="1" rev="0" advAuto="0" spid="406" grpId="36"/>
      <p:bldP build="whole" bldLvl="1" animBg="1" rev="0" advAuto="0" spid="370" grpId="6"/>
      <p:bldP build="whole" bldLvl="1" animBg="1" rev="0" advAuto="0" spid="497" grpId="16"/>
      <p:bldP build="whole" bldLvl="1" animBg="1" rev="0" advAuto="0" spid="422" grpId="17"/>
      <p:bldP build="whole" bldLvl="1" animBg="1" rev="0" advAuto="0" spid="374" grpId="11"/>
      <p:bldP build="whole" bldLvl="1" animBg="1" rev="0" advAuto="0" spid="521" grpId="39"/>
      <p:bldP build="whole" bldLvl="1" animBg="1" rev="0" advAuto="0" spid="497" grpId="21"/>
      <p:bldP build="whole" bldLvl="1" animBg="1" rev="0" advAuto="0" spid="517" grpId="32"/>
      <p:bldP build="whole" bldLvl="1" animBg="1" rev="0" advAuto="0" spid="363" grpId="23"/>
      <p:bldP build="whole" bldLvl="1" animBg="1" rev="0" advAuto="0" spid="518" grpId="34"/>
      <p:bldP build="whole" bldLvl="1" animBg="1" rev="0" advAuto="0" spid="516" grpId="31"/>
      <p:bldP build="whole" bldLvl="1" animBg="1" rev="0" advAuto="0" spid="376" grpId="30"/>
      <p:bldP build="whole" bldLvl="1" animBg="1" rev="0" advAuto="0" spid="367" grpId="26"/>
      <p:bldP build="whole" bldLvl="1" animBg="1" rev="0" advAuto="0" spid="515" grpId="29"/>
      <p:bldP build="whole" bldLvl="1" animBg="1" rev="0" advAuto="0" spid="504" grpId="3"/>
      <p:bldP build="whole" bldLvl="1" animBg="1" rev="0" advAuto="0" spid="509" grpId="12"/>
      <p:bldP build="whole" bldLvl="1" animBg="1" rev="0" advAuto="0" spid="388" grpId="33"/>
      <p:bldP build="whole" bldLvl="1" animBg="1" rev="0" advAuto="0" spid="512" grpId="20"/>
      <p:bldP build="whole" bldLvl="1" animBg="1" rev="0" advAuto="0" spid="514" grpId="27"/>
      <p:bldP build="whole" bldLvl="1" animBg="1" rev="0" advAuto="0" spid="383" grpId="19"/>
      <p:bldP build="whole" bldLvl="1" animBg="1" rev="0" advAuto="0" spid="507" grpId="10"/>
      <p:bldP build="whole" bldLvl="1" animBg="1" rev="0" advAuto="0" spid="510" grpId="15"/>
      <p:bldP build="whole" bldLvl="1" animBg="1" rev="0" advAuto="0" spid="519" grpId="35"/>
      <p:bldP build="whole" bldLvl="1" animBg="1" rev="0" advAuto="0" spid="496" grpId="38"/>
      <p:bldP build="whole" bldLvl="1" animBg="1" rev="0" advAuto="0" spid="362" grpId="2"/>
      <p:bldP build="whole" bldLvl="1" animBg="1" rev="0" advAuto="0" spid="505" grpId="5"/>
      <p:bldP build="whole" bldLvl="1" animBg="1" rev="0" advAuto="0" spid="49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tate Space: 4 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525" name="Solving 4-Queens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4-Queens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Called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when come to a node where one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leaf node is reached,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5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tate Space: Sub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State Space: Sub of Subset problem</a:t>
            </a:r>
          </a:p>
        </p:txBody>
      </p:sp>
      <p:sp>
        <p:nvSpPr>
          <p:cNvPr id="531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35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8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0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1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2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3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44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545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546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547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548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9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0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1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2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4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5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556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59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557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8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560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561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562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63" name="x3=0"/>
          <p:cNvSpPr txBox="1"/>
          <p:nvPr/>
        </p:nvSpPr>
        <p:spPr>
          <a:xfrm rot="4198594">
            <a:off x="1959661" y="400259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64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6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7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8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9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0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1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2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4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5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6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7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8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0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1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2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3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4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5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6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7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8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89" name="x3=0"/>
          <p:cNvSpPr txBox="1"/>
          <p:nvPr/>
        </p:nvSpPr>
        <p:spPr>
          <a:xfrm rot="4198594">
            <a:off x="43686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90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3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6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7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8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9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0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2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03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04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05" name="x3=0"/>
          <p:cNvSpPr txBox="1"/>
          <p:nvPr/>
        </p:nvSpPr>
        <p:spPr>
          <a:xfrm rot="4198594">
            <a:off x="6649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06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7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8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0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1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2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3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6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7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8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9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0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1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2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3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4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5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6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7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8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9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30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31" name="x3=0"/>
          <p:cNvSpPr txBox="1"/>
          <p:nvPr/>
        </p:nvSpPr>
        <p:spPr>
          <a:xfrm rot="4198594">
            <a:off x="90589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2"/>
      <p:bldP build="p" bldLvl="5" animBg="1" rev="0" advAuto="0" spid="531" grpId="1"/>
      <p:bldP build="whole" bldLvl="1" animBg="1" rev="0" advAuto="0" spid="546" grpId="5"/>
      <p:bldP build="whole" bldLvl="1" animBg="1" rev="0" advAuto="0" spid="545" grpId="4"/>
      <p:bldP build="whole" bldLvl="1" animBg="1" rev="0" advAuto="0" spid="544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olution Space: Subset sum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Solution Space: Subset sum problem</a:t>
            </a:r>
          </a:p>
        </p:txBody>
      </p:sp>
      <p:sp>
        <p:nvSpPr>
          <p:cNvPr id="634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6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8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9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1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2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3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4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6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647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648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649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650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651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2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3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4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5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6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7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659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662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660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1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663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64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65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66" name="x3=0"/>
          <p:cNvSpPr txBox="1"/>
          <p:nvPr/>
        </p:nvSpPr>
        <p:spPr>
          <a:xfrm rot="4198594">
            <a:off x="2034525" y="396365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67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8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9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1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2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3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4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5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6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7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8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9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0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1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3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84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5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86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7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8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9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90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91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92" name="x3=0"/>
          <p:cNvSpPr txBox="1"/>
          <p:nvPr/>
        </p:nvSpPr>
        <p:spPr>
          <a:xfrm rot="4198594">
            <a:off x="44448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93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5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6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7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8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9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1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2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3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4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5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706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707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08" name="x3=0"/>
          <p:cNvSpPr txBox="1"/>
          <p:nvPr/>
        </p:nvSpPr>
        <p:spPr>
          <a:xfrm rot="4198594">
            <a:off x="6776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09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0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1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2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3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4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5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6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7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8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9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1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2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3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4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5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26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27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28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29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30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31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32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33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34" name="x3=0"/>
          <p:cNvSpPr txBox="1"/>
          <p:nvPr/>
        </p:nvSpPr>
        <p:spPr>
          <a:xfrm rot="4198594">
            <a:off x="91478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35" name="X"/>
          <p:cNvSpPr txBox="1"/>
          <p:nvPr/>
        </p:nvSpPr>
        <p:spPr>
          <a:xfrm>
            <a:off x="1588069" y="3763994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36" name="Soln 1: {1,1,0,1}"/>
          <p:cNvSpPr txBox="1"/>
          <p:nvPr/>
        </p:nvSpPr>
        <p:spPr>
          <a:xfrm>
            <a:off x="236853" y="6236117"/>
            <a:ext cx="3613748" cy="61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{1,1,0,1}</a:t>
            </a:r>
          </a:p>
        </p:txBody>
      </p:sp>
      <p:sp>
        <p:nvSpPr>
          <p:cNvPr id="737" name="Soln 2={0,0,1.1}"/>
          <p:cNvSpPr txBox="1"/>
          <p:nvPr/>
        </p:nvSpPr>
        <p:spPr>
          <a:xfrm>
            <a:off x="4292174" y="6252103"/>
            <a:ext cx="3538274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{0,0,1.1}</a:t>
            </a:r>
          </a:p>
        </p:txBody>
      </p:sp>
      <p:sp>
        <p:nvSpPr>
          <p:cNvPr id="738" name="✔︎"/>
          <p:cNvSpPr txBox="1"/>
          <p:nvPr/>
        </p:nvSpPr>
        <p:spPr>
          <a:xfrm>
            <a:off x="1477009" y="5644869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39" name="X"/>
          <p:cNvSpPr txBox="1"/>
          <p:nvPr/>
        </p:nvSpPr>
        <p:spPr>
          <a:xfrm>
            <a:off x="3942903" y="387459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0" name="X"/>
          <p:cNvSpPr txBox="1"/>
          <p:nvPr/>
        </p:nvSpPr>
        <p:spPr>
          <a:xfrm>
            <a:off x="4202282" y="5248551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1" name="X"/>
          <p:cNvSpPr txBox="1"/>
          <p:nvPr/>
        </p:nvSpPr>
        <p:spPr>
          <a:xfrm>
            <a:off x="4690908" y="529471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2" name="X"/>
          <p:cNvSpPr txBox="1"/>
          <p:nvPr/>
        </p:nvSpPr>
        <p:spPr>
          <a:xfrm>
            <a:off x="6178262" y="4020915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3" name="X"/>
          <p:cNvSpPr txBox="1"/>
          <p:nvPr/>
        </p:nvSpPr>
        <p:spPr>
          <a:xfrm>
            <a:off x="6520122" y="538661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4" name="X"/>
          <p:cNvSpPr txBox="1"/>
          <p:nvPr/>
        </p:nvSpPr>
        <p:spPr>
          <a:xfrm>
            <a:off x="7047079" y="536773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5" name="✔︎"/>
          <p:cNvSpPr txBox="1"/>
          <p:nvPr/>
        </p:nvSpPr>
        <p:spPr>
          <a:xfrm>
            <a:off x="7428380" y="5637834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46" name="X"/>
          <p:cNvSpPr txBox="1"/>
          <p:nvPr/>
        </p:nvSpPr>
        <p:spPr>
          <a:xfrm>
            <a:off x="8257550" y="5359119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7" name="X"/>
          <p:cNvSpPr txBox="1"/>
          <p:nvPr/>
        </p:nvSpPr>
        <p:spPr>
          <a:xfrm>
            <a:off x="8901872" y="542305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8" name="X"/>
          <p:cNvSpPr txBox="1"/>
          <p:nvPr/>
        </p:nvSpPr>
        <p:spPr>
          <a:xfrm>
            <a:off x="9388479" y="5425407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9" name="X"/>
          <p:cNvSpPr txBox="1"/>
          <p:nvPr/>
        </p:nvSpPr>
        <p:spPr>
          <a:xfrm>
            <a:off x="2377551" y="536929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mph" nodeType="clickEffect" presetSubtype="0" presetID="35" grpId="4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2" grpId="40"/>
      <p:bldP build="whole" bldLvl="1" animBg="1" rev="0" advAuto="0" spid="716" grpId="34"/>
      <p:bldP build="whole" bldLvl="1" animBg="1" rev="0" advAuto="0" spid="652" grpId="9"/>
      <p:bldP build="whole" bldLvl="1" animBg="1" rev="0" advAuto="0" spid="656" grpId="15"/>
      <p:bldP build="whole" bldLvl="1" animBg="1" rev="0" advAuto="0" spid="735" grpId="8"/>
      <p:bldP build="whole" bldLvl="1" animBg="1" rev="0" advAuto="0" spid="712" grpId="30"/>
      <p:bldP build="whole" bldLvl="1" animBg="1" rev="0" advAuto="0" spid="644" grpId="7"/>
      <p:bldP build="whole" bldLvl="1" animBg="1" rev="0" advAuto="0" spid="737" grpId="36"/>
      <p:bldP build="whole" bldLvl="1" animBg="1" rev="0" advAuto="0" spid="700" grpId="27"/>
      <p:bldP build="whole" bldLvl="1" animBg="1" rev="0" advAuto="0" spid="642" grpId="5"/>
      <p:bldP build="whole" bldLvl="1" animBg="1" rev="0" advAuto="0" spid="643" grpId="6"/>
      <p:bldP build="whole" bldLvl="1" animBg="1" rev="0" advAuto="0" spid="741" grpId="22"/>
      <p:bldP build="whole" bldLvl="1" animBg="1" rev="0" advAuto="0" spid="743" grpId="29"/>
      <p:bldP build="whole" bldLvl="1" animBg="1" rev="0" advAuto="0" spid="704" grpId="32"/>
      <p:bldP build="whole" bldLvl="1" animBg="1" rev="0" advAuto="0" spid="682" grpId="21"/>
      <p:bldP build="whole" bldLvl="1" animBg="1" rev="0" advAuto="0" spid="648" grpId="3"/>
      <p:bldP build="whole" bldLvl="1" animBg="1" rev="0" advAuto="0" spid="649" grpId="4"/>
      <p:bldP build="whole" bldLvl="1" animBg="1" rev="0" advAuto="0" spid="647" grpId="2"/>
      <p:bldP build="whole" bldLvl="1" animBg="1" rev="0" advAuto="0" spid="742" grpId="26"/>
      <p:bldP build="whole" bldLvl="1" animBg="1" rev="0" advAuto="0" spid="715" grpId="33"/>
      <p:bldP build="whole" bldLvl="1" animBg="1" rev="0" advAuto="0" spid="718" grpId="39"/>
      <p:bldP build="whole" bldLvl="1" animBg="1" rev="0" advAuto="0" spid="744" grpId="31"/>
      <p:bldP build="whole" bldLvl="1" animBg="1" rev="0" advAuto="0" spid="739" grpId="17"/>
      <p:bldP build="whole" bldLvl="1" animBg="1" rev="0" advAuto="0" spid="646" grpId="1"/>
      <p:bldP build="whole" bldLvl="1" animBg="1" rev="0" advAuto="0" spid="697" grpId="25"/>
      <p:bldP build="whole" bldLvl="1" animBg="1" rev="0" advAuto="0" spid="673" grpId="16"/>
      <p:bldP build="whole" bldLvl="1" animBg="1" rev="0" advAuto="0" spid="659" grpId="23"/>
      <p:bldP build="whole" bldLvl="1" animBg="1" rev="0" advAuto="0" spid="710" grpId="28"/>
      <p:bldP build="whole" bldLvl="1" animBg="1" rev="0" advAuto="0" spid="747" grpId="41"/>
      <p:bldP build="whole" bldLvl="1" animBg="1" rev="0" advAuto="0" spid="746" grpId="38"/>
      <p:bldP build="whole" bldLvl="1" animBg="1" rev="0" advAuto="0" spid="668" grpId="10"/>
      <p:bldP build="whole" bldLvl="1" animBg="1" rev="0" advAuto="0" spid="696" grpId="24"/>
      <p:bldP build="whole" bldLvl="1" animBg="1" rev="0" advAuto="0" spid="749" grpId="14"/>
      <p:bldP build="whole" bldLvl="1" animBg="1" rev="0" advAuto="0" spid="745" grpId="35"/>
      <p:bldP build="whole" bldLvl="1" animBg="1" rev="0" advAuto="0" spid="680" grpId="19"/>
      <p:bldP build="whole" bldLvl="1" animBg="1" rev="0" advAuto="0" spid="748" grpId="43"/>
      <p:bldP build="whole" bldLvl="1" animBg="1" rev="0" advAuto="0" spid="676" grpId="18"/>
      <p:bldP build="whole" bldLvl="1" animBg="1" rev="0" advAuto="0" spid="736" grpId="12"/>
      <p:bldP build="whole" bldLvl="1" animBg="1" rev="0" advAuto="0" spid="740" grpId="20"/>
      <p:bldP build="whole" bldLvl="1" animBg="1" rev="0" advAuto="0" spid="724" grpId="42"/>
      <p:bldP build="whole" bldLvl="1" animBg="1" rev="0" advAuto="0" spid="738" grpId="11"/>
      <p:bldP build="whole" bldLvl="1" animBg="1" rev="0" advAuto="0" spid="670" grpId="13"/>
      <p:bldP build="whole" bldLvl="1" animBg="1" rev="0" advAuto="0" spid="720" grpId="3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