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1pPr>
    <a:lvl2pPr marL="40639" marR="40639" indent="3429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2pPr>
    <a:lvl3pPr marL="40639" marR="40639" indent="6858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3pPr>
    <a:lvl4pPr marL="40639" marR="40639" indent="10287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4pPr>
    <a:lvl5pPr marL="40639" marR="40639" indent="13716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5pPr>
    <a:lvl6pPr marL="40639" marR="40639" indent="17145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6pPr>
    <a:lvl7pPr marL="40639" marR="40639" indent="20574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7pPr>
    <a:lvl8pPr marL="40639" marR="40639" indent="24003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8pPr>
    <a:lvl9pPr marL="40639" marR="40639" indent="27432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Times New Roman"/>
          <a:ea typeface="Times New Roman"/>
          <a:cs typeface="Times New Roman"/>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9" name="Shape 39"/>
          <p:cNvSpPr/>
          <p:nvPr>
            <p:ph type="sldImg"/>
          </p:nvPr>
        </p:nvSpPr>
        <p:spPr>
          <a:xfrm>
            <a:off x="1143000" y="685800"/>
            <a:ext cx="4572000" cy="3429000"/>
          </a:xfrm>
          <a:prstGeom prst="rect">
            <a:avLst/>
          </a:prstGeom>
        </p:spPr>
        <p:txBody>
          <a:bodyPr/>
          <a:lstStyle/>
          <a:p>
            <a:pPr/>
          </a:p>
        </p:txBody>
      </p:sp>
      <p:sp>
        <p:nvSpPr>
          <p:cNvPr id="40" name="Shape 4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xfrm>
            <a:off x="762000" y="893233"/>
            <a:ext cx="8636000" cy="6107907"/>
          </a:xfrm>
          <a:prstGeom prst="rect">
            <a:avLst/>
          </a:prstGeom>
        </p:spPr>
        <p:txBody>
          <a:bodyPr/>
          <a:lstStyle>
            <a:lvl1pPr>
              <a:defRPr sz="3400"/>
            </a:lvl1pPr>
            <a:lvl2pPr>
              <a:defRPr sz="3200"/>
            </a:lvl2pPr>
            <a:lvl3pPr>
              <a:defRPr sz="3000"/>
            </a:lvl3pPr>
            <a:lvl5pPr>
              <a:defRPr sz="2600"/>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8713787" y="7009870"/>
            <a:ext cx="368301" cy="382911"/>
          </a:xfrm>
          <a:prstGeom prst="rect">
            <a:avLst/>
          </a:prstGeom>
        </p:spPr>
        <p:txBody>
          <a:bodyPr wrap="none"/>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lvl1pPr>
              <a:defRPr sz="3600"/>
            </a:lvl1pPr>
          </a:lstStyle>
          <a:p>
            <a:pPr/>
            <a:r>
              <a:t>Title Text</a:t>
            </a:r>
          </a:p>
        </p:txBody>
      </p:sp>
      <p:sp>
        <p:nvSpPr>
          <p:cNvPr id="32" name="Body Level One…"/>
          <p:cNvSpPr txBox="1"/>
          <p:nvPr>
            <p:ph type="body" idx="1"/>
          </p:nvPr>
        </p:nvSpPr>
        <p:spPr>
          <a:xfrm>
            <a:off x="762000" y="1231900"/>
            <a:ext cx="8636000" cy="6388100"/>
          </a:xfrm>
          <a:prstGeom prst="rect">
            <a:avLst/>
          </a:prstGeom>
        </p:spPr>
        <p:txBody>
          <a:bodyPr/>
          <a:lstStyle>
            <a:lvl1pPr>
              <a:defRPr sz="2400"/>
            </a:lvl1pPr>
            <a:lvl2pPr>
              <a:defRPr sz="2200"/>
            </a:lvl2pPr>
            <a:lvl3pPr>
              <a:defRPr sz="2200"/>
            </a:lvl3pPr>
            <a:lvl4pPr>
              <a:defRPr sz="2200"/>
            </a:lvl4pPr>
            <a:lvl5pPr>
              <a:defRPr sz="2000"/>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xfrm>
            <a:off x="8193087" y="6942137"/>
            <a:ext cx="292101" cy="297248"/>
          </a:xfrm>
          <a:prstGeom prst="rect">
            <a:avLst/>
          </a:prstGeom>
        </p:spPr>
        <p:txBody>
          <a:bodyPr wrap="none"/>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62000" y="60325"/>
            <a:ext cx="8636000" cy="95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3" name="Body Level One…"/>
          <p:cNvSpPr txBox="1"/>
          <p:nvPr>
            <p:ph type="body" idx="1"/>
          </p:nvPr>
        </p:nvSpPr>
        <p:spPr>
          <a:xfrm>
            <a:off x="666288" y="938113"/>
            <a:ext cx="9055611" cy="58916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spcBef>
                <a:spcPts val="600"/>
              </a:spcBef>
              <a:buChar char="–"/>
              <a:defRPr sz="3000"/>
            </a:lvl2pPr>
            <a:lvl3pPr marL="1081087" indent="-228600">
              <a:spcBef>
                <a:spcPts val="500"/>
              </a:spcBef>
              <a:defRPr sz="2800"/>
            </a:lvl3pPr>
            <a:lvl4pPr marL="1538287" indent="-228600">
              <a:spcBef>
                <a:spcPts val="500"/>
              </a:spcBef>
              <a:buChar char="–"/>
              <a:defRPr sz="2800"/>
            </a:lvl4pPr>
            <a:lvl5pPr marL="1995487" indent="-228600">
              <a:spcBef>
                <a:spcPts val="500"/>
              </a:spcBef>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885634" y="6988206"/>
            <a:ext cx="602854" cy="382910"/>
          </a:xfrm>
          <a:prstGeom prst="rect">
            <a:avLst/>
          </a:prstGeom>
          <a:ln w="12700">
            <a:miter lim="400000"/>
          </a:ln>
        </p:spPr>
        <p:txBody>
          <a:bodyPr lIns="50800" tIns="50800" rIns="50800" bIns="50800">
            <a:spAutoFit/>
          </a:bodyPr>
          <a:lstStyle>
            <a:lvl1pPr marL="0" marR="0" algn="ctr" defTabSz="584200">
              <a:defRPr sz="2000"/>
            </a:lvl1pPr>
          </a:lstStyle>
          <a:p>
            <a:pPr/>
            <a:fld id="{86CB4B4D-7CA3-9044-876B-883B54F8677D}" type="slidenum"/>
          </a:p>
        </p:txBody>
      </p:sp>
      <p:sp>
        <p:nvSpPr>
          <p:cNvPr id="5"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39687" marR="40639"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1pPr>
      <a:lvl2pPr marL="39687" marR="40639" indent="2286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2pPr>
      <a:lvl3pPr marL="39687" marR="40639" indent="4572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3pPr>
      <a:lvl4pPr marL="39687" marR="40639" indent="6858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4pPr>
      <a:lvl5pPr marL="39687" marR="40639" indent="9144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5pPr>
      <a:lvl6pPr marL="39687" marR="40639" indent="11430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6pPr>
      <a:lvl7pPr marL="39687" marR="40639" indent="13716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7pPr>
      <a:lvl8pPr marL="39687" marR="40639" indent="16002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8pPr>
      <a:lvl9pPr marL="39687" marR="40639" indent="18288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9pPr>
    </p:titleStyle>
    <p:bodyStyle>
      <a:lvl1pPr marL="382587" marR="40639" indent="-342900"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1pPr>
      <a:lvl2pPr marL="681037" marR="40639" indent="-285750"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2pPr>
      <a:lvl3pPr marL="1096327" marR="40639" indent="-243839"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3pPr>
      <a:lvl4pPr marL="1570944" marR="40639" indent="-261257"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4pPr>
      <a:lvl5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5pPr>
      <a:lvl6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6pPr>
      <a:lvl7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7pPr>
      <a:lvl8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8pPr>
      <a:lvl9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1pPr>
      <a:lvl2pPr marL="0" marR="0" indent="2286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2pPr>
      <a:lvl3pPr marL="0" marR="0" indent="4572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3pPr>
      <a:lvl4pPr marL="0" marR="0" indent="6858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4pPr>
      <a:lvl5pPr marL="0" marR="0" indent="9144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5pPr>
      <a:lvl6pPr marL="0" marR="0" indent="11430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6pPr>
      <a:lvl7pPr marL="0" marR="0" indent="13716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7pPr>
      <a:lvl8pPr marL="0" marR="0" indent="16002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8pPr>
      <a:lvl9pPr marL="0" marR="0" indent="18288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prustagi@ksit.edu.in?subject=Computer%20Network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Design and Analysis of Algorithms   L21: Greedy Algorithms"/>
          <p:cNvSpPr txBox="1"/>
          <p:nvPr>
            <p:ph type="title"/>
          </p:nvPr>
        </p:nvSpPr>
        <p:spPr>
          <a:xfrm>
            <a:off x="758031" y="963612"/>
            <a:ext cx="8914111" cy="3262958"/>
          </a:xfrm>
          <a:prstGeom prst="rect">
            <a:avLst/>
          </a:prstGeom>
        </p:spPr>
        <p:txBody>
          <a:bodyPr lIns="0" tIns="0" rIns="0" bIns="0" anchor="t"/>
          <a:lstStyle/>
          <a:p>
            <a:pPr marL="0" marR="0">
              <a:lnSpc>
                <a:spcPct val="95000"/>
              </a:lnSpc>
              <a:defRPr sz="4400"/>
            </a:pPr>
            <a:r>
              <a:rPr>
                <a:latin typeface="Arial"/>
                <a:ea typeface="Arial"/>
                <a:cs typeface="Arial"/>
                <a:sym typeface="Arial"/>
              </a:rPr>
              <a:t>Design and Analysis of Algorithms</a:t>
            </a:r>
            <a:endParaRPr>
              <a:latin typeface="Arial"/>
              <a:ea typeface="Arial"/>
              <a:cs typeface="Arial"/>
              <a:sym typeface="Arial"/>
            </a:endParaRPr>
          </a:p>
          <a:p>
            <a:pPr marL="0" marR="0">
              <a:lnSpc>
                <a:spcPct val="95000"/>
              </a:lnSpc>
            </a:pPr>
            <a:r>
              <a:rPr>
                <a:latin typeface="Arial"/>
                <a:ea typeface="Arial"/>
                <a:cs typeface="Arial"/>
                <a:sym typeface="Arial"/>
              </a:rPr>
              <a:t> </a:t>
            </a:r>
            <a:endParaRPr>
              <a:latin typeface="Arial"/>
              <a:ea typeface="Arial"/>
              <a:cs typeface="Arial"/>
              <a:sym typeface="Arial"/>
            </a:endParaRPr>
          </a:p>
          <a:p>
            <a:pPr marL="0" marR="0">
              <a:lnSpc>
                <a:spcPct val="95000"/>
              </a:lnSpc>
            </a:pPr>
            <a:r>
              <a:rPr>
                <a:latin typeface="Arial"/>
                <a:ea typeface="Arial"/>
                <a:cs typeface="Arial"/>
                <a:sym typeface="Arial"/>
              </a:rPr>
              <a:t>L21: Greedy Algorithms</a:t>
            </a:r>
          </a:p>
        </p:txBody>
      </p:sp>
      <p:sp>
        <p:nvSpPr>
          <p:cNvPr id="43"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4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45" name="Dr. Ram P Rustagi…"/>
          <p:cNvSpPr txBox="1"/>
          <p:nvPr>
            <p:ph type="body" sz="quarter" idx="1"/>
          </p:nvPr>
        </p:nvSpPr>
        <p:spPr>
          <a:xfrm>
            <a:off x="2505620" y="4304605"/>
            <a:ext cx="5736680" cy="2538860"/>
          </a:xfrm>
          <a:prstGeom prst="rect">
            <a:avLst/>
          </a:prstGeom>
        </p:spPr>
        <p:txBody>
          <a:bodyPr lIns="0" tIns="0" rIns="0" bIns="0"/>
          <a:lstStyle/>
          <a:p>
            <a:pPr marL="0" marR="0" indent="0">
              <a:lnSpc>
                <a:spcPct val="95000"/>
              </a:lnSpc>
              <a:spcBef>
                <a:spcPts val="0"/>
              </a:spcBef>
              <a:buClr>
                <a:srgbClr val="000000"/>
              </a:buClr>
              <a:buSzTx/>
              <a:buFont typeface="Times New Roman"/>
              <a:buNone/>
              <a:defRPr>
                <a:latin typeface="Arial"/>
                <a:ea typeface="Arial"/>
                <a:cs typeface="Arial"/>
                <a:sym typeface="Arial"/>
              </a:defRPr>
            </a:pP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Dr. Ram P Rustagi</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Sem IV (2019-H1)</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Dept of CSE, KSIT/KSSEM</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rPr u="sng">
                <a:hlinkClick r:id="rId2" invalidUrl="" action="" tgtFrame="" tooltip="" history="1" highlightClick="0" endSnd="0"/>
              </a:rPr>
              <a:t>rprustagi@ksit.edu.in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Max Water to Households"/>
          <p:cNvSpPr txBox="1"/>
          <p:nvPr>
            <p:ph type="title"/>
          </p:nvPr>
        </p:nvSpPr>
        <p:spPr>
          <a:prstGeom prst="rect">
            <a:avLst/>
          </a:prstGeom>
        </p:spPr>
        <p:txBody>
          <a:bodyPr/>
          <a:lstStyle/>
          <a:p>
            <a:pPr/>
            <a:r>
              <a:t>Max Water to Households</a:t>
            </a:r>
          </a:p>
        </p:txBody>
      </p:sp>
      <p:sp>
        <p:nvSpPr>
          <p:cNvPr id="96" name="A colony has number of houses and they get water from a water tanker of capacity T.  Each household Hi has a container having size Ci. You are a politician and would like to oblige max number of households. Each house only gets a full container not partially filled container. At the same time would like to keep minimum water in tanker after filling the container since that becomes wasted efforts. Can we solve this using greedy algorithm.…"/>
          <p:cNvSpPr txBox="1"/>
          <p:nvPr>
            <p:ph type="body" idx="1"/>
          </p:nvPr>
        </p:nvSpPr>
        <p:spPr>
          <a:prstGeom prst="rect">
            <a:avLst/>
          </a:prstGeom>
        </p:spPr>
        <p:txBody>
          <a:bodyPr/>
          <a:lstStyle/>
          <a:p>
            <a:pPr/>
            <a:r>
              <a:t>A colony has number of houses and they get water from a water tanker of capacity </a:t>
            </a:r>
            <a:r>
              <a:rPr>
                <a:latin typeface="Courier New"/>
                <a:ea typeface="Courier New"/>
                <a:cs typeface="Courier New"/>
                <a:sym typeface="Courier New"/>
              </a:rPr>
              <a:t>T</a:t>
            </a:r>
            <a:r>
              <a:t>.  Each household </a:t>
            </a:r>
            <a:r>
              <a:rPr>
                <a:latin typeface="Courier New"/>
                <a:ea typeface="Courier New"/>
                <a:cs typeface="Courier New"/>
                <a:sym typeface="Courier New"/>
              </a:rPr>
              <a:t>H</a:t>
            </a:r>
            <a:r>
              <a:rPr baseline="-5999">
                <a:latin typeface="Courier New"/>
                <a:ea typeface="Courier New"/>
                <a:cs typeface="Courier New"/>
                <a:sym typeface="Courier New"/>
              </a:rPr>
              <a:t>i</a:t>
            </a:r>
            <a:r>
              <a:t> has a container having size </a:t>
            </a:r>
            <a:r>
              <a:rPr>
                <a:latin typeface="Courier New"/>
                <a:ea typeface="Courier New"/>
                <a:cs typeface="Courier New"/>
                <a:sym typeface="Courier New"/>
              </a:rPr>
              <a:t>C</a:t>
            </a:r>
            <a:r>
              <a:rPr baseline="-5999">
                <a:latin typeface="Courier New"/>
                <a:ea typeface="Courier New"/>
                <a:cs typeface="Courier New"/>
                <a:sym typeface="Courier New"/>
              </a:rPr>
              <a:t>i</a:t>
            </a:r>
            <a:r>
              <a:t>. You are a politician and would like to oblige max number of households. Each house only gets a full container not partially filled container. At the same time would like to keep minimum water in tanker after filling the container since that becomes wasted efforts. Can we solve this using greedy algorithm.</a:t>
            </a:r>
          </a:p>
          <a:p>
            <a:pPr/>
            <a:r>
              <a:t>Example: </a:t>
            </a:r>
          </a:p>
          <a:p>
            <a:pPr lvl="1">
              <a:defRPr>
                <a:latin typeface="Courier New"/>
                <a:ea typeface="Courier New"/>
                <a:cs typeface="Courier New"/>
                <a:sym typeface="Courier New"/>
              </a:defRPr>
            </a:pPr>
            <a:r>
              <a:t>T=150L, C</a:t>
            </a:r>
            <a:r>
              <a:rPr baseline="-5999"/>
              <a:t>1</a:t>
            </a:r>
            <a:r>
              <a:t>=50L, C</a:t>
            </a:r>
            <a:r>
              <a:rPr baseline="-5999"/>
              <a:t>2</a:t>
            </a:r>
            <a:r>
              <a:t>=60L, C</a:t>
            </a:r>
            <a:r>
              <a:rPr baseline="-5999"/>
              <a:t>3</a:t>
            </a:r>
            <a:r>
              <a:t>=90L</a:t>
            </a:r>
          </a:p>
        </p:txBody>
      </p:sp>
      <p:sp>
        <p:nvSpPr>
          <p:cNvPr id="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8"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9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Machine Scheduling Problem"/>
          <p:cNvSpPr txBox="1"/>
          <p:nvPr>
            <p:ph type="title"/>
          </p:nvPr>
        </p:nvSpPr>
        <p:spPr>
          <a:prstGeom prst="rect">
            <a:avLst/>
          </a:prstGeom>
        </p:spPr>
        <p:txBody>
          <a:bodyPr/>
          <a:lstStyle/>
          <a:p>
            <a:pPr/>
            <a:r>
              <a:t>Machine Scheduling Problem</a:t>
            </a:r>
          </a:p>
        </p:txBody>
      </p:sp>
      <p:sp>
        <p:nvSpPr>
          <p:cNvPr id="102" name="Given…"/>
          <p:cNvSpPr txBox="1"/>
          <p:nvPr>
            <p:ph type="body" idx="1"/>
          </p:nvPr>
        </p:nvSpPr>
        <p:spPr>
          <a:prstGeom prst="rect">
            <a:avLst/>
          </a:prstGeom>
        </p:spPr>
        <p:txBody>
          <a:bodyPr/>
          <a:lstStyle/>
          <a:p>
            <a:pPr/>
            <a:r>
              <a:t>Given </a:t>
            </a:r>
          </a:p>
          <a:p>
            <a:pPr lvl="1"/>
            <a:r>
              <a:t>N tasks and infinite supply of machines on which these tasks can be run.</a:t>
            </a:r>
          </a:p>
          <a:p>
            <a:pPr lvl="1"/>
            <a:r>
              <a:t>Each task has a start time </a:t>
            </a:r>
            <a:r>
              <a:rPr>
                <a:latin typeface="Courier New"/>
                <a:ea typeface="Courier New"/>
                <a:cs typeface="Courier New"/>
                <a:sym typeface="Courier New"/>
              </a:rPr>
              <a:t>s</a:t>
            </a:r>
            <a:r>
              <a:rPr baseline="-5999">
                <a:latin typeface="Courier New"/>
                <a:ea typeface="Courier New"/>
                <a:cs typeface="Courier New"/>
                <a:sym typeface="Courier New"/>
              </a:rPr>
              <a:t>i</a:t>
            </a:r>
            <a:r>
              <a:t> and finish time </a:t>
            </a:r>
            <a:r>
              <a:rPr>
                <a:latin typeface="Courier New"/>
                <a:ea typeface="Courier New"/>
                <a:cs typeface="Courier New"/>
                <a:sym typeface="Courier New"/>
              </a:rPr>
              <a:t>f</a:t>
            </a:r>
            <a:r>
              <a:rPr baseline="-5999">
                <a:latin typeface="Courier New"/>
                <a:ea typeface="Courier New"/>
                <a:cs typeface="Courier New"/>
                <a:sym typeface="Courier New"/>
              </a:rPr>
              <a:t>i</a:t>
            </a:r>
            <a:r>
              <a:rPr>
                <a:latin typeface="Courier New"/>
                <a:ea typeface="Courier New"/>
                <a:cs typeface="Courier New"/>
                <a:sym typeface="Courier New"/>
              </a:rPr>
              <a:t>&gt;s</a:t>
            </a:r>
            <a:r>
              <a:rPr baseline="-5999">
                <a:latin typeface="Courier New"/>
                <a:ea typeface="Courier New"/>
                <a:cs typeface="Courier New"/>
                <a:sym typeface="Courier New"/>
              </a:rPr>
              <a:t>i</a:t>
            </a:r>
            <a:r>
              <a:t>. [</a:t>
            </a:r>
            <a:r>
              <a:rPr>
                <a:latin typeface="Courier New"/>
                <a:ea typeface="Courier New"/>
                <a:cs typeface="Courier New"/>
                <a:sym typeface="Courier New"/>
              </a:rPr>
              <a:t>s</a:t>
            </a:r>
            <a:r>
              <a:rPr baseline="-5999">
                <a:latin typeface="Courier New"/>
                <a:ea typeface="Courier New"/>
                <a:cs typeface="Courier New"/>
                <a:sym typeface="Courier New"/>
              </a:rPr>
              <a:t>i</a:t>
            </a:r>
            <a:r>
              <a:rPr>
                <a:latin typeface="Courier New"/>
                <a:ea typeface="Courier New"/>
                <a:cs typeface="Courier New"/>
                <a:sym typeface="Courier New"/>
              </a:rPr>
              <a:t>,f</a:t>
            </a:r>
            <a:r>
              <a:rPr baseline="-5999">
                <a:latin typeface="Courier New"/>
                <a:ea typeface="Courier New"/>
                <a:cs typeface="Courier New"/>
                <a:sym typeface="Courier New"/>
              </a:rPr>
              <a:t>i</a:t>
            </a:r>
            <a:r>
              <a:t>] is called processing interval.</a:t>
            </a:r>
          </a:p>
          <a:p>
            <a:pPr lvl="1"/>
            <a:r>
              <a:t>Two tasks overlap if there intervals overlap at a point other than start time and end time.</a:t>
            </a:r>
          </a:p>
          <a:p>
            <a:pPr/>
            <a:r>
              <a:t>Problem: Find optimal number of machines on which these tasks can be assigned.</a:t>
            </a:r>
          </a:p>
          <a:p>
            <a:pPr/>
            <a:r>
              <a:t>Feasible solution:</a:t>
            </a:r>
          </a:p>
          <a:p>
            <a:pPr lvl="1"/>
            <a:r>
              <a:t>Assign one task to each machine. It is feasible but no optimal since this would need N machines.</a:t>
            </a:r>
          </a:p>
        </p:txBody>
      </p:sp>
      <p:sp>
        <p:nvSpPr>
          <p:cNvPr id="1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4"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10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Machine Scheduling Problem"/>
          <p:cNvSpPr txBox="1"/>
          <p:nvPr>
            <p:ph type="title"/>
          </p:nvPr>
        </p:nvSpPr>
        <p:spPr>
          <a:prstGeom prst="rect">
            <a:avLst/>
          </a:prstGeom>
        </p:spPr>
        <p:txBody>
          <a:bodyPr/>
          <a:lstStyle/>
          <a:p>
            <a:pPr/>
            <a:r>
              <a:t>Machine Scheduling Problem</a:t>
            </a:r>
          </a:p>
        </p:txBody>
      </p:sp>
      <p:sp>
        <p:nvSpPr>
          <p:cNvPr id="108" name="Example: 7 tasks with their start and end times."/>
          <p:cNvSpPr txBox="1"/>
          <p:nvPr>
            <p:ph type="body" sz="quarter" idx="1"/>
          </p:nvPr>
        </p:nvSpPr>
        <p:spPr>
          <a:xfrm>
            <a:off x="666288" y="938113"/>
            <a:ext cx="9055611" cy="670983"/>
          </a:xfrm>
          <a:prstGeom prst="rect">
            <a:avLst/>
          </a:prstGeom>
        </p:spPr>
        <p:txBody>
          <a:bodyPr/>
          <a:lstStyle/>
          <a:p>
            <a:pPr/>
            <a:r>
              <a:t>Example: 7 tasks with their start and end times.</a:t>
            </a:r>
          </a:p>
        </p:txBody>
      </p:sp>
      <p:sp>
        <p:nvSpPr>
          <p:cNvPr id="1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11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graphicFrame>
        <p:nvGraphicFramePr>
          <p:cNvPr id="112" name="Table"/>
          <p:cNvGraphicFramePr/>
          <p:nvPr/>
        </p:nvGraphicFramePr>
        <p:xfrm>
          <a:off x="1004887" y="1557486"/>
          <a:ext cx="8178801" cy="5638801"/>
        </p:xfrm>
        <a:graphic xmlns:a="http://schemas.openxmlformats.org/drawingml/2006/main">
          <a:graphicData uri="http://schemas.openxmlformats.org/drawingml/2006/table">
            <a:tbl>
              <a:tblPr firstCol="1" firstRow="1" lastCol="0" lastRow="0" bandCol="0" bandRow="0" rtl="0">
                <a:tableStyleId>{8F44A2F1-9E1F-4B54-A3A2-5F16C0AD49E2}</a:tableStyleId>
              </a:tblPr>
              <a:tblGrid>
                <a:gridCol w="1718173"/>
                <a:gridCol w="918864"/>
                <a:gridCol w="918864"/>
                <a:gridCol w="918864"/>
                <a:gridCol w="918864"/>
                <a:gridCol w="918864"/>
                <a:gridCol w="918864"/>
                <a:gridCol w="918864"/>
              </a:tblGrid>
              <a:tr h="539889">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Task</a:t>
                      </a:r>
                    </a:p>
                  </a:txBody>
                  <a:tcPr marL="50800" marR="50800" marT="50800" marB="50800" anchor="t" anchorCtr="0" horzOverflow="overflow">
                    <a:lnL w="28575">
                      <a:solidFill>
                        <a:srgbClr val="000000"/>
                      </a:solidFill>
                      <a:miter lim="400000"/>
                    </a:lnL>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A</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B</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C</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D</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E</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F</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G</a:t>
                      </a:r>
                    </a:p>
                  </a:txBody>
                  <a:tcPr marL="50800" marR="50800" marT="50800" marB="50800" anchor="t" anchorCtr="0" horzOverflow="overflow">
                    <a:lnR w="28575">
                      <a:solidFill>
                        <a:srgbClr val="000000"/>
                      </a:solidFill>
                      <a:miter lim="400000"/>
                    </a:lnR>
                  </a:tcPr>
                </a:tc>
              </a:tr>
              <a:tr h="717419">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Start time</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0</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3</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4</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9</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7</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1</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6</a:t>
                      </a:r>
                    </a:p>
                  </a:txBody>
                  <a:tcPr marL="50800" marR="50800" marT="50800" marB="50800" anchor="t" anchorCtr="0" horzOverflow="overflow">
                    <a:lnR w="28575">
                      <a:solidFill>
                        <a:srgbClr val="000000"/>
                      </a:solidFill>
                      <a:miter lim="400000"/>
                    </a:lnR>
                  </a:tcPr>
                </a:tc>
              </a:tr>
              <a:tr h="615640">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Finish time</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2</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7</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7</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11</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10</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5</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8</a:t>
                      </a:r>
                    </a:p>
                  </a:txBody>
                  <a:tcPr marL="50800" marR="50800" marT="50800" marB="50800" anchor="t" anchorCtr="0" horzOverflow="overflow">
                    <a:lnR w="28575">
                      <a:solidFill>
                        <a:srgbClr val="000000"/>
                      </a:solidFill>
                      <a:miter lim="400000"/>
                    </a:lnR>
                    <a:lnB w="28575">
                      <a:solidFill>
                        <a:srgbClr val="000000"/>
                      </a:solidFill>
                      <a:miter lim="400000"/>
                    </a:lnB>
                  </a:tcPr>
                </a:tc>
              </a:tr>
            </a:tbl>
          </a:graphicData>
        </a:graphic>
      </p:graphicFrame>
      <p:sp>
        <p:nvSpPr>
          <p:cNvPr id="113" name="Q: What should be the Greedy approach for machine assignment…"/>
          <p:cNvSpPr txBox="1"/>
          <p:nvPr/>
        </p:nvSpPr>
        <p:spPr>
          <a:xfrm>
            <a:off x="552194" y="3592641"/>
            <a:ext cx="9283799" cy="32233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382587" indent="-342900">
              <a:lnSpc>
                <a:spcPct val="90000"/>
              </a:lnSpc>
              <a:spcBef>
                <a:spcPts val="700"/>
              </a:spcBef>
              <a:buSzPct val="100000"/>
              <a:buChar char="•"/>
              <a:defRPr sz="3000">
                <a:latin typeface="+mn-lt"/>
                <a:ea typeface="+mn-ea"/>
                <a:cs typeface="+mn-cs"/>
                <a:sym typeface="Gill Sans"/>
              </a:defRPr>
            </a:pPr>
            <a:r>
              <a:t>Q: What should be the Greedy approach for machine assignment</a:t>
            </a:r>
          </a:p>
          <a:p>
            <a:pPr lvl="1" marL="738187" indent="-342900">
              <a:lnSpc>
                <a:spcPct val="90000"/>
              </a:lnSpc>
              <a:spcBef>
                <a:spcPts val="700"/>
              </a:spcBef>
              <a:buSzPct val="100000"/>
              <a:buChar char="•"/>
              <a:defRPr sz="3000">
                <a:latin typeface="+mn-lt"/>
                <a:ea typeface="+mn-ea"/>
                <a:cs typeface="+mn-cs"/>
                <a:sym typeface="Gill Sans"/>
              </a:defRPr>
            </a:pPr>
            <a:r>
              <a:t>Define new machine: on which task is run 1</a:t>
            </a:r>
            <a:r>
              <a:rPr baseline="31999"/>
              <a:t>st</a:t>
            </a:r>
            <a:r>
              <a:t> time.</a:t>
            </a:r>
          </a:p>
          <a:p>
            <a:pPr lvl="1" marL="738187" indent="-342900">
              <a:lnSpc>
                <a:spcPct val="90000"/>
              </a:lnSpc>
              <a:spcBef>
                <a:spcPts val="700"/>
              </a:spcBef>
              <a:buSzPct val="100000"/>
              <a:buChar char="•"/>
              <a:defRPr sz="3000">
                <a:latin typeface="+mn-lt"/>
                <a:ea typeface="+mn-ea"/>
                <a:cs typeface="+mn-cs"/>
                <a:sym typeface="Gill Sans"/>
              </a:defRPr>
            </a:pPr>
            <a:r>
              <a:t>Define old machine: on which some task is already completed</a:t>
            </a:r>
          </a:p>
          <a:p>
            <a:pPr marL="382587" indent="-342900">
              <a:lnSpc>
                <a:spcPct val="90000"/>
              </a:lnSpc>
              <a:spcBef>
                <a:spcPts val="700"/>
              </a:spcBef>
              <a:buSzPct val="100000"/>
              <a:buChar char="•"/>
              <a:defRPr sz="3000">
                <a:latin typeface="+mn-lt"/>
                <a:ea typeface="+mn-ea"/>
                <a:cs typeface="+mn-cs"/>
                <a:sym typeface="Gill Sans"/>
              </a:defRPr>
            </a:pPr>
            <a:r>
              <a:t>Approach: Use old machine for next task if available, else use new machine.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Machine Assignment"/>
          <p:cNvSpPr txBox="1"/>
          <p:nvPr>
            <p:ph type="title"/>
          </p:nvPr>
        </p:nvSpPr>
        <p:spPr>
          <a:prstGeom prst="rect">
            <a:avLst/>
          </a:prstGeom>
        </p:spPr>
        <p:txBody>
          <a:bodyPr/>
          <a:lstStyle/>
          <a:p>
            <a:pPr/>
            <a:r>
              <a:t>Machine Assignment</a:t>
            </a:r>
          </a:p>
        </p:txBody>
      </p:sp>
      <p:sp>
        <p:nvSpPr>
          <p:cNvPr id="116" name="Sort the tasks as per start time"/>
          <p:cNvSpPr txBox="1"/>
          <p:nvPr>
            <p:ph type="body" sz="quarter" idx="1"/>
          </p:nvPr>
        </p:nvSpPr>
        <p:spPr>
          <a:xfrm>
            <a:off x="882458" y="1013850"/>
            <a:ext cx="9055612" cy="810701"/>
          </a:xfrm>
          <a:prstGeom prst="rect">
            <a:avLst/>
          </a:prstGeom>
        </p:spPr>
        <p:txBody>
          <a:bodyPr/>
          <a:lstStyle/>
          <a:p>
            <a:pPr/>
            <a:r>
              <a:t>Sort the tasks as per start time</a:t>
            </a:r>
          </a:p>
        </p:txBody>
      </p:sp>
      <p:sp>
        <p:nvSpPr>
          <p:cNvPr id="1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8"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11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graphicFrame>
        <p:nvGraphicFramePr>
          <p:cNvPr id="120" name="Table"/>
          <p:cNvGraphicFramePr/>
          <p:nvPr/>
        </p:nvGraphicFramePr>
        <p:xfrm>
          <a:off x="888488" y="2359352"/>
          <a:ext cx="8178801" cy="1423362"/>
        </p:xfrm>
        <a:graphic xmlns:a="http://schemas.openxmlformats.org/drawingml/2006/main">
          <a:graphicData uri="http://schemas.openxmlformats.org/drawingml/2006/table">
            <a:tbl>
              <a:tblPr firstCol="1" firstRow="1" lastCol="0" lastRow="0" bandCol="0" bandRow="0" rtl="0">
                <a:tableStyleId>{8F44A2F1-9E1F-4B54-A3A2-5F16C0AD49E2}</a:tableStyleId>
              </a:tblPr>
              <a:tblGrid>
                <a:gridCol w="1718173"/>
                <a:gridCol w="918864"/>
                <a:gridCol w="918864"/>
                <a:gridCol w="918864"/>
                <a:gridCol w="918864"/>
                <a:gridCol w="918864"/>
                <a:gridCol w="918864"/>
                <a:gridCol w="918864"/>
              </a:tblGrid>
              <a:tr h="402055">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Task</a:t>
                      </a:r>
                    </a:p>
                  </a:txBody>
                  <a:tcPr marL="50800" marR="50800" marT="50800" marB="50800" anchor="t" anchorCtr="0" horzOverflow="overflow">
                    <a:lnL w="28575">
                      <a:solidFill>
                        <a:srgbClr val="000000"/>
                      </a:solidFill>
                      <a:miter lim="400000"/>
                    </a:lnL>
                  </a:tcPr>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A</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B</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C</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D</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E</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F</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G</a:t>
                      </a:r>
                    </a:p>
                  </a:txBody>
                  <a:tcPr marL="50800" marR="50800" marT="50800" marB="50800" anchor="t" anchorCtr="0" horzOverflow="overflow">
                    <a:lnR w="28575">
                      <a:solidFill>
                        <a:srgbClr val="000000"/>
                      </a:solidFill>
                      <a:miter lim="400000"/>
                    </a:lnR>
                  </a:tcPr>
                </a:tc>
              </a:tr>
              <a:tr h="534262">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Start time</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0</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3</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4</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9</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7</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1</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6</a:t>
                      </a:r>
                    </a:p>
                  </a:txBody>
                  <a:tcPr marL="50800" marR="50800" marT="50800" marB="50800" anchor="t" anchorCtr="0" horzOverflow="overflow">
                    <a:lnR w="28575">
                      <a:solidFill>
                        <a:srgbClr val="000000"/>
                      </a:solidFill>
                      <a:miter lim="400000"/>
                    </a:lnR>
                  </a:tcPr>
                </a:tc>
              </a:tr>
              <a:tr h="458467">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Finish time</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2</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7</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7</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11</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10</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5</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8</a:t>
                      </a:r>
                    </a:p>
                  </a:txBody>
                  <a:tcPr marL="50800" marR="50800" marT="50800" marB="50800" anchor="t" anchorCtr="0" horzOverflow="overflow">
                    <a:lnR w="28575">
                      <a:solidFill>
                        <a:srgbClr val="000000"/>
                      </a:solidFill>
                      <a:miter lim="400000"/>
                    </a:lnR>
                    <a:lnB w="28575">
                      <a:solidFill>
                        <a:srgbClr val="000000"/>
                      </a:solidFill>
                      <a:miter lim="400000"/>
                    </a:lnB>
                  </a:tcPr>
                </a:tc>
              </a:tr>
            </a:tbl>
          </a:graphicData>
        </a:graphic>
      </p:graphicFrame>
      <p:graphicFrame>
        <p:nvGraphicFramePr>
          <p:cNvPr id="121" name="Table"/>
          <p:cNvGraphicFramePr/>
          <p:nvPr/>
        </p:nvGraphicFramePr>
        <p:xfrm>
          <a:off x="888488" y="4288939"/>
          <a:ext cx="8178801" cy="1423362"/>
        </p:xfrm>
        <a:graphic xmlns:a="http://schemas.openxmlformats.org/drawingml/2006/main">
          <a:graphicData uri="http://schemas.openxmlformats.org/drawingml/2006/table">
            <a:tbl>
              <a:tblPr firstCol="1" firstRow="1" lastCol="0" lastRow="0" bandCol="0" bandRow="0" rtl="0">
                <a:tableStyleId>{8F44A2F1-9E1F-4B54-A3A2-5F16C0AD49E2}</a:tableStyleId>
              </a:tblPr>
              <a:tblGrid>
                <a:gridCol w="1718173"/>
                <a:gridCol w="918864"/>
                <a:gridCol w="918864"/>
                <a:gridCol w="918864"/>
                <a:gridCol w="918864"/>
                <a:gridCol w="918864"/>
                <a:gridCol w="918864"/>
                <a:gridCol w="918864"/>
              </a:tblGrid>
              <a:tr h="402055">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Task</a:t>
                      </a:r>
                    </a:p>
                  </a:txBody>
                  <a:tcPr marL="50800" marR="50800" marT="50800" marB="50800" anchor="t" anchorCtr="0" horzOverflow="overflow">
                    <a:lnL w="28575">
                      <a:solidFill>
                        <a:srgbClr val="000000"/>
                      </a:solidFill>
                      <a:miter lim="400000"/>
                    </a:lnL>
                  </a:tcPr>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A</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F</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B</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C</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G</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E</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D</a:t>
                      </a:r>
                    </a:p>
                  </a:txBody>
                  <a:tcPr marL="50800" marR="50800" marT="50800" marB="50800" anchor="t" anchorCtr="0" horzOverflow="overflow">
                    <a:lnR w="28575">
                      <a:solidFill>
                        <a:srgbClr val="000000"/>
                      </a:solidFill>
                      <a:miter lim="400000"/>
                    </a:lnR>
                  </a:tcPr>
                </a:tc>
              </a:tr>
              <a:tr h="534262">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Start time</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0</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1</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3</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4</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6</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7</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9</a:t>
                      </a:r>
                    </a:p>
                  </a:txBody>
                  <a:tcPr marL="50800" marR="50800" marT="50800" marB="50800" anchor="t" anchorCtr="0" horzOverflow="overflow">
                    <a:lnR w="28575">
                      <a:solidFill>
                        <a:srgbClr val="000000"/>
                      </a:solidFill>
                      <a:miter lim="400000"/>
                    </a:lnR>
                  </a:tcPr>
                </a:tc>
              </a:tr>
              <a:tr h="458467">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Finish time</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2</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5</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7</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7</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8</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10</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11</a:t>
                      </a:r>
                    </a:p>
                  </a:txBody>
                  <a:tcPr marL="50800" marR="50800" marT="50800" marB="50800" anchor="t" anchorCtr="0" horzOverflow="overflow">
                    <a:lnR w="28575">
                      <a:solidFill>
                        <a:srgbClr val="000000"/>
                      </a:solidFill>
                      <a:miter lim="400000"/>
                    </a:lnR>
                    <a:lnB w="28575">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Machine Assignment"/>
          <p:cNvSpPr txBox="1"/>
          <p:nvPr>
            <p:ph type="title"/>
          </p:nvPr>
        </p:nvSpPr>
        <p:spPr>
          <a:prstGeom prst="rect">
            <a:avLst/>
          </a:prstGeom>
        </p:spPr>
        <p:txBody>
          <a:bodyPr/>
          <a:lstStyle/>
          <a:p>
            <a:pPr/>
            <a:r>
              <a:t>Machine Assignment</a:t>
            </a:r>
          </a:p>
        </p:txBody>
      </p:sp>
      <p:sp>
        <p:nvSpPr>
          <p:cNvPr id="12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5"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12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graphicFrame>
        <p:nvGraphicFramePr>
          <p:cNvPr id="127" name="Table"/>
          <p:cNvGraphicFramePr/>
          <p:nvPr/>
        </p:nvGraphicFramePr>
        <p:xfrm>
          <a:off x="821974" y="1096272"/>
          <a:ext cx="8178801" cy="1423361"/>
        </p:xfrm>
        <a:graphic xmlns:a="http://schemas.openxmlformats.org/drawingml/2006/main">
          <a:graphicData uri="http://schemas.openxmlformats.org/drawingml/2006/table">
            <a:tbl>
              <a:tblPr firstCol="1" firstRow="1" lastCol="0" lastRow="0" bandCol="0" bandRow="0" rtl="0">
                <a:tableStyleId>{8F44A2F1-9E1F-4B54-A3A2-5F16C0AD49E2}</a:tableStyleId>
              </a:tblPr>
              <a:tblGrid>
                <a:gridCol w="1718173"/>
                <a:gridCol w="918864"/>
                <a:gridCol w="918864"/>
                <a:gridCol w="918864"/>
                <a:gridCol w="918864"/>
                <a:gridCol w="918864"/>
                <a:gridCol w="918864"/>
                <a:gridCol w="918864"/>
              </a:tblGrid>
              <a:tr h="402055">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Task</a:t>
                      </a:r>
                    </a:p>
                  </a:txBody>
                  <a:tcPr marL="50800" marR="50800" marT="50800" marB="50800" anchor="t" anchorCtr="0" horzOverflow="overflow">
                    <a:lnL w="28575">
                      <a:solidFill>
                        <a:srgbClr val="000000"/>
                      </a:solidFill>
                      <a:miter lim="400000"/>
                    </a:lnL>
                  </a:tcPr>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A</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F</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B</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C</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G</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E</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2600">
                          <a:uFill>
                            <a:solidFill>
                              <a:srgbClr val="000000"/>
                            </a:solidFill>
                          </a:uFill>
                          <a:latin typeface="Gill Sans MT"/>
                          <a:ea typeface="Gill Sans MT"/>
                          <a:cs typeface="Gill Sans MT"/>
                          <a:sym typeface="Gill Sans MT"/>
                        </a:rPr>
                        <a:t>D</a:t>
                      </a:r>
                    </a:p>
                  </a:txBody>
                  <a:tcPr marL="50800" marR="50800" marT="50800" marB="50800" anchor="t" anchorCtr="0" horzOverflow="overflow">
                    <a:lnR w="28575">
                      <a:solidFill>
                        <a:srgbClr val="000000"/>
                      </a:solidFill>
                      <a:miter lim="400000"/>
                    </a:lnR>
                  </a:tcPr>
                </a:tc>
              </a:tr>
              <a:tr h="534262">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Start time</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0</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1</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3</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4</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6</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7</a:t>
                      </a:r>
                    </a:p>
                  </a:txBody>
                  <a:tcPr marL="50800" marR="50800" marT="50800" marB="50800" anchor="t" anchorCtr="0" horzOverflow="overflow"/>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9</a:t>
                      </a:r>
                    </a:p>
                  </a:txBody>
                  <a:tcPr marL="50800" marR="50800" marT="50800" marB="50800" anchor="t" anchorCtr="0" horzOverflow="overflow">
                    <a:lnR w="28575">
                      <a:solidFill>
                        <a:srgbClr val="000000"/>
                      </a:solidFill>
                      <a:miter lim="400000"/>
                    </a:lnR>
                  </a:tcPr>
                </a:tc>
              </a:tr>
              <a:tr h="458467">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Finish time</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2</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5</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7</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7</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8</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10</a:t>
                      </a:r>
                    </a:p>
                  </a:txBody>
                  <a:tcPr marL="50800" marR="50800" marT="50800" marB="50800" anchor="t" anchorCtr="0" horzOverflow="overflow">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11</a:t>
                      </a:r>
                    </a:p>
                  </a:txBody>
                  <a:tcPr marL="50800" marR="50800" marT="50800" marB="50800" anchor="t" anchorCtr="0" horzOverflow="overflow">
                    <a:lnR w="28575">
                      <a:solidFill>
                        <a:srgbClr val="000000"/>
                      </a:solidFill>
                      <a:miter lim="400000"/>
                    </a:lnR>
                    <a:lnB w="28575">
                      <a:solidFill>
                        <a:srgbClr val="000000"/>
                      </a:solidFill>
                      <a:miter lim="400000"/>
                    </a:lnB>
                  </a:tcPr>
                </a:tc>
              </a:tr>
            </a:tbl>
          </a:graphicData>
        </a:graphic>
      </p:graphicFrame>
      <p:sp>
        <p:nvSpPr>
          <p:cNvPr id="128" name="Line"/>
          <p:cNvSpPr/>
          <p:nvPr/>
        </p:nvSpPr>
        <p:spPr>
          <a:xfrm flipV="1">
            <a:off x="1276210" y="4225985"/>
            <a:ext cx="1" cy="2114662"/>
          </a:xfrm>
          <a:prstGeom prst="line">
            <a:avLst/>
          </a:prstGeom>
          <a:ln w="38100">
            <a:solidFill>
              <a:srgbClr val="000000"/>
            </a:solidFill>
            <a:tailEnd type="triangle"/>
          </a:ln>
        </p:spPr>
        <p:txBody>
          <a:bodyPr lIns="0" tIns="0" rIns="0" bIns="0"/>
          <a:lstStyle/>
          <a:p>
            <a:pPr/>
          </a:p>
        </p:txBody>
      </p:sp>
      <p:sp>
        <p:nvSpPr>
          <p:cNvPr id="129" name="Line"/>
          <p:cNvSpPr/>
          <p:nvPr/>
        </p:nvSpPr>
        <p:spPr>
          <a:xfrm>
            <a:off x="1270182" y="6334618"/>
            <a:ext cx="8384546" cy="1"/>
          </a:xfrm>
          <a:prstGeom prst="line">
            <a:avLst/>
          </a:prstGeom>
          <a:ln w="38100">
            <a:solidFill>
              <a:srgbClr val="000000"/>
            </a:solidFill>
            <a:tailEnd type="triangle"/>
          </a:ln>
        </p:spPr>
        <p:txBody>
          <a:bodyPr lIns="0" tIns="0" rIns="0" bIns="0"/>
          <a:lstStyle/>
          <a:p>
            <a:pPr/>
          </a:p>
        </p:txBody>
      </p:sp>
      <p:graphicFrame>
        <p:nvGraphicFramePr>
          <p:cNvPr id="130" name="Table"/>
          <p:cNvGraphicFramePr/>
          <p:nvPr/>
        </p:nvGraphicFramePr>
        <p:xfrm>
          <a:off x="1270943" y="6309992"/>
          <a:ext cx="8178801" cy="1423361"/>
        </p:xfrm>
        <a:graphic xmlns:a="http://schemas.openxmlformats.org/drawingml/2006/main">
          <a:graphicData uri="http://schemas.openxmlformats.org/drawingml/2006/table">
            <a:tbl>
              <a:tblPr firstCol="0" firstRow="0" lastCol="0" lastRow="0" bandCol="0" bandRow="0" rtl="0">
                <a:tableStyleId>{8F44A2F1-9E1F-4B54-A3A2-5F16C0AD49E2}</a:tableStyleId>
              </a:tblPr>
              <a:tblGrid>
                <a:gridCol w="740929"/>
                <a:gridCol w="740929"/>
                <a:gridCol w="740929"/>
                <a:gridCol w="740929"/>
                <a:gridCol w="740929"/>
                <a:gridCol w="740929"/>
                <a:gridCol w="740929"/>
                <a:gridCol w="740929"/>
                <a:gridCol w="740929"/>
                <a:gridCol w="740929"/>
                <a:gridCol w="740929"/>
              </a:tblGrid>
              <a:tr h="499510">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1</a:t>
                      </a:r>
                    </a:p>
                  </a:txBody>
                  <a:tcPr marL="50800" marR="50800" marT="50800" marB="50800" anchor="t" anchorCtr="0" horzOverflow="overflow">
                    <a:lnL w="28575">
                      <a:solidFill>
                        <a:srgbClr val="000000"/>
                      </a:solidFill>
                      <a:miter lim="400000"/>
                    </a:lnL>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2</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3</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4</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Gill Sans MT"/>
                          <a:ea typeface="Gill Sans MT"/>
                          <a:cs typeface="Gill Sans MT"/>
                          <a:sym typeface="Gill Sans MT"/>
                        </a:rPr>
                        <a:t>5</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6</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7</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8</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9</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10</a:t>
                      </a:r>
                    </a:p>
                  </a:txBody>
                  <a:tcPr marL="50800" marR="50800" marT="50800" marB="50800" anchor="t" anchorCtr="0" horzOverflow="overflow">
                    <a:lnT w="28575">
                      <a:solidFill>
                        <a:srgbClr val="000000"/>
                      </a:solidFill>
                      <a:miter lim="400000"/>
                    </a:lnT>
                    <a:lnB w="28575">
                      <a:solidFill>
                        <a:srgbClr val="000000"/>
                      </a:solidFill>
                      <a:miter lim="400000"/>
                    </a:lnB>
                  </a:tcPr>
                </a:tc>
                <a:tc>
                  <a:txBody>
                    <a:bodyPr/>
                    <a:lstStyle/>
                    <a:p>
                      <a:pPr marR="40639" defTabSz="914400">
                        <a:lnSpc>
                          <a:spcPct val="90000"/>
                        </a:lnSpc>
                        <a:spcBef>
                          <a:spcPts val="700"/>
                        </a:spcBef>
                        <a:tabLst>
                          <a:tab pos="914400" algn="l"/>
                        </a:tabLst>
                        <a:defRPr sz="1800">
                          <a:uFillTx/>
                        </a:defRPr>
                      </a:pPr>
                      <a:r>
                        <a:rPr sz="3000">
                          <a:uFill>
                            <a:solidFill>
                              <a:srgbClr val="000000"/>
                            </a:solidFill>
                          </a:uFill>
                          <a:latin typeface="Arial"/>
                          <a:ea typeface="Arial"/>
                          <a:cs typeface="Arial"/>
                          <a:sym typeface="Arial"/>
                        </a:rPr>
                        <a:t>11</a:t>
                      </a:r>
                    </a:p>
                  </a:txBody>
                  <a:tcPr marL="50800" marR="50800" marT="50800" marB="50800" anchor="t" anchorCtr="0" horzOverflow="overflow">
                    <a:lnR w="28575">
                      <a:solidFill>
                        <a:srgbClr val="000000"/>
                      </a:solidFill>
                      <a:miter lim="400000"/>
                    </a:lnR>
                    <a:lnT w="28575">
                      <a:solidFill>
                        <a:srgbClr val="000000"/>
                      </a:solidFill>
                      <a:miter lim="400000"/>
                    </a:lnT>
                    <a:lnB w="28575">
                      <a:solidFill>
                        <a:srgbClr val="000000"/>
                      </a:solidFill>
                      <a:miter lim="400000"/>
                    </a:lnB>
                  </a:tcPr>
                </a:tc>
              </a:tr>
            </a:tbl>
          </a:graphicData>
        </a:graphic>
      </p:graphicFrame>
      <p:sp>
        <p:nvSpPr>
          <p:cNvPr id="131" name="M1"/>
          <p:cNvSpPr txBox="1"/>
          <p:nvPr/>
        </p:nvSpPr>
        <p:spPr>
          <a:xfrm>
            <a:off x="594693" y="5750959"/>
            <a:ext cx="610380"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Gill Sans MT"/>
                <a:ea typeface="Gill Sans MT"/>
                <a:cs typeface="Gill Sans MT"/>
                <a:sym typeface="Gill Sans MT"/>
              </a:defRPr>
            </a:lvl1pPr>
          </a:lstStyle>
          <a:p>
            <a:pPr/>
            <a:r>
              <a:t>M1</a:t>
            </a:r>
          </a:p>
        </p:txBody>
      </p:sp>
      <p:sp>
        <p:nvSpPr>
          <p:cNvPr id="132" name="M2"/>
          <p:cNvSpPr txBox="1"/>
          <p:nvPr/>
        </p:nvSpPr>
        <p:spPr>
          <a:xfrm>
            <a:off x="594693" y="5195600"/>
            <a:ext cx="610380"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Gill Sans MT"/>
                <a:ea typeface="Gill Sans MT"/>
                <a:cs typeface="Gill Sans MT"/>
                <a:sym typeface="Gill Sans MT"/>
              </a:defRPr>
            </a:lvl1pPr>
          </a:lstStyle>
          <a:p>
            <a:pPr/>
            <a:r>
              <a:t>M2</a:t>
            </a:r>
          </a:p>
        </p:txBody>
      </p:sp>
      <p:sp>
        <p:nvSpPr>
          <p:cNvPr id="133" name="M3"/>
          <p:cNvSpPr txBox="1"/>
          <p:nvPr/>
        </p:nvSpPr>
        <p:spPr>
          <a:xfrm>
            <a:off x="594693" y="4640242"/>
            <a:ext cx="610380"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Gill Sans MT"/>
                <a:ea typeface="Gill Sans MT"/>
                <a:cs typeface="Gill Sans MT"/>
                <a:sym typeface="Gill Sans MT"/>
              </a:defRPr>
            </a:lvl1pPr>
          </a:lstStyle>
          <a:p>
            <a:pPr/>
            <a:r>
              <a:t>M3</a:t>
            </a:r>
          </a:p>
        </p:txBody>
      </p:sp>
      <p:grpSp>
        <p:nvGrpSpPr>
          <p:cNvPr id="136" name="Group"/>
          <p:cNvGrpSpPr/>
          <p:nvPr/>
        </p:nvGrpSpPr>
        <p:grpSpPr>
          <a:xfrm>
            <a:off x="1285589" y="5638109"/>
            <a:ext cx="1406571" cy="508001"/>
            <a:chOff x="0" y="0"/>
            <a:chExt cx="1406569" cy="508000"/>
          </a:xfrm>
        </p:grpSpPr>
        <p:sp>
          <p:nvSpPr>
            <p:cNvPr id="134" name="Line"/>
            <p:cNvSpPr/>
            <p:nvPr/>
          </p:nvSpPr>
          <p:spPr>
            <a:xfrm>
              <a:off x="0" y="433680"/>
              <a:ext cx="1406570"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p>
          </p:txBody>
        </p:sp>
        <p:sp>
          <p:nvSpPr>
            <p:cNvPr id="135" name="A"/>
            <p:cNvSpPr txBox="1"/>
            <p:nvPr/>
          </p:nvSpPr>
          <p:spPr>
            <a:xfrm>
              <a:off x="398095" y="0"/>
              <a:ext cx="392123" cy="508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latin typeface="Gill Sans MT"/>
                  <a:ea typeface="Gill Sans MT"/>
                  <a:cs typeface="Gill Sans MT"/>
                  <a:sym typeface="Gill Sans MT"/>
                </a:defRPr>
              </a:lvl1pPr>
            </a:lstStyle>
            <a:p>
              <a:pPr/>
              <a:r>
                <a:t>A</a:t>
              </a:r>
            </a:p>
          </p:txBody>
        </p:sp>
      </p:grpSp>
      <p:grpSp>
        <p:nvGrpSpPr>
          <p:cNvPr id="139" name="Group"/>
          <p:cNvGrpSpPr/>
          <p:nvPr/>
        </p:nvGrpSpPr>
        <p:grpSpPr>
          <a:xfrm>
            <a:off x="1928071" y="5029316"/>
            <a:ext cx="3017153" cy="508001"/>
            <a:chOff x="0" y="0"/>
            <a:chExt cx="3017151" cy="508000"/>
          </a:xfrm>
        </p:grpSpPr>
        <p:sp>
          <p:nvSpPr>
            <p:cNvPr id="137" name="Line"/>
            <p:cNvSpPr/>
            <p:nvPr/>
          </p:nvSpPr>
          <p:spPr>
            <a:xfrm>
              <a:off x="0" y="420284"/>
              <a:ext cx="3017152"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p>
          </p:txBody>
        </p:sp>
        <p:sp>
          <p:nvSpPr>
            <p:cNvPr id="138" name="F"/>
            <p:cNvSpPr txBox="1"/>
            <p:nvPr/>
          </p:nvSpPr>
          <p:spPr>
            <a:xfrm>
              <a:off x="1046606" y="0"/>
              <a:ext cx="321802" cy="508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latin typeface="Gill Sans MT"/>
                  <a:ea typeface="Gill Sans MT"/>
                  <a:cs typeface="Gill Sans MT"/>
                  <a:sym typeface="Gill Sans MT"/>
                </a:defRPr>
              </a:lvl1pPr>
            </a:lstStyle>
            <a:p>
              <a:pPr/>
              <a:r>
                <a:t>F</a:t>
              </a:r>
            </a:p>
          </p:txBody>
        </p:sp>
      </p:grpSp>
      <p:grpSp>
        <p:nvGrpSpPr>
          <p:cNvPr id="142" name="Group"/>
          <p:cNvGrpSpPr/>
          <p:nvPr/>
        </p:nvGrpSpPr>
        <p:grpSpPr>
          <a:xfrm>
            <a:off x="3388510" y="5582840"/>
            <a:ext cx="3017153" cy="508001"/>
            <a:chOff x="0" y="0"/>
            <a:chExt cx="3017151" cy="508000"/>
          </a:xfrm>
        </p:grpSpPr>
        <p:sp>
          <p:nvSpPr>
            <p:cNvPr id="140" name="Line"/>
            <p:cNvSpPr/>
            <p:nvPr/>
          </p:nvSpPr>
          <p:spPr>
            <a:xfrm>
              <a:off x="0" y="488950"/>
              <a:ext cx="3017152"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p>
          </p:txBody>
        </p:sp>
        <p:sp>
          <p:nvSpPr>
            <p:cNvPr id="141" name="B"/>
            <p:cNvSpPr txBox="1"/>
            <p:nvPr/>
          </p:nvSpPr>
          <p:spPr>
            <a:xfrm>
              <a:off x="533990" y="0"/>
              <a:ext cx="355140" cy="508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latin typeface="Gill Sans MT"/>
                  <a:ea typeface="Gill Sans MT"/>
                  <a:cs typeface="Gill Sans MT"/>
                  <a:sym typeface="Gill Sans MT"/>
                </a:defRPr>
              </a:lvl1pPr>
            </a:lstStyle>
            <a:p>
              <a:pPr/>
              <a:r>
                <a:t>B</a:t>
              </a:r>
            </a:p>
          </p:txBody>
        </p:sp>
      </p:grpSp>
      <p:grpSp>
        <p:nvGrpSpPr>
          <p:cNvPr id="145" name="Group"/>
          <p:cNvGrpSpPr/>
          <p:nvPr/>
        </p:nvGrpSpPr>
        <p:grpSpPr>
          <a:xfrm>
            <a:off x="5665068" y="5029316"/>
            <a:ext cx="1406571" cy="508001"/>
            <a:chOff x="0" y="0"/>
            <a:chExt cx="1406569" cy="508000"/>
          </a:xfrm>
        </p:grpSpPr>
        <p:sp>
          <p:nvSpPr>
            <p:cNvPr id="143" name="Line"/>
            <p:cNvSpPr/>
            <p:nvPr/>
          </p:nvSpPr>
          <p:spPr>
            <a:xfrm>
              <a:off x="0" y="420284"/>
              <a:ext cx="1406570"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p>
          </p:txBody>
        </p:sp>
        <p:sp>
          <p:nvSpPr>
            <p:cNvPr id="144" name="G"/>
            <p:cNvSpPr txBox="1"/>
            <p:nvPr/>
          </p:nvSpPr>
          <p:spPr>
            <a:xfrm>
              <a:off x="352621" y="0"/>
              <a:ext cx="418168" cy="508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latin typeface="Gill Sans MT"/>
                  <a:ea typeface="Gill Sans MT"/>
                  <a:cs typeface="Gill Sans MT"/>
                  <a:sym typeface="Gill Sans MT"/>
                </a:defRPr>
              </a:lvl1pPr>
            </a:lstStyle>
            <a:p>
              <a:pPr/>
              <a:r>
                <a:t>G</a:t>
              </a:r>
            </a:p>
          </p:txBody>
        </p:sp>
      </p:grpSp>
      <p:grpSp>
        <p:nvGrpSpPr>
          <p:cNvPr id="148" name="Group"/>
          <p:cNvGrpSpPr/>
          <p:nvPr/>
        </p:nvGrpSpPr>
        <p:grpSpPr>
          <a:xfrm>
            <a:off x="4103535" y="4403230"/>
            <a:ext cx="2185728" cy="508001"/>
            <a:chOff x="0" y="0"/>
            <a:chExt cx="2185727" cy="508000"/>
          </a:xfrm>
        </p:grpSpPr>
        <p:sp>
          <p:nvSpPr>
            <p:cNvPr id="146" name="Line"/>
            <p:cNvSpPr/>
            <p:nvPr/>
          </p:nvSpPr>
          <p:spPr>
            <a:xfrm>
              <a:off x="0" y="424180"/>
              <a:ext cx="2185728"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p>
          </p:txBody>
        </p:sp>
        <p:sp>
          <p:nvSpPr>
            <p:cNvPr id="147" name="C"/>
            <p:cNvSpPr txBox="1"/>
            <p:nvPr/>
          </p:nvSpPr>
          <p:spPr>
            <a:xfrm>
              <a:off x="780403" y="0"/>
              <a:ext cx="406708" cy="508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latin typeface="Gill Sans MT"/>
                  <a:ea typeface="Gill Sans MT"/>
                  <a:cs typeface="Gill Sans MT"/>
                  <a:sym typeface="Gill Sans MT"/>
                </a:defRPr>
              </a:lvl1pPr>
            </a:lstStyle>
            <a:p>
              <a:pPr/>
              <a:r>
                <a:t>C</a:t>
              </a:r>
            </a:p>
          </p:txBody>
        </p:sp>
      </p:grpSp>
      <p:grpSp>
        <p:nvGrpSpPr>
          <p:cNvPr id="151" name="Group"/>
          <p:cNvGrpSpPr/>
          <p:nvPr/>
        </p:nvGrpSpPr>
        <p:grpSpPr>
          <a:xfrm>
            <a:off x="6417637" y="5582840"/>
            <a:ext cx="2185729" cy="508001"/>
            <a:chOff x="0" y="0"/>
            <a:chExt cx="2185727" cy="508000"/>
          </a:xfrm>
        </p:grpSpPr>
        <p:sp>
          <p:nvSpPr>
            <p:cNvPr id="149" name="Line"/>
            <p:cNvSpPr/>
            <p:nvPr/>
          </p:nvSpPr>
          <p:spPr>
            <a:xfrm>
              <a:off x="0" y="488950"/>
              <a:ext cx="2185728"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p>
          </p:txBody>
        </p:sp>
        <p:sp>
          <p:nvSpPr>
            <p:cNvPr id="150" name="E"/>
            <p:cNvSpPr txBox="1"/>
            <p:nvPr/>
          </p:nvSpPr>
          <p:spPr>
            <a:xfrm>
              <a:off x="501548" y="0"/>
              <a:ext cx="332741" cy="508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latin typeface="Gill Sans MT"/>
                  <a:ea typeface="Gill Sans MT"/>
                  <a:cs typeface="Gill Sans MT"/>
                  <a:sym typeface="Gill Sans MT"/>
                </a:defRPr>
              </a:lvl1pPr>
            </a:lstStyle>
            <a:p>
              <a:pPr/>
              <a:r>
                <a:t>E</a:t>
              </a:r>
            </a:p>
          </p:txBody>
        </p:sp>
      </p:grpSp>
      <p:grpSp>
        <p:nvGrpSpPr>
          <p:cNvPr id="154" name="Group"/>
          <p:cNvGrpSpPr/>
          <p:nvPr/>
        </p:nvGrpSpPr>
        <p:grpSpPr>
          <a:xfrm>
            <a:off x="7794637" y="5029316"/>
            <a:ext cx="1406571" cy="508001"/>
            <a:chOff x="0" y="0"/>
            <a:chExt cx="1406569" cy="508000"/>
          </a:xfrm>
        </p:grpSpPr>
        <p:sp>
          <p:nvSpPr>
            <p:cNvPr id="152" name="Line"/>
            <p:cNvSpPr/>
            <p:nvPr/>
          </p:nvSpPr>
          <p:spPr>
            <a:xfrm>
              <a:off x="0" y="420284"/>
              <a:ext cx="1406570"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a:p>
          </p:txBody>
        </p:sp>
        <p:sp>
          <p:nvSpPr>
            <p:cNvPr id="153" name="D"/>
            <p:cNvSpPr txBox="1"/>
            <p:nvPr/>
          </p:nvSpPr>
          <p:spPr>
            <a:xfrm>
              <a:off x="507224" y="0"/>
              <a:ext cx="421641" cy="508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800">
                  <a:latin typeface="Gill Sans MT"/>
                  <a:ea typeface="Gill Sans MT"/>
                  <a:cs typeface="Gill Sans MT"/>
                  <a:sym typeface="Gill Sans MT"/>
                </a:defRPr>
              </a:lvl1pPr>
            </a:lstStyle>
            <a:p>
              <a:pPr/>
              <a:r>
                <a:t>D</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 grpId="2"/>
      <p:bldP build="whole" bldLvl="1" animBg="1" rev="0" advAuto="0" spid="142" grpId="3"/>
      <p:bldP build="whole" bldLvl="1" animBg="1" rev="0" advAuto="0" spid="136" grpId="1"/>
      <p:bldP build="whole" bldLvl="1" animBg="1" rev="0" advAuto="0" spid="148" grpId="4"/>
      <p:bldP build="whole" bldLvl="1" animBg="1" rev="0" advAuto="0" spid="145" grpId="5"/>
      <p:bldP build="whole" bldLvl="1" animBg="1" rev="0" advAuto="0" spid="151" grpId="6"/>
      <p:bldP build="whole" bldLvl="1" animBg="1" rev="0" advAuto="0" spid="154" grpId="7"/>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Exercise"/>
          <p:cNvSpPr txBox="1"/>
          <p:nvPr>
            <p:ph type="title"/>
          </p:nvPr>
        </p:nvSpPr>
        <p:spPr>
          <a:prstGeom prst="rect">
            <a:avLst/>
          </a:prstGeom>
        </p:spPr>
        <p:txBody>
          <a:bodyPr/>
          <a:lstStyle/>
          <a:p>
            <a:pPr/>
            <a:r>
              <a:t>Exercise</a:t>
            </a:r>
          </a:p>
        </p:txBody>
      </p:sp>
      <p:sp>
        <p:nvSpPr>
          <p:cNvPr id="157" name="Consider the machine assignment problem but with only one machine.…"/>
          <p:cNvSpPr txBox="1"/>
          <p:nvPr>
            <p:ph type="body" idx="1"/>
          </p:nvPr>
        </p:nvSpPr>
        <p:spPr>
          <a:prstGeom prst="rect">
            <a:avLst/>
          </a:prstGeom>
        </p:spPr>
        <p:txBody>
          <a:bodyPr/>
          <a:lstStyle/>
          <a:p>
            <a:pPr/>
            <a:r>
              <a:t>Consider the machine assignment problem but with only one machine. </a:t>
            </a:r>
          </a:p>
          <a:p>
            <a:pPr/>
            <a:r>
              <a:t>Problem: Find the largest number of tasks that can be assigned to this machine.</a:t>
            </a:r>
          </a:p>
          <a:p>
            <a:pPr/>
            <a:r>
              <a:t>What should be the greedy approach?</a:t>
            </a:r>
          </a:p>
        </p:txBody>
      </p:sp>
      <p:sp>
        <p:nvSpPr>
          <p:cNvPr id="1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16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ummary"/>
          <p:cNvSpPr txBox="1"/>
          <p:nvPr>
            <p:ph type="title"/>
          </p:nvPr>
        </p:nvSpPr>
        <p:spPr>
          <a:prstGeom prst="rect">
            <a:avLst/>
          </a:prstGeom>
        </p:spPr>
        <p:txBody>
          <a:bodyPr/>
          <a:lstStyle/>
          <a:p>
            <a:pPr/>
            <a:r>
              <a:t>Summary</a:t>
            </a:r>
          </a:p>
        </p:txBody>
      </p:sp>
      <p:sp>
        <p:nvSpPr>
          <p:cNvPr id="163" name="Greedy algorithm…"/>
          <p:cNvSpPr txBox="1"/>
          <p:nvPr>
            <p:ph type="body" idx="1"/>
          </p:nvPr>
        </p:nvSpPr>
        <p:spPr>
          <a:prstGeom prst="rect">
            <a:avLst/>
          </a:prstGeom>
        </p:spPr>
        <p:txBody>
          <a:bodyPr/>
          <a:lstStyle/>
          <a:p>
            <a:pPr/>
            <a:r>
              <a:t>Greedy algorithm</a:t>
            </a:r>
          </a:p>
          <a:p>
            <a:pPr/>
            <a:r>
              <a:t>Coin Change problem</a:t>
            </a:r>
          </a:p>
          <a:p>
            <a:pPr/>
            <a:r>
              <a:t>Machine Task problem</a:t>
            </a:r>
          </a:p>
          <a:p>
            <a:pPr/>
            <a:r>
              <a:t>Water container fulfillment problem</a:t>
            </a:r>
          </a:p>
        </p:txBody>
      </p:sp>
      <p:sp>
        <p:nvSpPr>
          <p:cNvPr id="1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5"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16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ummary"/>
          <p:cNvSpPr txBox="1"/>
          <p:nvPr>
            <p:ph type="title"/>
          </p:nvPr>
        </p:nvSpPr>
        <p:spPr>
          <a:prstGeom prst="rect">
            <a:avLst/>
          </a:prstGeom>
        </p:spPr>
        <p:txBody>
          <a:bodyPr/>
          <a:lstStyle/>
          <a:p>
            <a:pPr/>
            <a:r>
              <a:t>Summary</a:t>
            </a:r>
          </a:p>
        </p:txBody>
      </p:sp>
      <p:sp>
        <p:nvSpPr>
          <p:cNvPr id="169" name="Body"/>
          <p:cNvSpPr txBox="1"/>
          <p:nvPr>
            <p:ph type="body" idx="1"/>
          </p:nvPr>
        </p:nvSpPr>
        <p:spPr>
          <a:prstGeom prst="rect">
            <a:avLst/>
          </a:prstGeom>
        </p:spPr>
        <p:txBody>
          <a:bodyPr/>
          <a:lstStyle/>
          <a:p>
            <a:pPr/>
          </a:p>
        </p:txBody>
      </p:sp>
      <p:sp>
        <p:nvSpPr>
          <p:cNvPr id="1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1"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17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 name="Resources"/>
          <p:cNvSpPr txBox="1"/>
          <p:nvPr>
            <p:ph type="title"/>
          </p:nvPr>
        </p:nvSpPr>
        <p:spPr>
          <a:prstGeom prst="rect">
            <a:avLst/>
          </a:prstGeom>
        </p:spPr>
        <p:txBody>
          <a:bodyPr/>
          <a:lstStyle/>
          <a:p>
            <a:pPr/>
            <a:r>
              <a:t>Resources</a:t>
            </a:r>
          </a:p>
        </p:txBody>
      </p:sp>
      <p:sp>
        <p:nvSpPr>
          <p:cNvPr id="48" name="Text book 1: Sec 9.1-5.4 - Levitin…"/>
          <p:cNvSpPr txBox="1"/>
          <p:nvPr>
            <p:ph type="body" idx="1"/>
          </p:nvPr>
        </p:nvSpPr>
        <p:spPr>
          <a:xfrm>
            <a:off x="679425" y="938113"/>
            <a:ext cx="9048800" cy="5891610"/>
          </a:xfrm>
          <a:prstGeom prst="rect">
            <a:avLst/>
          </a:prstGeom>
        </p:spPr>
        <p:txBody>
          <a:bodyPr/>
          <a:lstStyle/>
          <a:p>
            <a:pPr/>
            <a:r>
              <a:t>Text book </a:t>
            </a:r>
            <a:r>
              <a:rPr>
                <a:latin typeface="Arial"/>
                <a:ea typeface="Arial"/>
                <a:cs typeface="Arial"/>
                <a:sym typeface="Arial"/>
              </a:rPr>
              <a:t>1</a:t>
            </a:r>
            <a:r>
              <a:t>: Sec 9.1-5.4 - Levitin </a:t>
            </a:r>
          </a:p>
          <a:p>
            <a:pPr/>
            <a:r>
              <a:t>Text book 2: Sec 4.1, 4.3, 4.4</a:t>
            </a:r>
          </a:p>
          <a:p>
            <a:pPr/>
            <a:r>
              <a:t>R1: Introduction to Algorithms</a:t>
            </a:r>
          </a:p>
          <a:p>
            <a:pPr lvl="2"/>
            <a:r>
              <a:t>Cormen et al.</a:t>
            </a:r>
          </a:p>
        </p:txBody>
      </p:sp>
      <p:sp>
        <p:nvSpPr>
          <p:cNvPr id="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5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mc:AlternateContent xmlns:mc="http://schemas.openxmlformats.org/markup-compatibility/2006">
    <mc:Choice xmlns:p14="http://schemas.microsoft.com/office/powerpoint/2010/main" Requires="p14">
      <p:transition spd="med" advClick="1" p14:dur="899">
        <p:wipe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8"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Overview: Greedy Algorithms"/>
          <p:cNvSpPr txBox="1"/>
          <p:nvPr>
            <p:ph type="title"/>
          </p:nvPr>
        </p:nvSpPr>
        <p:spPr>
          <a:prstGeom prst="rect">
            <a:avLst/>
          </a:prstGeom>
        </p:spPr>
        <p:txBody>
          <a:bodyPr/>
          <a:lstStyle/>
          <a:p>
            <a:pPr/>
            <a:r>
              <a:t>Overview: Greedy Algorithms</a:t>
            </a:r>
          </a:p>
        </p:txBody>
      </p:sp>
      <p:sp>
        <p:nvSpPr>
          <p:cNvPr id="54" name="Basis of greedy algorithm:…"/>
          <p:cNvSpPr txBox="1"/>
          <p:nvPr>
            <p:ph type="body" idx="1"/>
          </p:nvPr>
        </p:nvSpPr>
        <p:spPr>
          <a:prstGeom prst="rect">
            <a:avLst/>
          </a:prstGeom>
        </p:spPr>
        <p:txBody>
          <a:bodyPr/>
          <a:lstStyle/>
          <a:p>
            <a:pPr/>
            <a:r>
              <a:t>Basis of greedy algorithm: </a:t>
            </a:r>
          </a:p>
          <a:p>
            <a:pPr lvl="1"/>
            <a:r>
              <a:t>Make the choice that seems best at the moment.</a:t>
            </a:r>
          </a:p>
          <a:p>
            <a:pPr/>
            <a:r>
              <a:t>Basics of Greedy Algorithms </a:t>
            </a:r>
          </a:p>
          <a:p>
            <a:pPr lvl="1"/>
            <a:r>
              <a:t>A paradigm that build solutions using one piece at a time</a:t>
            </a:r>
          </a:p>
          <a:p>
            <a:pPr lvl="1"/>
            <a:r>
              <a:t>Chooses the next piece that is most obvious and provides immediate gain, i.e.</a:t>
            </a:r>
          </a:p>
          <a:p>
            <a:pPr lvl="2"/>
            <a:r>
              <a:t>maximizes benefit or minimizes cost</a:t>
            </a:r>
          </a:p>
          <a:p>
            <a:pPr lvl="1"/>
            <a:r>
              <a:t>Expecting such local optimal solutions may lead to global optimal solution, </a:t>
            </a:r>
          </a:p>
        </p:txBody>
      </p:sp>
      <p:sp>
        <p:nvSpPr>
          <p:cNvPr id="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5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Greedy Algorithms"/>
          <p:cNvSpPr txBox="1"/>
          <p:nvPr>
            <p:ph type="title"/>
          </p:nvPr>
        </p:nvSpPr>
        <p:spPr>
          <a:prstGeom prst="rect">
            <a:avLst/>
          </a:prstGeom>
        </p:spPr>
        <p:txBody>
          <a:bodyPr/>
          <a:lstStyle/>
          <a:p>
            <a:pPr/>
            <a:r>
              <a:t>Greedy Algorithms</a:t>
            </a:r>
          </a:p>
        </p:txBody>
      </p:sp>
      <p:sp>
        <p:nvSpPr>
          <p:cNvPr id="60" name="How to decide which choice is optimal…"/>
          <p:cNvSpPr txBox="1"/>
          <p:nvPr>
            <p:ph type="body" idx="1"/>
          </p:nvPr>
        </p:nvSpPr>
        <p:spPr>
          <a:prstGeom prst="rect">
            <a:avLst/>
          </a:prstGeom>
        </p:spPr>
        <p:txBody>
          <a:bodyPr/>
          <a:lstStyle/>
          <a:p>
            <a:pPr/>
            <a:r>
              <a:t>How to decide which choice is optimal</a:t>
            </a:r>
          </a:p>
          <a:p>
            <a:pPr lvl="1"/>
            <a:r>
              <a:t>Define an objective function and optimize the same with the choice to be made</a:t>
            </a:r>
          </a:p>
          <a:p>
            <a:pPr lvl="1"/>
            <a:r>
              <a:t>Repeat the process at each step.</a:t>
            </a:r>
          </a:p>
          <a:p>
            <a:pPr lvl="1"/>
            <a:r>
              <a:t>There is no going back to reverse the decision</a:t>
            </a:r>
          </a:p>
          <a:p>
            <a:pPr/>
            <a:r>
              <a:t>Advantages:</a:t>
            </a:r>
          </a:p>
          <a:p>
            <a:pPr lvl="1"/>
            <a:r>
              <a:t>Easy to design a greedy algo (there can be multiple)</a:t>
            </a:r>
          </a:p>
          <a:p>
            <a:pPr lvl="1"/>
            <a:r>
              <a:t>Complexity time analysis is comparatively easier</a:t>
            </a:r>
          </a:p>
          <a:p>
            <a:pPr lvl="2"/>
            <a:r>
              <a:t>For divide-n-conquer it may not be easy</a:t>
            </a:r>
          </a:p>
          <a:p>
            <a:pPr lvl="3"/>
            <a:r>
              <a:t>Depends on number of sub-problems and size</a:t>
            </a:r>
          </a:p>
          <a:p>
            <a:pPr/>
            <a:r>
              <a:t>Disadvantages:</a:t>
            </a:r>
          </a:p>
          <a:p>
            <a:pPr lvl="1"/>
            <a:r>
              <a:t>How to ensure that chosen algorithm is correct</a:t>
            </a:r>
          </a:p>
        </p:txBody>
      </p:sp>
      <p:sp>
        <p:nvSpPr>
          <p:cNvPr id="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6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Coin Change Problem"/>
          <p:cNvSpPr txBox="1"/>
          <p:nvPr>
            <p:ph type="title"/>
          </p:nvPr>
        </p:nvSpPr>
        <p:spPr>
          <a:prstGeom prst="rect">
            <a:avLst/>
          </a:prstGeom>
        </p:spPr>
        <p:txBody>
          <a:bodyPr/>
          <a:lstStyle/>
          <a:p>
            <a:pPr/>
            <a:r>
              <a:t>Coin Change Problem</a:t>
            </a:r>
          </a:p>
        </p:txBody>
      </p:sp>
      <p:sp>
        <p:nvSpPr>
          <p:cNvPr id="66" name="Issue min number of coins for a given value…"/>
          <p:cNvSpPr txBox="1"/>
          <p:nvPr>
            <p:ph type="body" idx="1"/>
          </p:nvPr>
        </p:nvSpPr>
        <p:spPr>
          <a:prstGeom prst="rect">
            <a:avLst/>
          </a:prstGeom>
        </p:spPr>
        <p:txBody>
          <a:bodyPr/>
          <a:lstStyle/>
          <a:p>
            <a:pPr/>
            <a:r>
              <a:t>Issue min number of coins for a given value</a:t>
            </a:r>
          </a:p>
          <a:p>
            <a:pPr/>
            <a:r>
              <a:t>Amount to be dispensed: Rs 43</a:t>
            </a:r>
          </a:p>
          <a:p>
            <a:pPr lvl="1"/>
            <a:r>
              <a:t>Consider coin denomination: Rs </a:t>
            </a:r>
            <a:r>
              <a:rPr>
                <a:latin typeface="Arial"/>
                <a:ea typeface="Arial"/>
                <a:cs typeface="Arial"/>
                <a:sym typeface="Arial"/>
              </a:rPr>
              <a:t>1</a:t>
            </a:r>
            <a:r>
              <a:t>, 2, 5, 10, 20</a:t>
            </a:r>
          </a:p>
          <a:p>
            <a:pPr lvl="3"/>
            <a:r>
              <a:t>2 coins of Rs 20</a:t>
            </a:r>
          </a:p>
          <a:p>
            <a:pPr lvl="3"/>
            <a:r>
              <a:rPr>
                <a:latin typeface="Arial"/>
                <a:ea typeface="Arial"/>
                <a:cs typeface="Arial"/>
                <a:sym typeface="Arial"/>
              </a:rPr>
              <a:t>1</a:t>
            </a:r>
            <a:r>
              <a:t> coin of Rs 2, and Rs </a:t>
            </a:r>
            <a:r>
              <a:rPr>
                <a:latin typeface="Arial"/>
                <a:ea typeface="Arial"/>
                <a:cs typeface="Arial"/>
                <a:sym typeface="Arial"/>
              </a:rPr>
              <a:t>1</a:t>
            </a:r>
          </a:p>
          <a:p>
            <a:pPr lvl="4"/>
            <a:r>
              <a:t>Total coins: 2+ </a:t>
            </a:r>
            <a:r>
              <a:rPr>
                <a:latin typeface="Arial"/>
                <a:ea typeface="Arial"/>
                <a:cs typeface="Arial"/>
                <a:sym typeface="Arial"/>
              </a:rPr>
              <a:t>1 </a:t>
            </a:r>
            <a:r>
              <a:t>+ </a:t>
            </a:r>
            <a:r>
              <a:rPr>
                <a:latin typeface="Arial"/>
                <a:ea typeface="Arial"/>
                <a:cs typeface="Arial"/>
                <a:sym typeface="Arial"/>
              </a:rPr>
              <a:t>1 </a:t>
            </a:r>
            <a:r>
              <a:t>=4</a:t>
            </a:r>
          </a:p>
          <a:p>
            <a:pPr lvl="1"/>
            <a:r>
              <a:t>Consider coin denomination as: Rs </a:t>
            </a:r>
            <a:r>
              <a:rPr>
                <a:latin typeface="Arial"/>
                <a:ea typeface="Arial"/>
                <a:cs typeface="Arial"/>
                <a:sym typeface="Arial"/>
              </a:rPr>
              <a:t>1</a:t>
            </a:r>
            <a:r>
              <a:t>, 2, 5, </a:t>
            </a:r>
            <a:r>
              <a:rPr>
                <a:latin typeface="Arial"/>
                <a:ea typeface="Arial"/>
                <a:cs typeface="Arial"/>
                <a:sym typeface="Arial"/>
              </a:rPr>
              <a:t>10</a:t>
            </a:r>
            <a:r>
              <a:t>, 20, 25</a:t>
            </a:r>
          </a:p>
          <a:p>
            <a:pPr lvl="3"/>
            <a:r>
              <a:rPr>
                <a:latin typeface="Arial"/>
                <a:ea typeface="Arial"/>
                <a:cs typeface="Arial"/>
                <a:sym typeface="Arial"/>
              </a:rPr>
              <a:t>1</a:t>
            </a:r>
            <a:r>
              <a:t> coin of Rs 25, Rs </a:t>
            </a:r>
            <a:r>
              <a:rPr>
                <a:latin typeface="Arial"/>
                <a:ea typeface="Arial"/>
                <a:cs typeface="Arial"/>
                <a:sym typeface="Arial"/>
              </a:rPr>
              <a:t>10</a:t>
            </a:r>
            <a:r>
              <a:t>, Rs 5, Rs 2, Rs </a:t>
            </a:r>
            <a:r>
              <a:rPr>
                <a:latin typeface="Arial"/>
                <a:ea typeface="Arial"/>
                <a:cs typeface="Arial"/>
                <a:sym typeface="Arial"/>
              </a:rPr>
              <a:t>1</a:t>
            </a:r>
          </a:p>
          <a:p>
            <a:pPr lvl="4"/>
            <a:r>
              <a:t>Total coins : 5</a:t>
            </a:r>
          </a:p>
          <a:p>
            <a:pPr lvl="3"/>
            <a:r>
              <a:t>Optimal case</a:t>
            </a:r>
          </a:p>
          <a:p>
            <a:pPr lvl="4"/>
            <a:r>
              <a:t>2 coins of Rs 20, </a:t>
            </a:r>
          </a:p>
          <a:p>
            <a:pPr lvl="4"/>
            <a:r>
              <a:rPr>
                <a:latin typeface="Arial"/>
                <a:ea typeface="Arial"/>
                <a:cs typeface="Arial"/>
                <a:sym typeface="Arial"/>
              </a:rPr>
              <a:t>1</a:t>
            </a:r>
            <a:r>
              <a:t> coin of Rs 2, and Rs </a:t>
            </a:r>
            <a:r>
              <a:rPr>
                <a:latin typeface="Arial"/>
                <a:ea typeface="Arial"/>
                <a:cs typeface="Arial"/>
                <a:sym typeface="Arial"/>
              </a:rPr>
              <a:t>1</a:t>
            </a:r>
          </a:p>
          <a:p>
            <a:pPr lvl="4"/>
            <a:r>
              <a:t>Total coins: 4</a:t>
            </a:r>
          </a:p>
        </p:txBody>
      </p:sp>
      <p:sp>
        <p:nvSpPr>
          <p:cNvPr id="6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6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Greedy Algorithm"/>
          <p:cNvSpPr txBox="1"/>
          <p:nvPr>
            <p:ph type="title"/>
          </p:nvPr>
        </p:nvSpPr>
        <p:spPr>
          <a:prstGeom prst="rect">
            <a:avLst/>
          </a:prstGeom>
        </p:spPr>
        <p:txBody>
          <a:bodyPr/>
          <a:lstStyle/>
          <a:p>
            <a:pPr/>
            <a:r>
              <a:t>Greedy Algorithm</a:t>
            </a:r>
          </a:p>
        </p:txBody>
      </p:sp>
      <p:sp>
        <p:nvSpPr>
          <p:cNvPr id="72" name="Subset paradigm: Approach…"/>
          <p:cNvSpPr txBox="1"/>
          <p:nvPr>
            <p:ph type="body" idx="1"/>
          </p:nvPr>
        </p:nvSpPr>
        <p:spPr>
          <a:prstGeom prst="rect">
            <a:avLst/>
          </a:prstGeom>
        </p:spPr>
        <p:txBody>
          <a:bodyPr/>
          <a:lstStyle/>
          <a:p>
            <a:pPr/>
            <a:r>
              <a:t>Subset paradigm: Approach</a:t>
            </a:r>
          </a:p>
          <a:p>
            <a:pPr/>
            <a:r>
              <a:t>Consider the input in an order</a:t>
            </a:r>
          </a:p>
          <a:p>
            <a:pPr lvl="1"/>
            <a:r>
              <a:t>Determined by some selection procedure</a:t>
            </a:r>
          </a:p>
          <a:p>
            <a:pPr/>
            <a:r>
              <a:t>If the selected input leads to feasible solution</a:t>
            </a:r>
          </a:p>
          <a:p>
            <a:pPr lvl="1"/>
            <a:r>
              <a:t>That input is added to the solution</a:t>
            </a:r>
          </a:p>
          <a:p>
            <a:pPr/>
            <a:r>
              <a:t>Else</a:t>
            </a:r>
          </a:p>
          <a:p>
            <a:pPr lvl="1"/>
            <a:r>
              <a:t>do not consider that input</a:t>
            </a:r>
          </a:p>
          <a:p>
            <a:pPr/>
            <a:r>
              <a:t>Selection procedure is based on some optimization measure</a:t>
            </a:r>
          </a:p>
          <a:p>
            <a:pPr lvl="1"/>
            <a:r>
              <a:t>The measure could be the objective function</a:t>
            </a:r>
          </a:p>
          <a:p>
            <a:pPr lvl="1"/>
            <a:r>
              <a:t>There may several optimization measures possible</a:t>
            </a:r>
          </a:p>
        </p:txBody>
      </p:sp>
      <p:sp>
        <p:nvSpPr>
          <p:cNvPr id="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7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Greedy Algorithm"/>
          <p:cNvSpPr txBox="1"/>
          <p:nvPr>
            <p:ph type="title"/>
          </p:nvPr>
        </p:nvSpPr>
        <p:spPr>
          <a:prstGeom prst="rect">
            <a:avLst/>
          </a:prstGeom>
        </p:spPr>
        <p:txBody>
          <a:bodyPr/>
          <a:lstStyle/>
          <a:p>
            <a:pPr/>
            <a:r>
              <a:t>Greedy Algorithm</a:t>
            </a:r>
          </a:p>
        </p:txBody>
      </p:sp>
      <p:sp>
        <p:nvSpPr>
          <p:cNvPr id="78" name="Approach: subset paradigm…"/>
          <p:cNvSpPr txBox="1"/>
          <p:nvPr>
            <p:ph type="body" idx="1"/>
          </p:nvPr>
        </p:nvSpPr>
        <p:spPr>
          <a:prstGeom prst="rect">
            <a:avLst/>
          </a:prstGeom>
        </p:spPr>
        <p:txBody>
          <a:bodyPr/>
          <a:lstStyle/>
          <a:p>
            <a:pPr/>
            <a:r>
              <a:t>Approach: subset paradigm</a:t>
            </a:r>
          </a:p>
          <a:p>
            <a:pPr marL="0" indent="0">
              <a:buSzTx/>
              <a:buNone/>
              <a:defRPr>
                <a:latin typeface="Courier New"/>
                <a:ea typeface="Courier New"/>
                <a:cs typeface="Courier New"/>
                <a:sym typeface="Courier New"/>
              </a:defRPr>
            </a:pPr>
            <a:r>
              <a:t>SolType Greedy(a[], n) {</a:t>
            </a:r>
          </a:p>
          <a:p>
            <a:pPr lvl="2" marL="0" indent="457200">
              <a:spcBef>
                <a:spcPts val="700"/>
              </a:spcBef>
              <a:buSzTx/>
              <a:buNone/>
              <a:defRPr sz="3200">
                <a:latin typeface="Courier New"/>
                <a:ea typeface="Courier New"/>
                <a:cs typeface="Courier New"/>
                <a:sym typeface="Courier New"/>
              </a:defRPr>
            </a:pPr>
            <a:r>
              <a:rPr>
                <a:latin typeface="Gill Sans MT"/>
                <a:ea typeface="Gill Sans MT"/>
                <a:cs typeface="Gill Sans MT"/>
                <a:sym typeface="Gill Sans MT"/>
              </a:rPr>
              <a:t>//</a:t>
            </a:r>
            <a:r>
              <a:t>a[1:n]</a:t>
            </a:r>
            <a:r>
              <a:rPr>
                <a:latin typeface="Gill Sans MT"/>
                <a:ea typeface="Gill Sans MT"/>
                <a:cs typeface="Gill Sans MT"/>
                <a:sym typeface="Gill Sans MT"/>
              </a:rPr>
              <a:t> contains the n inputs</a:t>
            </a:r>
            <a:endParaRPr>
              <a:latin typeface="Gill Sans MT"/>
              <a:ea typeface="Gill Sans MT"/>
              <a:cs typeface="Gill Sans MT"/>
              <a:sym typeface="Gill Sans MT"/>
            </a:endParaRPr>
          </a:p>
          <a:p>
            <a:pPr lvl="2" marL="0" indent="457200">
              <a:spcBef>
                <a:spcPts val="700"/>
              </a:spcBef>
              <a:buSzTx/>
              <a:buNone/>
              <a:defRPr sz="3200">
                <a:latin typeface="Courier New"/>
                <a:ea typeface="Courier New"/>
                <a:cs typeface="Courier New"/>
                <a:sym typeface="Courier New"/>
              </a:defRPr>
            </a:pPr>
            <a:r>
              <a:t>SolType solution = EMPTY</a:t>
            </a:r>
            <a:r>
              <a:rPr>
                <a:latin typeface="Gill Sans MT"/>
                <a:ea typeface="Gill Sans MT"/>
                <a:cs typeface="Gill Sans MT"/>
                <a:sym typeface="Gill Sans MT"/>
              </a:rPr>
              <a:t> // initialize</a:t>
            </a:r>
            <a:endParaRPr>
              <a:latin typeface="Gill Sans MT"/>
              <a:ea typeface="Gill Sans MT"/>
              <a:cs typeface="Gill Sans MT"/>
              <a:sym typeface="Gill Sans MT"/>
            </a:endParaRPr>
          </a:p>
          <a:p>
            <a:pPr lvl="2" marL="0" indent="457200">
              <a:spcBef>
                <a:spcPts val="700"/>
              </a:spcBef>
              <a:buSzTx/>
              <a:buNone/>
              <a:defRPr sz="3200">
                <a:latin typeface="Courier New"/>
                <a:ea typeface="Courier New"/>
                <a:cs typeface="Courier New"/>
                <a:sym typeface="Courier New"/>
              </a:defRPr>
            </a:pPr>
            <a:r>
              <a:rPr>
                <a:latin typeface="Gill Sans MT"/>
                <a:ea typeface="Gill Sans MT"/>
                <a:cs typeface="Gill Sans MT"/>
                <a:sym typeface="Gill Sans MT"/>
              </a:rPr>
              <a:t>for </a:t>
            </a:r>
            <a:r>
              <a:t>i=1 to n</a:t>
            </a:r>
            <a:r>
              <a:rPr>
                <a:latin typeface="Gill Sans MT"/>
                <a:ea typeface="Gill Sans MT"/>
                <a:cs typeface="Gill Sans MT"/>
                <a:sym typeface="Gill Sans MT"/>
              </a:rPr>
              <a:t> do</a:t>
            </a:r>
            <a:endParaRPr>
              <a:latin typeface="Gill Sans MT"/>
              <a:ea typeface="Gill Sans MT"/>
              <a:cs typeface="Gill Sans MT"/>
              <a:sym typeface="Gill Sans MT"/>
            </a:endParaRPr>
          </a:p>
          <a:p>
            <a:pPr lvl="4" marL="0" indent="914400">
              <a:spcBef>
                <a:spcPts val="700"/>
              </a:spcBef>
              <a:buSzTx/>
              <a:buNone/>
              <a:defRPr sz="3200">
                <a:latin typeface="Courier New"/>
                <a:ea typeface="Courier New"/>
                <a:cs typeface="Courier New"/>
                <a:sym typeface="Courier New"/>
              </a:defRPr>
            </a:pPr>
            <a:r>
              <a:t>Type x = Select(a)</a:t>
            </a:r>
          </a:p>
          <a:p>
            <a:pPr lvl="4" marL="0" indent="914400">
              <a:spcBef>
                <a:spcPts val="700"/>
              </a:spcBef>
              <a:buSzTx/>
              <a:buNone/>
              <a:defRPr sz="3200">
                <a:latin typeface="Courier New"/>
                <a:ea typeface="Courier New"/>
                <a:cs typeface="Courier New"/>
                <a:sym typeface="Courier New"/>
              </a:defRPr>
            </a:pPr>
            <a:r>
              <a:t>if Feasible(solution, x)</a:t>
            </a:r>
          </a:p>
          <a:p>
            <a:pPr lvl="7" marL="0" indent="1600200">
              <a:buSzTx/>
              <a:buNone/>
              <a:defRPr>
                <a:latin typeface="Courier New"/>
                <a:ea typeface="Courier New"/>
                <a:cs typeface="Courier New"/>
                <a:sym typeface="Courier New"/>
              </a:defRPr>
            </a:pPr>
            <a:r>
              <a:t>solution= Union(solution, x)</a:t>
            </a:r>
          </a:p>
          <a:p>
            <a:pPr lvl="2" marL="0" indent="457200">
              <a:spcBef>
                <a:spcPts val="700"/>
              </a:spcBef>
              <a:buSzTx/>
              <a:buNone/>
              <a:defRPr sz="3200">
                <a:latin typeface="Gill Sans MT"/>
                <a:ea typeface="Gill Sans MT"/>
                <a:cs typeface="Gill Sans MT"/>
                <a:sym typeface="Gill Sans MT"/>
              </a:defRPr>
            </a:pPr>
            <a:r>
              <a:t>// end for</a:t>
            </a:r>
          </a:p>
          <a:p>
            <a:pPr lvl="2" marL="0" indent="457200">
              <a:spcBef>
                <a:spcPts val="700"/>
              </a:spcBef>
              <a:buSzTx/>
              <a:buNone/>
              <a:defRPr sz="3200">
                <a:latin typeface="Gill Sans MT"/>
                <a:ea typeface="Gill Sans MT"/>
                <a:cs typeface="Gill Sans MT"/>
                <a:sym typeface="Gill Sans MT"/>
              </a:defRPr>
            </a:pPr>
            <a:r>
              <a:t>return </a:t>
            </a:r>
            <a:r>
              <a:rPr>
                <a:latin typeface="Courier New"/>
                <a:ea typeface="Courier New"/>
                <a:cs typeface="Courier New"/>
                <a:sym typeface="Courier New"/>
              </a:rPr>
              <a:t>solution</a:t>
            </a:r>
          </a:p>
          <a:p>
            <a:pPr marL="0" indent="0">
              <a:buSzTx/>
              <a:buNone/>
              <a:defRPr>
                <a:latin typeface="Gill Sans MT"/>
                <a:ea typeface="Gill Sans MT"/>
                <a:cs typeface="Gill Sans MT"/>
                <a:sym typeface="Gill Sans MT"/>
              </a:defRPr>
            </a:pPr>
            <a:r>
              <a:t>} // end algop</a:t>
            </a:r>
          </a:p>
        </p:txBody>
      </p:sp>
      <p:sp>
        <p:nvSpPr>
          <p:cNvPr id="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0"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8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Subset Paradigm: Analysis"/>
          <p:cNvSpPr txBox="1"/>
          <p:nvPr>
            <p:ph type="title"/>
          </p:nvPr>
        </p:nvSpPr>
        <p:spPr>
          <a:prstGeom prst="rect">
            <a:avLst/>
          </a:prstGeom>
        </p:spPr>
        <p:txBody>
          <a:bodyPr/>
          <a:lstStyle/>
          <a:p>
            <a:pPr/>
            <a:r>
              <a:t>Subset Paradigm: Analysis</a:t>
            </a:r>
          </a:p>
        </p:txBody>
      </p:sp>
      <p:sp>
        <p:nvSpPr>
          <p:cNvPr id="84" name="Function Select() selects an input from a[] and removes it.…"/>
          <p:cNvSpPr txBox="1"/>
          <p:nvPr>
            <p:ph type="body" idx="1"/>
          </p:nvPr>
        </p:nvSpPr>
        <p:spPr>
          <a:prstGeom prst="rect">
            <a:avLst/>
          </a:prstGeom>
        </p:spPr>
        <p:txBody>
          <a:bodyPr/>
          <a:lstStyle/>
          <a:p>
            <a:pPr/>
            <a:r>
              <a:t>Function </a:t>
            </a:r>
            <a:r>
              <a:rPr>
                <a:latin typeface="Courier New"/>
                <a:ea typeface="Courier New"/>
                <a:cs typeface="Courier New"/>
                <a:sym typeface="Courier New"/>
              </a:rPr>
              <a:t>Select</a:t>
            </a:r>
            <a:r>
              <a:t>() selects an input from </a:t>
            </a:r>
            <a:r>
              <a:rPr>
                <a:latin typeface="Courier New"/>
                <a:ea typeface="Courier New"/>
                <a:cs typeface="Courier New"/>
                <a:sym typeface="Courier New"/>
              </a:rPr>
              <a:t>a[]</a:t>
            </a:r>
            <a:r>
              <a:t> and removes it.</a:t>
            </a:r>
          </a:p>
          <a:p>
            <a:pPr/>
            <a:r>
              <a:t>The selected input’s value is assigned to </a:t>
            </a:r>
            <a:r>
              <a:rPr>
                <a:latin typeface="Courier New"/>
                <a:ea typeface="Courier New"/>
                <a:cs typeface="Courier New"/>
                <a:sym typeface="Courier New"/>
              </a:rPr>
              <a:t>x</a:t>
            </a:r>
          </a:p>
          <a:p>
            <a:pPr/>
            <a:r>
              <a:rPr>
                <a:latin typeface="Courier New"/>
                <a:ea typeface="Courier New"/>
                <a:cs typeface="Courier New"/>
                <a:sym typeface="Courier New"/>
              </a:rPr>
              <a:t>Feasible</a:t>
            </a:r>
            <a:r>
              <a:t> is a boolean valued function</a:t>
            </a:r>
          </a:p>
          <a:p>
            <a:pPr lvl="1"/>
            <a:r>
              <a:t>Determines whether </a:t>
            </a:r>
            <a:r>
              <a:rPr>
                <a:latin typeface="Courier New"/>
                <a:ea typeface="Courier New"/>
                <a:cs typeface="Courier New"/>
                <a:sym typeface="Courier New"/>
              </a:rPr>
              <a:t>x</a:t>
            </a:r>
            <a:r>
              <a:t> can be included or not</a:t>
            </a:r>
          </a:p>
          <a:p>
            <a:pPr/>
            <a:r>
              <a:rPr>
                <a:latin typeface="Courier New"/>
                <a:ea typeface="Courier New"/>
                <a:cs typeface="Courier New"/>
                <a:sym typeface="Courier New"/>
              </a:rPr>
              <a:t>Union()</a:t>
            </a:r>
            <a:r>
              <a:t> combines </a:t>
            </a:r>
            <a:r>
              <a:rPr>
                <a:latin typeface="Courier New"/>
                <a:ea typeface="Courier New"/>
                <a:cs typeface="Courier New"/>
                <a:sym typeface="Courier New"/>
              </a:rPr>
              <a:t>x</a:t>
            </a:r>
            <a:r>
              <a:t> with the solution and updates the objective function</a:t>
            </a:r>
          </a:p>
          <a:p>
            <a:pPr/>
            <a:r>
              <a:t>Metod </a:t>
            </a:r>
            <a:r>
              <a:rPr>
                <a:latin typeface="Courier New"/>
                <a:ea typeface="Courier New"/>
                <a:cs typeface="Courier New"/>
                <a:sym typeface="Courier New"/>
              </a:rPr>
              <a:t>Greedy</a:t>
            </a:r>
            <a:r>
              <a:t> describes how a typical greedy algorithm works</a:t>
            </a:r>
          </a:p>
        </p:txBody>
      </p:sp>
      <p:sp>
        <p:nvSpPr>
          <p:cNvPr id="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6"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8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Coin Change Problem: Analysis"/>
          <p:cNvSpPr txBox="1"/>
          <p:nvPr>
            <p:ph type="title"/>
          </p:nvPr>
        </p:nvSpPr>
        <p:spPr>
          <a:prstGeom prst="rect">
            <a:avLst/>
          </a:prstGeom>
        </p:spPr>
        <p:txBody>
          <a:bodyPr/>
          <a:lstStyle/>
          <a:p>
            <a:pPr/>
            <a:r>
              <a:t>Coin Change Problem: Analysis</a:t>
            </a:r>
          </a:p>
        </p:txBody>
      </p:sp>
      <p:sp>
        <p:nvSpPr>
          <p:cNvPr id="90" name="Assumption: Enough number of coins for each denomination are available…"/>
          <p:cNvSpPr txBox="1"/>
          <p:nvPr>
            <p:ph type="body" idx="1"/>
          </p:nvPr>
        </p:nvSpPr>
        <p:spPr>
          <a:prstGeom prst="rect">
            <a:avLst/>
          </a:prstGeom>
        </p:spPr>
        <p:txBody>
          <a:bodyPr/>
          <a:lstStyle/>
          <a:p>
            <a:pPr/>
            <a:r>
              <a:t>Assumption: Enough number of coins for each denomination are available</a:t>
            </a:r>
          </a:p>
          <a:p>
            <a:pPr/>
            <a:r>
              <a:t>Initial solution: empty </a:t>
            </a:r>
            <a:r>
              <a:rPr>
                <a:latin typeface="Courier New"/>
                <a:ea typeface="Courier New"/>
                <a:cs typeface="Courier New"/>
                <a:sym typeface="Courier New"/>
              </a:rPr>
              <a:t>Change</a:t>
            </a:r>
          </a:p>
          <a:p>
            <a:pPr/>
            <a:r>
              <a:t>At each stage, </a:t>
            </a:r>
            <a:r>
              <a:rPr>
                <a:latin typeface="Arial"/>
                <a:ea typeface="Arial"/>
                <a:cs typeface="Arial"/>
                <a:sym typeface="Arial"/>
              </a:rPr>
              <a:t>1</a:t>
            </a:r>
            <a:r>
              <a:t> coin is selected and </a:t>
            </a:r>
          </a:p>
          <a:p>
            <a:pPr lvl="1"/>
            <a:r>
              <a:t>added to </a:t>
            </a:r>
            <a:r>
              <a:rPr>
                <a:latin typeface="Courier New"/>
                <a:ea typeface="Courier New"/>
                <a:cs typeface="Courier New"/>
                <a:sym typeface="Courier New"/>
              </a:rPr>
              <a:t>Change</a:t>
            </a:r>
          </a:p>
          <a:p>
            <a:pPr/>
            <a:r>
              <a:t>Coin is selected using greedy criteria</a:t>
            </a:r>
          </a:p>
          <a:p>
            <a:pPr lvl="1"/>
            <a:r>
              <a:t>It should increase total amount of </a:t>
            </a:r>
            <a:r>
              <a:rPr>
                <a:latin typeface="Courier New"/>
                <a:ea typeface="Courier New"/>
                <a:cs typeface="Courier New"/>
                <a:sym typeface="Courier New"/>
              </a:rPr>
              <a:t>Change</a:t>
            </a:r>
            <a:r>
              <a:t> as much as possible</a:t>
            </a:r>
          </a:p>
          <a:p>
            <a:pPr/>
            <a:r>
              <a:rPr>
                <a:latin typeface="Courier New"/>
                <a:ea typeface="Courier New"/>
                <a:cs typeface="Courier New"/>
                <a:sym typeface="Courier New"/>
              </a:rPr>
              <a:t>Feasible</a:t>
            </a:r>
            <a:r>
              <a:t> function: </a:t>
            </a:r>
          </a:p>
          <a:p>
            <a:pPr lvl="1"/>
            <a:r>
              <a:rPr>
                <a:latin typeface="Courier New"/>
                <a:ea typeface="Courier New"/>
                <a:cs typeface="Courier New"/>
                <a:sym typeface="Courier New"/>
              </a:rPr>
              <a:t>Change</a:t>
            </a:r>
            <a:r>
              <a:t> given must equal to total amount</a:t>
            </a:r>
          </a:p>
          <a:p>
            <a:pPr lvl="1"/>
            <a:r>
              <a:rPr>
                <a:latin typeface="Courier New"/>
                <a:ea typeface="Courier New"/>
                <a:cs typeface="Courier New"/>
                <a:sym typeface="Courier New"/>
              </a:rPr>
              <a:t>Change</a:t>
            </a:r>
            <a:r>
              <a:t> should not exceed the total amount</a:t>
            </a:r>
          </a:p>
        </p:txBody>
      </p:sp>
      <p:sp>
        <p:nvSpPr>
          <p:cNvPr id="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2" name="DAA/Divide and Conquer"/>
          <p:cNvSpPr txBox="1"/>
          <p:nvPr/>
        </p:nvSpPr>
        <p:spPr>
          <a:xfrm>
            <a:off x="423212" y="6963885"/>
            <a:ext cx="337171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DAA/Divide and Conquer</a:t>
            </a:r>
          </a:p>
        </p:txBody>
      </p:sp>
      <p:sp>
        <p:nvSpPr>
          <p:cNvPr id="9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