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16: Decrease and Conquer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L16: </a:t>
            </a:r>
            <a:r>
              <a:rPr sz="4400">
                <a:latin typeface="Arial"/>
                <a:ea typeface="Arial"/>
                <a:cs typeface="Arial"/>
                <a:sym typeface="Arial"/>
              </a:rPr>
              <a:t>Decrease and Conquer</a:t>
            </a:r>
          </a:p>
        </p:txBody>
      </p:sp>
      <p:sp>
        <p:nvSpPr>
          <p:cNvPr id="4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Differences with Other Approaches"/>
          <p:cNvSpPr txBox="1"/>
          <p:nvPr>
            <p:ph type="title"/>
          </p:nvPr>
        </p:nvSpPr>
        <p:spPr>
          <a:xfrm>
            <a:off x="637416" y="60325"/>
            <a:ext cx="8760584" cy="9525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Differences with Other Approaches</a:t>
            </a:r>
          </a:p>
        </p:txBody>
      </p:sp>
      <p:sp>
        <p:nvSpPr>
          <p:cNvPr id="101" name="Problem instance: compute x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instance: compute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/>
            <a:r>
              <a:t>Decrease and Conquer approach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 = T(n-1)+1 = n-1</a:t>
            </a:r>
          </a:p>
          <a:p>
            <a:pPr/>
            <a:r>
              <a:t>Brute force approach</a:t>
            </a:r>
          </a:p>
          <a:p>
            <a:pPr lvl="1" marL="663178" indent="-267890">
              <a:buChar char="•"/>
            </a:pPr>
            <a:r>
              <a:t>Multiply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t> by itself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t> times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 = n-1</a:t>
            </a:r>
          </a:p>
          <a:p>
            <a:pPr marL="339725" indent="-300037">
              <a:spcBef>
                <a:spcPts val="500"/>
              </a:spcBef>
              <a:defRPr sz="3000"/>
            </a:pPr>
            <a:r>
              <a:t>Divide and Conquer approach</a:t>
            </a:r>
          </a:p>
          <a:p>
            <a:pPr lvl="1" marL="695325" indent="-300037">
              <a:spcBef>
                <a:spcPts val="500"/>
              </a:spcBef>
              <a:buChar char="•"/>
            </a:pPr>
            <a:r>
              <a:t>Multiply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n/2 </a:t>
            </a:r>
            <a:r>
              <a:t>by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n/2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 = 2T(n/2)+1 = n-1</a:t>
            </a:r>
          </a:p>
          <a:p>
            <a:pPr marL="339725" indent="-300037">
              <a:spcBef>
                <a:spcPts val="500"/>
              </a:spcBef>
              <a:defRPr sz="3000"/>
            </a:pPr>
            <a:r>
              <a:t>Decrease by a constance factor</a:t>
            </a:r>
          </a:p>
          <a:p>
            <a:pPr lvl="1" marL="695325" indent="-300037">
              <a:spcBef>
                <a:spcPts val="500"/>
              </a:spcBef>
              <a:buChar char="•"/>
            </a:pPr>
            <a:r>
              <a:t>Multiply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times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n/k </a:t>
            </a:r>
            <a:r>
              <a:t>by itself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 = T(n/k)+k-1 = n-1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0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view of DFS and BF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 of DFS and BFS</a:t>
            </a:r>
          </a:p>
        </p:txBody>
      </p:sp>
      <p:sp>
        <p:nvSpPr>
          <p:cNvPr id="107" name="Grap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Graph</a:t>
            </a:r>
          </a:p>
          <a:p>
            <a:pPr lvl="1">
              <a:spcBef>
                <a:spcPts val="200"/>
              </a:spcBef>
            </a:pPr>
            <a:r>
              <a:t>Set of nodes (vertices) connected by edges</a:t>
            </a:r>
          </a:p>
          <a:p>
            <a:pPr lvl="1">
              <a:spcBef>
                <a:spcPts val="200"/>
              </a:spcBef>
            </a:pPr>
            <a:r>
              <a:t>Max number of edges 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n(n-1)/2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Assumption: no multiple edges b /w any two nodes. </a:t>
            </a:r>
          </a:p>
          <a:p>
            <a:pPr lvl="1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Some pair of nodes may not have any edge </a:t>
            </a:r>
          </a:p>
          <a:p>
            <a:pPr>
              <a:spcBef>
                <a:spcPts val="200"/>
              </a:spcBef>
            </a:pPr>
            <a:r>
              <a:t>Directed Graph</a:t>
            </a:r>
          </a:p>
          <a:p>
            <a:pPr lvl="1">
              <a:spcBef>
                <a:spcPts val="200"/>
              </a:spcBef>
            </a:pPr>
            <a:r>
              <a:t>When edges are directed </a:t>
            </a:r>
          </a:p>
          <a:p>
            <a:pPr lvl="2">
              <a:spcBef>
                <a:spcPts val="200"/>
              </a:spcBef>
            </a:pPr>
            <a:r>
              <a:t>A→B is different than B→A</a:t>
            </a:r>
          </a:p>
          <a:p>
            <a:pPr>
              <a:spcBef>
                <a:spcPts val="200"/>
              </a:spcBef>
            </a:pPr>
            <a:r>
              <a:t>Implementation</a:t>
            </a:r>
          </a:p>
          <a:p>
            <a:pPr lvl="1">
              <a:spcBef>
                <a:spcPts val="200"/>
              </a:spcBef>
            </a:pPr>
            <a:r>
              <a:t>Adjancey (Linked) list</a:t>
            </a:r>
          </a:p>
          <a:p>
            <a:pPr lvl="1">
              <a:spcBef>
                <a:spcPts val="200"/>
              </a:spcBef>
            </a:pPr>
            <a:r>
              <a:t>Adjacency Matrix</a:t>
            </a:r>
          </a:p>
          <a:p>
            <a:pPr lvl="2" marL="1097416" indent="-244928">
              <a:spcBef>
                <a:spcPts val="200"/>
              </a:spcBef>
              <a:defRPr sz="3000"/>
            </a:pPr>
            <a:r>
              <a:t>Symmetric for undirected graph</a:t>
            </a:r>
          </a:p>
          <a:p>
            <a:pPr lvl="2" marL="1097416" indent="-244928">
              <a:spcBef>
                <a:spcPts val="200"/>
              </a:spcBef>
              <a:defRPr sz="3000"/>
            </a:pPr>
            <a:r>
              <a:t>Asymmetric for directed graph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1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DF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</a:t>
            </a:r>
          </a:p>
        </p:txBody>
      </p:sp>
      <p:sp>
        <p:nvSpPr>
          <p:cNvPr id="113" name="DF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DFS:</a:t>
            </a:r>
          </a:p>
          <a:p>
            <a:pPr lvl="1"/>
            <a:r>
              <a:t>Start from a vertex (called root), mark it visited</a:t>
            </a:r>
          </a:p>
          <a:p>
            <a:pPr lvl="1"/>
            <a:r>
              <a:t>Repeat the following</a:t>
            </a:r>
          </a:p>
          <a:p>
            <a:pPr lvl="2"/>
            <a:r>
              <a:t>Find an unvisited vertex (not marked) connected by current node under consideration.</a:t>
            </a:r>
          </a:p>
          <a:p>
            <a:pPr lvl="3"/>
            <a:r>
              <a:t>Mark this node as visited.</a:t>
            </a:r>
          </a:p>
          <a:p>
            <a:pPr lvl="2"/>
            <a:r>
              <a:t>If there is no unvisited (unmarked) node connected to current node, backtrack.</a:t>
            </a:r>
          </a:p>
          <a:p>
            <a:pPr/>
            <a:r>
              <a:t>DFS Implementation</a:t>
            </a:r>
          </a:p>
          <a:p>
            <a:pPr lvl="1"/>
            <a:r>
              <a:t>Using recursion</a:t>
            </a:r>
          </a:p>
          <a:p>
            <a:pPr lvl="1"/>
            <a:r>
              <a:t>Using stack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1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DFS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Algo</a:t>
            </a:r>
          </a:p>
        </p:txBody>
      </p:sp>
      <p:sp>
        <p:nvSpPr>
          <p:cNvPr id="119" name="# Input: G=(V, E)…"/>
          <p:cNvSpPr txBox="1"/>
          <p:nvPr>
            <p:ph type="body" idx="1"/>
          </p:nvPr>
        </p:nvSpPr>
        <p:spPr>
          <a:xfrm>
            <a:off x="666288" y="938113"/>
            <a:ext cx="9055611" cy="604743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Input: G=(V, E)</a:t>
            </a: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o/p: </a:t>
            </a:r>
            <a:r>
              <a:rPr sz="2100"/>
              <a:t>nodes V marked in the order these are visited.</a:t>
            </a: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mark of 0 implies unvisited.</a:t>
            </a: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proc</a:t>
            </a:r>
            <a:r>
              <a:t> dfs(v)</a:t>
            </a:r>
          </a:p>
          <a:p>
            <a:pPr lvl="2" marL="0" indent="4572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count ← count + 1</a:t>
            </a:r>
          </a:p>
          <a:p>
            <a:pPr lvl="2" marL="0" indent="4572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mark(v) ← count</a:t>
            </a:r>
          </a:p>
          <a:p>
            <a:pPr lvl="1" marL="0" indent="2286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each vertex</a:t>
            </a:r>
            <a:r>
              <a:t> w ∈ V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adjacent to</a:t>
            </a:r>
            <a:r>
              <a:t> v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 </a:t>
            </a:r>
            <a:r>
              <a:t>w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marked with </a:t>
            </a:r>
            <a:r>
              <a:t>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5" marL="0" indent="11430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dfs(w)</a:t>
            </a: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#end proc dfs(v)</a:t>
            </a: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each vertex</a:t>
            </a:r>
            <a:r>
              <a:t> v ∈ V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</a:p>
          <a:p>
            <a:pPr lvl="2" marL="0" indent="4572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mark(v) ← 0</a:t>
            </a: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count ← 0</a:t>
            </a: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each vertex</a:t>
            </a:r>
            <a:r>
              <a:t> v ∈ V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 </a:t>
            </a:r>
            <a:r>
              <a:t>v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marked with </a:t>
            </a:r>
            <a:r>
              <a:t>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dfs(v)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1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2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FS Travers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Traversal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2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30" name="Group"/>
          <p:cNvGrpSpPr/>
          <p:nvPr/>
        </p:nvGrpSpPr>
        <p:grpSpPr>
          <a:xfrm>
            <a:off x="685800" y="1265376"/>
            <a:ext cx="611648" cy="553522"/>
            <a:chOff x="0" y="0"/>
            <a:chExt cx="611647" cy="553520"/>
          </a:xfrm>
        </p:grpSpPr>
        <p:sp>
          <p:nvSpPr>
            <p:cNvPr id="128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29" name="a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133" name="Group"/>
          <p:cNvGrpSpPr/>
          <p:nvPr/>
        </p:nvGrpSpPr>
        <p:grpSpPr>
          <a:xfrm>
            <a:off x="2520743" y="1265376"/>
            <a:ext cx="611649" cy="553522"/>
            <a:chOff x="0" y="0"/>
            <a:chExt cx="611647" cy="553520"/>
          </a:xfrm>
        </p:grpSpPr>
        <p:sp>
          <p:nvSpPr>
            <p:cNvPr id="131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32" name="b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136" name="Group"/>
          <p:cNvGrpSpPr/>
          <p:nvPr/>
        </p:nvGrpSpPr>
        <p:grpSpPr>
          <a:xfrm>
            <a:off x="685800" y="2688714"/>
            <a:ext cx="611648" cy="553522"/>
            <a:chOff x="0" y="0"/>
            <a:chExt cx="611647" cy="553520"/>
          </a:xfrm>
        </p:grpSpPr>
        <p:sp>
          <p:nvSpPr>
            <p:cNvPr id="134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35" name="e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139" name="Group"/>
          <p:cNvGrpSpPr/>
          <p:nvPr/>
        </p:nvGrpSpPr>
        <p:grpSpPr>
          <a:xfrm>
            <a:off x="2520743" y="2688714"/>
            <a:ext cx="611649" cy="553522"/>
            <a:chOff x="0" y="0"/>
            <a:chExt cx="611647" cy="553520"/>
          </a:xfrm>
        </p:grpSpPr>
        <p:sp>
          <p:nvSpPr>
            <p:cNvPr id="13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38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140" name="Line"/>
          <p:cNvSpPr/>
          <p:nvPr/>
        </p:nvSpPr>
        <p:spPr>
          <a:xfrm>
            <a:off x="1297447" y="1502599"/>
            <a:ext cx="1223297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41" name="Line"/>
          <p:cNvSpPr/>
          <p:nvPr/>
        </p:nvSpPr>
        <p:spPr>
          <a:xfrm flipH="1">
            <a:off x="947934" y="1818897"/>
            <a:ext cx="1" cy="869818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42" name="Line"/>
          <p:cNvSpPr/>
          <p:nvPr/>
        </p:nvSpPr>
        <p:spPr>
          <a:xfrm>
            <a:off x="1297447" y="2925937"/>
            <a:ext cx="1223297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43" name="Line"/>
          <p:cNvSpPr/>
          <p:nvPr/>
        </p:nvSpPr>
        <p:spPr>
          <a:xfrm>
            <a:off x="2782878" y="1818897"/>
            <a:ext cx="1" cy="869818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44" name="Line"/>
          <p:cNvSpPr/>
          <p:nvPr/>
        </p:nvSpPr>
        <p:spPr>
          <a:xfrm>
            <a:off x="1210069" y="1739823"/>
            <a:ext cx="1310675" cy="1027967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147" name="Group"/>
          <p:cNvGrpSpPr/>
          <p:nvPr/>
        </p:nvGrpSpPr>
        <p:grpSpPr>
          <a:xfrm>
            <a:off x="4443064" y="1265376"/>
            <a:ext cx="611649" cy="553522"/>
            <a:chOff x="0" y="0"/>
            <a:chExt cx="611647" cy="553520"/>
          </a:xfrm>
        </p:grpSpPr>
        <p:sp>
          <p:nvSpPr>
            <p:cNvPr id="145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46" name="c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150" name="Group"/>
          <p:cNvGrpSpPr/>
          <p:nvPr/>
        </p:nvGrpSpPr>
        <p:grpSpPr>
          <a:xfrm>
            <a:off x="6278007" y="1265376"/>
            <a:ext cx="611649" cy="553522"/>
            <a:chOff x="0" y="0"/>
            <a:chExt cx="611647" cy="553520"/>
          </a:xfrm>
        </p:grpSpPr>
        <p:sp>
          <p:nvSpPr>
            <p:cNvPr id="148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49" name="d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153" name="Group"/>
          <p:cNvGrpSpPr/>
          <p:nvPr/>
        </p:nvGrpSpPr>
        <p:grpSpPr>
          <a:xfrm>
            <a:off x="4443064" y="2688714"/>
            <a:ext cx="611649" cy="553522"/>
            <a:chOff x="0" y="0"/>
            <a:chExt cx="611647" cy="553520"/>
          </a:xfrm>
        </p:grpSpPr>
        <p:sp>
          <p:nvSpPr>
            <p:cNvPr id="151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52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156" name="Group"/>
          <p:cNvGrpSpPr/>
          <p:nvPr/>
        </p:nvGrpSpPr>
        <p:grpSpPr>
          <a:xfrm>
            <a:off x="6278007" y="2688714"/>
            <a:ext cx="611649" cy="553522"/>
            <a:chOff x="0" y="0"/>
            <a:chExt cx="611647" cy="553520"/>
          </a:xfrm>
        </p:grpSpPr>
        <p:sp>
          <p:nvSpPr>
            <p:cNvPr id="154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55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157" name="Line"/>
          <p:cNvSpPr/>
          <p:nvPr/>
        </p:nvSpPr>
        <p:spPr>
          <a:xfrm>
            <a:off x="4705199" y="1818897"/>
            <a:ext cx="1" cy="869818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58" name="Line"/>
          <p:cNvSpPr/>
          <p:nvPr/>
        </p:nvSpPr>
        <p:spPr>
          <a:xfrm>
            <a:off x="5054712" y="2925937"/>
            <a:ext cx="1223296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59" name="Line"/>
          <p:cNvSpPr/>
          <p:nvPr/>
        </p:nvSpPr>
        <p:spPr>
          <a:xfrm>
            <a:off x="6540142" y="1818897"/>
            <a:ext cx="1" cy="869818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60" name="Line"/>
          <p:cNvSpPr/>
          <p:nvPr/>
        </p:nvSpPr>
        <p:spPr>
          <a:xfrm>
            <a:off x="5054712" y="1583315"/>
            <a:ext cx="1223296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61" name="Line"/>
          <p:cNvSpPr/>
          <p:nvPr/>
        </p:nvSpPr>
        <p:spPr>
          <a:xfrm>
            <a:off x="3132390" y="1660748"/>
            <a:ext cx="1398053" cy="110704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164" name="Group"/>
          <p:cNvGrpSpPr/>
          <p:nvPr/>
        </p:nvGrpSpPr>
        <p:grpSpPr>
          <a:xfrm>
            <a:off x="729489" y="3879906"/>
            <a:ext cx="611648" cy="553521"/>
            <a:chOff x="0" y="0"/>
            <a:chExt cx="611647" cy="553520"/>
          </a:xfrm>
        </p:grpSpPr>
        <p:sp>
          <p:nvSpPr>
            <p:cNvPr id="162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63" name="a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169" name="Group"/>
          <p:cNvGrpSpPr/>
          <p:nvPr/>
        </p:nvGrpSpPr>
        <p:grpSpPr>
          <a:xfrm>
            <a:off x="1341136" y="3879906"/>
            <a:ext cx="1834945" cy="553521"/>
            <a:chOff x="0" y="0"/>
            <a:chExt cx="1834943" cy="553520"/>
          </a:xfrm>
        </p:grpSpPr>
        <p:grpSp>
          <p:nvGrpSpPr>
            <p:cNvPr id="167" name="Group"/>
            <p:cNvGrpSpPr/>
            <p:nvPr/>
          </p:nvGrpSpPr>
          <p:grpSpPr>
            <a:xfrm>
              <a:off x="1223295" y="0"/>
              <a:ext cx="611649" cy="553521"/>
              <a:chOff x="0" y="0"/>
              <a:chExt cx="611647" cy="553520"/>
            </a:xfrm>
          </p:grpSpPr>
          <p:sp>
            <p:nvSpPr>
              <p:cNvPr id="165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66" name="b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68" name="Line"/>
            <p:cNvSpPr/>
            <p:nvPr/>
          </p:nvSpPr>
          <p:spPr>
            <a:xfrm>
              <a:off x="0" y="237222"/>
              <a:ext cx="1223296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sp>
        <p:nvSpPr>
          <p:cNvPr id="170" name="Line"/>
          <p:cNvSpPr/>
          <p:nvPr/>
        </p:nvSpPr>
        <p:spPr>
          <a:xfrm flipH="1">
            <a:off x="991623" y="4433426"/>
            <a:ext cx="1" cy="869819"/>
          </a:xfrm>
          <a:prstGeom prst="line">
            <a:avLst/>
          </a:prstGeom>
          <a:ln w="12700">
            <a:solidFill>
              <a:schemeClr val="accent3">
                <a:hueOff val="-546624"/>
                <a:satOff val="7767"/>
                <a:lumOff val="-14512"/>
              </a:schemeClr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175" name="Group"/>
          <p:cNvGrpSpPr/>
          <p:nvPr/>
        </p:nvGrpSpPr>
        <p:grpSpPr>
          <a:xfrm>
            <a:off x="729489" y="5303244"/>
            <a:ext cx="1834944" cy="553521"/>
            <a:chOff x="0" y="0"/>
            <a:chExt cx="1834943" cy="553520"/>
          </a:xfrm>
        </p:grpSpPr>
        <p:grpSp>
          <p:nvGrpSpPr>
            <p:cNvPr id="173" name="Group"/>
            <p:cNvGrpSpPr/>
            <p:nvPr/>
          </p:nvGrpSpPr>
          <p:grpSpPr>
            <a:xfrm>
              <a:off x="0" y="0"/>
              <a:ext cx="611648" cy="553521"/>
              <a:chOff x="0" y="0"/>
              <a:chExt cx="611647" cy="553520"/>
            </a:xfrm>
          </p:grpSpPr>
          <p:sp>
            <p:nvSpPr>
              <p:cNvPr id="171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72" name="e"/>
              <p:cNvSpPr txBox="1"/>
              <p:nvPr/>
            </p:nvSpPr>
            <p:spPr>
              <a:xfrm>
                <a:off x="89566" y="51621"/>
                <a:ext cx="265704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  <p:sp>
          <p:nvSpPr>
            <p:cNvPr id="174" name="Line"/>
            <p:cNvSpPr/>
            <p:nvPr/>
          </p:nvSpPr>
          <p:spPr>
            <a:xfrm>
              <a:off x="611647" y="237223"/>
              <a:ext cx="1223297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2564432" y="4433426"/>
            <a:ext cx="611649" cy="1423339"/>
            <a:chOff x="0" y="0"/>
            <a:chExt cx="611647" cy="1423337"/>
          </a:xfrm>
        </p:grpSpPr>
        <p:grpSp>
          <p:nvGrpSpPr>
            <p:cNvPr id="178" name="Group"/>
            <p:cNvGrpSpPr/>
            <p:nvPr/>
          </p:nvGrpSpPr>
          <p:grpSpPr>
            <a:xfrm>
              <a:off x="0" y="869817"/>
              <a:ext cx="611648" cy="553521"/>
              <a:chOff x="0" y="0"/>
              <a:chExt cx="611647" cy="553520"/>
            </a:xfrm>
          </p:grpSpPr>
          <p:sp>
            <p:nvSpPr>
              <p:cNvPr id="176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77" name="f"/>
              <p:cNvSpPr txBox="1"/>
              <p:nvPr/>
            </p:nvSpPr>
            <p:spPr>
              <a:xfrm>
                <a:off x="89566" y="51621"/>
                <a:ext cx="232960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179" name="Line"/>
            <p:cNvSpPr/>
            <p:nvPr/>
          </p:nvSpPr>
          <p:spPr>
            <a:xfrm flipH="1">
              <a:off x="262134" y="0"/>
              <a:ext cx="1" cy="869818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sp>
        <p:nvSpPr>
          <p:cNvPr id="181" name="Line"/>
          <p:cNvSpPr/>
          <p:nvPr/>
        </p:nvSpPr>
        <p:spPr>
          <a:xfrm>
            <a:off x="1253758" y="4354352"/>
            <a:ext cx="1310675" cy="1027967"/>
          </a:xfrm>
          <a:prstGeom prst="line">
            <a:avLst/>
          </a:prstGeom>
          <a:ln w="12700">
            <a:solidFill>
              <a:schemeClr val="accent3">
                <a:hueOff val="-546624"/>
                <a:satOff val="7767"/>
                <a:lumOff val="-14512"/>
              </a:schemeClr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186" name="Group"/>
          <p:cNvGrpSpPr/>
          <p:nvPr/>
        </p:nvGrpSpPr>
        <p:grpSpPr>
          <a:xfrm>
            <a:off x="4486753" y="3879906"/>
            <a:ext cx="611649" cy="1423339"/>
            <a:chOff x="0" y="0"/>
            <a:chExt cx="611647" cy="1423337"/>
          </a:xfrm>
        </p:grpSpPr>
        <p:grpSp>
          <p:nvGrpSpPr>
            <p:cNvPr id="184" name="Group"/>
            <p:cNvGrpSpPr/>
            <p:nvPr/>
          </p:nvGrpSpPr>
          <p:grpSpPr>
            <a:xfrm>
              <a:off x="0" y="0"/>
              <a:ext cx="611648" cy="553521"/>
              <a:chOff x="0" y="0"/>
              <a:chExt cx="611647" cy="553520"/>
            </a:xfrm>
          </p:grpSpPr>
          <p:sp>
            <p:nvSpPr>
              <p:cNvPr id="182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83" name="c"/>
              <p:cNvSpPr txBox="1"/>
              <p:nvPr/>
            </p:nvSpPr>
            <p:spPr>
              <a:xfrm>
                <a:off x="89566" y="51621"/>
                <a:ext cx="265704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85" name="Line"/>
            <p:cNvSpPr/>
            <p:nvPr/>
          </p:nvSpPr>
          <p:spPr>
            <a:xfrm flipH="1">
              <a:off x="262134" y="553520"/>
              <a:ext cx="1" cy="869818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sp>
        <p:nvSpPr>
          <p:cNvPr id="187" name="Line"/>
          <p:cNvSpPr/>
          <p:nvPr/>
        </p:nvSpPr>
        <p:spPr>
          <a:xfrm>
            <a:off x="5098401" y="5540467"/>
            <a:ext cx="1223296" cy="1"/>
          </a:xfrm>
          <a:prstGeom prst="line">
            <a:avLst/>
          </a:prstGeom>
          <a:ln w="12700">
            <a:solidFill>
              <a:schemeClr val="accent3">
                <a:hueOff val="-333990"/>
                <a:satOff val="3917"/>
                <a:lumOff val="-6666"/>
              </a:schemeClr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192" name="Group"/>
          <p:cNvGrpSpPr/>
          <p:nvPr/>
        </p:nvGrpSpPr>
        <p:grpSpPr>
          <a:xfrm>
            <a:off x="6321696" y="4433426"/>
            <a:ext cx="611649" cy="1423339"/>
            <a:chOff x="0" y="0"/>
            <a:chExt cx="611647" cy="1423337"/>
          </a:xfrm>
        </p:grpSpPr>
        <p:grpSp>
          <p:nvGrpSpPr>
            <p:cNvPr id="190" name="Group"/>
            <p:cNvGrpSpPr/>
            <p:nvPr/>
          </p:nvGrpSpPr>
          <p:grpSpPr>
            <a:xfrm>
              <a:off x="0" y="869817"/>
              <a:ext cx="611648" cy="553521"/>
              <a:chOff x="0" y="0"/>
              <a:chExt cx="611647" cy="553520"/>
            </a:xfrm>
          </p:grpSpPr>
          <p:sp>
            <p:nvSpPr>
              <p:cNvPr id="188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89" name="h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  <p:sp>
          <p:nvSpPr>
            <p:cNvPr id="191" name="Line"/>
            <p:cNvSpPr/>
            <p:nvPr/>
          </p:nvSpPr>
          <p:spPr>
            <a:xfrm flipH="1">
              <a:off x="262134" y="0"/>
              <a:ext cx="1" cy="869818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5098401" y="3879906"/>
            <a:ext cx="1834944" cy="553521"/>
            <a:chOff x="0" y="0"/>
            <a:chExt cx="1834943" cy="553520"/>
          </a:xfrm>
        </p:grpSpPr>
        <p:grpSp>
          <p:nvGrpSpPr>
            <p:cNvPr id="195" name="Group"/>
            <p:cNvGrpSpPr/>
            <p:nvPr/>
          </p:nvGrpSpPr>
          <p:grpSpPr>
            <a:xfrm>
              <a:off x="1223295" y="0"/>
              <a:ext cx="611649" cy="553521"/>
              <a:chOff x="0" y="0"/>
              <a:chExt cx="611647" cy="553520"/>
            </a:xfrm>
          </p:grpSpPr>
          <p:sp>
            <p:nvSpPr>
              <p:cNvPr id="193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94" name="d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96" name="Line"/>
            <p:cNvSpPr/>
            <p:nvPr/>
          </p:nvSpPr>
          <p:spPr>
            <a:xfrm>
              <a:off x="0" y="317938"/>
              <a:ext cx="1223296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202" name="Group"/>
          <p:cNvGrpSpPr/>
          <p:nvPr/>
        </p:nvGrpSpPr>
        <p:grpSpPr>
          <a:xfrm>
            <a:off x="3176079" y="4275277"/>
            <a:ext cx="1922323" cy="1581488"/>
            <a:chOff x="0" y="0"/>
            <a:chExt cx="1922321" cy="1581486"/>
          </a:xfrm>
        </p:grpSpPr>
        <p:grpSp>
          <p:nvGrpSpPr>
            <p:cNvPr id="200" name="Group"/>
            <p:cNvGrpSpPr/>
            <p:nvPr/>
          </p:nvGrpSpPr>
          <p:grpSpPr>
            <a:xfrm>
              <a:off x="1310673" y="946559"/>
              <a:ext cx="611649" cy="634928"/>
              <a:chOff x="0" y="-81406"/>
              <a:chExt cx="611647" cy="634926"/>
            </a:xfrm>
          </p:grpSpPr>
          <p:sp>
            <p:nvSpPr>
              <p:cNvPr id="198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99" name="g"/>
              <p:cNvSpPr txBox="1"/>
              <p:nvPr/>
            </p:nvSpPr>
            <p:spPr>
              <a:xfrm>
                <a:off x="164677" y="-81407"/>
                <a:ext cx="290088" cy="5515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201" name="Line"/>
            <p:cNvSpPr/>
            <p:nvPr/>
          </p:nvSpPr>
          <p:spPr>
            <a:xfrm>
              <a:off x="0" y="0"/>
              <a:ext cx="1398052" cy="110704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sp>
        <p:nvSpPr>
          <p:cNvPr id="203" name="1"/>
          <p:cNvSpPr txBox="1"/>
          <p:nvPr/>
        </p:nvSpPr>
        <p:spPr>
          <a:xfrm>
            <a:off x="858959" y="3494787"/>
            <a:ext cx="352708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4" name="2"/>
          <p:cNvSpPr txBox="1"/>
          <p:nvPr/>
        </p:nvSpPr>
        <p:spPr>
          <a:xfrm>
            <a:off x="2672856" y="3494787"/>
            <a:ext cx="352709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5" name="3"/>
          <p:cNvSpPr txBox="1"/>
          <p:nvPr/>
        </p:nvSpPr>
        <p:spPr>
          <a:xfrm>
            <a:off x="2672856" y="5949774"/>
            <a:ext cx="352709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06" name="4"/>
          <p:cNvSpPr txBox="1"/>
          <p:nvPr/>
        </p:nvSpPr>
        <p:spPr>
          <a:xfrm>
            <a:off x="858959" y="5949774"/>
            <a:ext cx="352708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07" name="backtrack till b"/>
          <p:cNvSpPr txBox="1"/>
          <p:nvPr/>
        </p:nvSpPr>
        <p:spPr>
          <a:xfrm>
            <a:off x="2944353" y="3415712"/>
            <a:ext cx="2323267" cy="522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backtrack till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</p:txBody>
      </p:sp>
      <p:sp>
        <p:nvSpPr>
          <p:cNvPr id="208" name="5"/>
          <p:cNvSpPr txBox="1"/>
          <p:nvPr/>
        </p:nvSpPr>
        <p:spPr>
          <a:xfrm>
            <a:off x="4528845" y="5949774"/>
            <a:ext cx="352709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09" name="6"/>
          <p:cNvSpPr txBox="1"/>
          <p:nvPr/>
        </p:nvSpPr>
        <p:spPr>
          <a:xfrm>
            <a:off x="4090477" y="3908482"/>
            <a:ext cx="352709" cy="49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10" name="7"/>
          <p:cNvSpPr txBox="1"/>
          <p:nvPr/>
        </p:nvSpPr>
        <p:spPr>
          <a:xfrm>
            <a:off x="6929401" y="3908482"/>
            <a:ext cx="352709" cy="49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11" name="8"/>
          <p:cNvSpPr txBox="1"/>
          <p:nvPr/>
        </p:nvSpPr>
        <p:spPr>
          <a:xfrm>
            <a:off x="6451166" y="5949774"/>
            <a:ext cx="352709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6"/>
      <p:bldP build="whole" bldLvl="1" animBg="1" rev="0" advAuto="0" spid="208" grpId="13"/>
      <p:bldP build="whole" bldLvl="1" animBg="1" rev="0" advAuto="0" spid="211" grpId="19"/>
      <p:bldP build="whole" bldLvl="1" animBg="1" rev="0" advAuto="0" spid="192" grpId="18"/>
      <p:bldP build="whole" bldLvl="1" animBg="1" rev="0" advAuto="0" spid="169" grpId="3"/>
      <p:bldP build="whole" bldLvl="1" animBg="1" rev="0" advAuto="0" spid="175" grpId="7"/>
      <p:bldP build="whole" bldLvl="1" animBg="1" rev="0" advAuto="0" spid="181" grpId="10"/>
      <p:bldP build="whole" bldLvl="1" animBg="1" rev="0" advAuto="0" spid="203" grpId="2"/>
      <p:bldP build="whole" bldLvl="1" animBg="1" rev="0" advAuto="0" spid="207" grpId="11"/>
      <p:bldP build="whole" bldLvl="1" animBg="1" rev="0" advAuto="0" spid="197" grpId="16"/>
      <p:bldP build="whole" bldLvl="1" animBg="1" rev="0" advAuto="0" spid="210" grpId="17"/>
      <p:bldP build="whole" bldLvl="1" animBg="1" rev="0" advAuto="0" spid="204" grpId="4"/>
      <p:bldP build="whole" bldLvl="1" animBg="1" rev="0" advAuto="0" spid="180" grpId="5"/>
      <p:bldP build="whole" bldLvl="1" animBg="1" rev="0" advAuto="0" spid="170" grpId="9"/>
      <p:bldP build="whole" bldLvl="1" animBg="1" rev="0" advAuto="0" spid="164" grpId="1"/>
      <p:bldP build="whole" bldLvl="1" animBg="1" rev="0" advAuto="0" spid="206" grpId="8"/>
      <p:bldP build="whole" bldLvl="1" animBg="1" rev="0" advAuto="0" spid="202" grpId="12"/>
      <p:bldP build="whole" bldLvl="1" animBg="1" rev="0" advAuto="0" spid="186" grpId="14"/>
      <p:bldP build="whole" bldLvl="1" animBg="1" rev="0" advAuto="0" spid="209" grpId="15"/>
      <p:bldP build="whole" bldLvl="1" animBg="1" rev="0" advAuto="0" spid="187" grpId="2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DFS Traversal: Time Complex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Traversal: Time Complexity</a:t>
            </a:r>
          </a:p>
        </p:txBody>
      </p:sp>
      <p:sp>
        <p:nvSpPr>
          <p:cNvPr id="214" name="DFS implementation by Adjacency Matri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implementation by Adjacency Matrix</a:t>
            </a:r>
          </a:p>
          <a:p>
            <a:pPr lvl="3" marL="0" marR="0" indent="685800" defTabSz="457200">
              <a:lnSpc>
                <a:spcPct val="100000"/>
              </a:lnSpc>
              <a:spcBef>
                <a:spcPts val="0"/>
              </a:spcBef>
              <a:buSzTx/>
              <a:buNone/>
              <a:defRPr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(|V|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DFS implementation by Adjacency Lists</a:t>
            </a:r>
          </a:p>
          <a:p>
            <a:pPr lvl="3" marL="0" marR="0" indent="685800" defTabSz="457200">
              <a:lnSpc>
                <a:spcPct val="100000"/>
              </a:lnSpc>
              <a:spcBef>
                <a:spcPts val="0"/>
              </a:spcBef>
              <a:buSzTx/>
              <a:buNone/>
              <a:defRPr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(|V|+|E|)</a:t>
            </a:r>
          </a:p>
          <a:p>
            <a:pPr marL="362416" indent="-322729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Applications</a:t>
            </a:r>
          </a:p>
          <a:p>
            <a:pPr lvl="1">
              <a:spcBef>
                <a:spcPts val="700"/>
              </a:spcBef>
              <a:buChar char="•"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Connected components</a:t>
            </a:r>
          </a:p>
          <a:p>
            <a:pPr lvl="1">
              <a:spcBef>
                <a:spcPts val="700"/>
              </a:spcBef>
              <a:buChar char="•"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Checking for connected graph</a:t>
            </a:r>
          </a:p>
          <a:p>
            <a:pPr lvl="1">
              <a:spcBef>
                <a:spcPts val="700"/>
              </a:spcBef>
              <a:buChar char="•"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Checking for acyclicity</a:t>
            </a:r>
          </a:p>
          <a:p>
            <a:pPr lvl="1">
              <a:spcBef>
                <a:spcPts val="700"/>
              </a:spcBef>
              <a:buChar char="•"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Finding bi-connected components</a:t>
            </a:r>
          </a:p>
        </p:txBody>
      </p:sp>
      <p:sp>
        <p:nvSpPr>
          <p:cNvPr id="2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1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BFS Travers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BFS Traversal</a:t>
            </a:r>
          </a:p>
        </p:txBody>
      </p:sp>
      <p:sp>
        <p:nvSpPr>
          <p:cNvPr id="220" name="Visits graph vertices b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Visits graph vertices by </a:t>
            </a:r>
          </a:p>
          <a:p>
            <a:pPr lvl="1"/>
            <a:r>
              <a:t>visiting all neighbours of last visted node</a:t>
            </a:r>
          </a:p>
          <a:p>
            <a:pPr/>
            <a:r>
              <a:t>Instead of a stack based implementation</a:t>
            </a:r>
          </a:p>
          <a:p>
            <a:pPr lvl="1"/>
            <a:r>
              <a:t>Uses queue based implementation</a:t>
            </a:r>
          </a:p>
        </p:txBody>
      </p:sp>
      <p:sp>
        <p:nvSpPr>
          <p:cNvPr id="2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2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BFS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BFS Algo</a:t>
            </a:r>
          </a:p>
        </p:txBody>
      </p:sp>
      <p:sp>
        <p:nvSpPr>
          <p:cNvPr id="226" name="proc BFS(v)…"/>
          <p:cNvSpPr txBox="1"/>
          <p:nvPr>
            <p:ph type="body" idx="1"/>
          </p:nvPr>
        </p:nvSpPr>
        <p:spPr>
          <a:xfrm>
            <a:off x="666288" y="938113"/>
            <a:ext cx="9055611" cy="5970985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proc</a:t>
            </a:r>
            <a:r>
              <a:t> BFS(v)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count←count+1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mark(v) ← count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initialize </a:t>
            </a:r>
            <a:r>
              <a:t>queue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with</a:t>
            </a:r>
            <a:r>
              <a:t> v.</a:t>
            </a:r>
          </a:p>
          <a:p>
            <a:pPr lvl="2" marL="0" indent="4572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while</a:t>
            </a:r>
            <a:r>
              <a:t> queue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is not </a:t>
            </a:r>
            <a:r>
              <a:t>empty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</a:p>
          <a:p>
            <a:pPr lvl="4" marL="0" indent="9144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each vertex</a:t>
            </a:r>
            <a:r>
              <a:t> w ∈ adjacency(v)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</a:p>
          <a:p>
            <a:pPr lvl="6" marL="0" indent="13716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t> w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is marked with</a:t>
            </a:r>
            <a:r>
              <a:t> 0</a:t>
            </a:r>
          </a:p>
          <a:p>
            <a:pPr lvl="8" marL="0" indent="18288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count←count+1</a:t>
            </a:r>
          </a:p>
          <a:p>
            <a:pPr lvl="8" marL="0" indent="18288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add</a:t>
            </a:r>
            <a:r>
              <a:t> w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to the queue</a:t>
            </a:r>
          </a:p>
          <a:p>
            <a:pPr lvl="4" marL="0" indent="9144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remove front vertex </a:t>
            </a:r>
            <a:r>
              <a:t>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i.e. </a:t>
            </a:r>
            <a:r>
              <a:t>v)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from queue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count←0</a:t>
            </a: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each vertex</a:t>
            </a:r>
            <a:r>
              <a:t> v∈V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</a:p>
          <a:p>
            <a:pPr lvl="2" marL="0" indent="4572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mark(v) ← 0</a:t>
            </a: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each vertex</a:t>
            </a:r>
            <a:r>
              <a:t> v∈V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 </a:t>
            </a:r>
            <a:r>
              <a:t>mark(v)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</a:t>
            </a:r>
            <a:r>
              <a:t>0</a:t>
            </a:r>
          </a:p>
          <a:p>
            <a:pPr lvl="4" marL="0" indent="9144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BFS(v)</a:t>
            </a:r>
          </a:p>
        </p:txBody>
      </p:sp>
      <p:sp>
        <p:nvSpPr>
          <p:cNvPr id="2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2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BFS Travers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BFS Traversal</a:t>
            </a:r>
          </a:p>
        </p:txBody>
      </p:sp>
      <p:sp>
        <p:nvSpPr>
          <p:cNvPr id="2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3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37" name="Group"/>
          <p:cNvGrpSpPr/>
          <p:nvPr/>
        </p:nvGrpSpPr>
        <p:grpSpPr>
          <a:xfrm>
            <a:off x="685800" y="1265376"/>
            <a:ext cx="611648" cy="553522"/>
            <a:chOff x="0" y="0"/>
            <a:chExt cx="611647" cy="553520"/>
          </a:xfrm>
        </p:grpSpPr>
        <p:sp>
          <p:nvSpPr>
            <p:cNvPr id="235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36" name="a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240" name="Group"/>
          <p:cNvGrpSpPr/>
          <p:nvPr/>
        </p:nvGrpSpPr>
        <p:grpSpPr>
          <a:xfrm>
            <a:off x="2520743" y="1265376"/>
            <a:ext cx="611649" cy="553522"/>
            <a:chOff x="0" y="0"/>
            <a:chExt cx="611647" cy="553520"/>
          </a:xfrm>
        </p:grpSpPr>
        <p:sp>
          <p:nvSpPr>
            <p:cNvPr id="238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39" name="b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243" name="Group"/>
          <p:cNvGrpSpPr/>
          <p:nvPr/>
        </p:nvGrpSpPr>
        <p:grpSpPr>
          <a:xfrm>
            <a:off x="685800" y="2688714"/>
            <a:ext cx="611648" cy="553522"/>
            <a:chOff x="0" y="0"/>
            <a:chExt cx="611647" cy="553520"/>
          </a:xfrm>
        </p:grpSpPr>
        <p:sp>
          <p:nvSpPr>
            <p:cNvPr id="241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42" name="e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246" name="Group"/>
          <p:cNvGrpSpPr/>
          <p:nvPr/>
        </p:nvGrpSpPr>
        <p:grpSpPr>
          <a:xfrm>
            <a:off x="2520743" y="2688714"/>
            <a:ext cx="611649" cy="553522"/>
            <a:chOff x="0" y="0"/>
            <a:chExt cx="611647" cy="553520"/>
          </a:xfrm>
        </p:grpSpPr>
        <p:sp>
          <p:nvSpPr>
            <p:cNvPr id="244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45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247" name="Line"/>
          <p:cNvSpPr/>
          <p:nvPr/>
        </p:nvSpPr>
        <p:spPr>
          <a:xfrm>
            <a:off x="1297447" y="1502599"/>
            <a:ext cx="1223297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48" name="Line"/>
          <p:cNvSpPr/>
          <p:nvPr/>
        </p:nvSpPr>
        <p:spPr>
          <a:xfrm flipH="1">
            <a:off x="947934" y="1818897"/>
            <a:ext cx="1" cy="869818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49" name="Line"/>
          <p:cNvSpPr/>
          <p:nvPr/>
        </p:nvSpPr>
        <p:spPr>
          <a:xfrm>
            <a:off x="1297447" y="2925937"/>
            <a:ext cx="1223297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50" name="Line"/>
          <p:cNvSpPr/>
          <p:nvPr/>
        </p:nvSpPr>
        <p:spPr>
          <a:xfrm>
            <a:off x="2782878" y="1818897"/>
            <a:ext cx="1" cy="869818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51" name="Line"/>
          <p:cNvSpPr/>
          <p:nvPr/>
        </p:nvSpPr>
        <p:spPr>
          <a:xfrm>
            <a:off x="1210069" y="1739823"/>
            <a:ext cx="1310675" cy="1027967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254" name="Group"/>
          <p:cNvGrpSpPr/>
          <p:nvPr/>
        </p:nvGrpSpPr>
        <p:grpSpPr>
          <a:xfrm>
            <a:off x="4443064" y="1265376"/>
            <a:ext cx="611649" cy="553522"/>
            <a:chOff x="0" y="0"/>
            <a:chExt cx="611647" cy="553520"/>
          </a:xfrm>
        </p:grpSpPr>
        <p:sp>
          <p:nvSpPr>
            <p:cNvPr id="252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53" name="c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257" name="Group"/>
          <p:cNvGrpSpPr/>
          <p:nvPr/>
        </p:nvGrpSpPr>
        <p:grpSpPr>
          <a:xfrm>
            <a:off x="6278007" y="1265376"/>
            <a:ext cx="611649" cy="553522"/>
            <a:chOff x="0" y="0"/>
            <a:chExt cx="611647" cy="553520"/>
          </a:xfrm>
        </p:grpSpPr>
        <p:sp>
          <p:nvSpPr>
            <p:cNvPr id="255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56" name="d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260" name="Group"/>
          <p:cNvGrpSpPr/>
          <p:nvPr/>
        </p:nvGrpSpPr>
        <p:grpSpPr>
          <a:xfrm>
            <a:off x="4443064" y="2688714"/>
            <a:ext cx="611649" cy="553522"/>
            <a:chOff x="0" y="0"/>
            <a:chExt cx="611647" cy="553520"/>
          </a:xfrm>
        </p:grpSpPr>
        <p:sp>
          <p:nvSpPr>
            <p:cNvPr id="258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59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263" name="Group"/>
          <p:cNvGrpSpPr/>
          <p:nvPr/>
        </p:nvGrpSpPr>
        <p:grpSpPr>
          <a:xfrm>
            <a:off x="6278007" y="2688714"/>
            <a:ext cx="611649" cy="553522"/>
            <a:chOff x="0" y="0"/>
            <a:chExt cx="611647" cy="553520"/>
          </a:xfrm>
        </p:grpSpPr>
        <p:sp>
          <p:nvSpPr>
            <p:cNvPr id="261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62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264" name="Line"/>
          <p:cNvSpPr/>
          <p:nvPr/>
        </p:nvSpPr>
        <p:spPr>
          <a:xfrm>
            <a:off x="4705199" y="1818897"/>
            <a:ext cx="1" cy="869818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65" name="Line"/>
          <p:cNvSpPr/>
          <p:nvPr/>
        </p:nvSpPr>
        <p:spPr>
          <a:xfrm>
            <a:off x="5054712" y="2925937"/>
            <a:ext cx="1223296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66" name="Line"/>
          <p:cNvSpPr/>
          <p:nvPr/>
        </p:nvSpPr>
        <p:spPr>
          <a:xfrm>
            <a:off x="6540142" y="1818897"/>
            <a:ext cx="1" cy="869818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67" name="Line"/>
          <p:cNvSpPr/>
          <p:nvPr/>
        </p:nvSpPr>
        <p:spPr>
          <a:xfrm>
            <a:off x="5054712" y="1583315"/>
            <a:ext cx="1223296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68" name="Line"/>
          <p:cNvSpPr/>
          <p:nvPr/>
        </p:nvSpPr>
        <p:spPr>
          <a:xfrm>
            <a:off x="3132390" y="1660748"/>
            <a:ext cx="1398053" cy="110704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271" name="Group"/>
          <p:cNvGrpSpPr/>
          <p:nvPr/>
        </p:nvGrpSpPr>
        <p:grpSpPr>
          <a:xfrm>
            <a:off x="729489" y="3879906"/>
            <a:ext cx="611648" cy="553521"/>
            <a:chOff x="0" y="0"/>
            <a:chExt cx="611647" cy="553520"/>
          </a:xfrm>
        </p:grpSpPr>
        <p:sp>
          <p:nvSpPr>
            <p:cNvPr id="269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70" name="a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276" name="Group"/>
          <p:cNvGrpSpPr/>
          <p:nvPr/>
        </p:nvGrpSpPr>
        <p:grpSpPr>
          <a:xfrm>
            <a:off x="1341136" y="3879906"/>
            <a:ext cx="1834945" cy="553521"/>
            <a:chOff x="0" y="0"/>
            <a:chExt cx="1834943" cy="553520"/>
          </a:xfrm>
        </p:grpSpPr>
        <p:grpSp>
          <p:nvGrpSpPr>
            <p:cNvPr id="274" name="Group"/>
            <p:cNvGrpSpPr/>
            <p:nvPr/>
          </p:nvGrpSpPr>
          <p:grpSpPr>
            <a:xfrm>
              <a:off x="1223295" y="0"/>
              <a:ext cx="611649" cy="553521"/>
              <a:chOff x="0" y="0"/>
              <a:chExt cx="611647" cy="553520"/>
            </a:xfrm>
          </p:grpSpPr>
          <p:sp>
            <p:nvSpPr>
              <p:cNvPr id="272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73" name="b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275" name="Line"/>
            <p:cNvSpPr/>
            <p:nvPr/>
          </p:nvSpPr>
          <p:spPr>
            <a:xfrm>
              <a:off x="0" y="237222"/>
              <a:ext cx="1223296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281" name="Group"/>
          <p:cNvGrpSpPr/>
          <p:nvPr/>
        </p:nvGrpSpPr>
        <p:grpSpPr>
          <a:xfrm>
            <a:off x="729489" y="4433426"/>
            <a:ext cx="611648" cy="1423339"/>
            <a:chOff x="0" y="0"/>
            <a:chExt cx="611647" cy="1423337"/>
          </a:xfrm>
        </p:grpSpPr>
        <p:sp>
          <p:nvSpPr>
            <p:cNvPr id="277" name="Line"/>
            <p:cNvSpPr/>
            <p:nvPr/>
          </p:nvSpPr>
          <p:spPr>
            <a:xfrm flipH="1">
              <a:off x="262134" y="0"/>
              <a:ext cx="1" cy="869818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280" name="Group"/>
            <p:cNvGrpSpPr/>
            <p:nvPr/>
          </p:nvGrpSpPr>
          <p:grpSpPr>
            <a:xfrm>
              <a:off x="0" y="869817"/>
              <a:ext cx="611648" cy="553521"/>
              <a:chOff x="0" y="0"/>
              <a:chExt cx="611647" cy="553520"/>
            </a:xfrm>
          </p:grpSpPr>
          <p:sp>
            <p:nvSpPr>
              <p:cNvPr id="278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79" name="e"/>
              <p:cNvSpPr txBox="1"/>
              <p:nvPr/>
            </p:nvSpPr>
            <p:spPr>
              <a:xfrm>
                <a:off x="89566" y="51621"/>
                <a:ext cx="265704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</p:grpSp>
      <p:sp>
        <p:nvSpPr>
          <p:cNvPr id="282" name="Line"/>
          <p:cNvSpPr/>
          <p:nvPr/>
        </p:nvSpPr>
        <p:spPr>
          <a:xfrm>
            <a:off x="1341136" y="5540467"/>
            <a:ext cx="1223297" cy="1"/>
          </a:xfrm>
          <a:prstGeom prst="line">
            <a:avLst/>
          </a:prstGeom>
          <a:ln w="12700">
            <a:solidFill>
              <a:schemeClr val="accent3">
                <a:hueOff val="-333990"/>
                <a:satOff val="3917"/>
                <a:lumOff val="-6666"/>
              </a:schemeClr>
            </a:solidFill>
            <a:prstDash val="sysDot"/>
            <a:miter lim="400000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83" name="Line"/>
          <p:cNvSpPr/>
          <p:nvPr/>
        </p:nvSpPr>
        <p:spPr>
          <a:xfrm>
            <a:off x="2826567" y="4433426"/>
            <a:ext cx="1" cy="869819"/>
          </a:xfrm>
          <a:prstGeom prst="line">
            <a:avLst/>
          </a:prstGeom>
          <a:ln w="12700">
            <a:solidFill>
              <a:schemeClr val="accent3">
                <a:hueOff val="-333990"/>
                <a:satOff val="3917"/>
                <a:lumOff val="-6666"/>
              </a:schemeClr>
            </a:solidFill>
            <a:prstDash val="sysDot"/>
            <a:miter lim="400000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288" name="Group"/>
          <p:cNvGrpSpPr/>
          <p:nvPr/>
        </p:nvGrpSpPr>
        <p:grpSpPr>
          <a:xfrm>
            <a:off x="1253758" y="4354352"/>
            <a:ext cx="1922323" cy="1502413"/>
            <a:chOff x="0" y="0"/>
            <a:chExt cx="1922321" cy="1502412"/>
          </a:xfrm>
        </p:grpSpPr>
        <p:grpSp>
          <p:nvGrpSpPr>
            <p:cNvPr id="286" name="Group"/>
            <p:cNvGrpSpPr/>
            <p:nvPr/>
          </p:nvGrpSpPr>
          <p:grpSpPr>
            <a:xfrm>
              <a:off x="1310673" y="948892"/>
              <a:ext cx="611649" cy="553521"/>
              <a:chOff x="0" y="0"/>
              <a:chExt cx="611647" cy="553520"/>
            </a:xfrm>
          </p:grpSpPr>
          <p:sp>
            <p:nvSpPr>
              <p:cNvPr id="284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85" name="f"/>
              <p:cNvSpPr txBox="1"/>
              <p:nvPr/>
            </p:nvSpPr>
            <p:spPr>
              <a:xfrm>
                <a:off x="89566" y="51621"/>
                <a:ext cx="232960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287" name="Line"/>
            <p:cNvSpPr/>
            <p:nvPr/>
          </p:nvSpPr>
          <p:spPr>
            <a:xfrm>
              <a:off x="0" y="0"/>
              <a:ext cx="1310675" cy="1027967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293" name="Group"/>
          <p:cNvGrpSpPr/>
          <p:nvPr/>
        </p:nvGrpSpPr>
        <p:grpSpPr>
          <a:xfrm>
            <a:off x="4486753" y="3879906"/>
            <a:ext cx="611649" cy="1423339"/>
            <a:chOff x="0" y="0"/>
            <a:chExt cx="611647" cy="1423337"/>
          </a:xfrm>
        </p:grpSpPr>
        <p:grpSp>
          <p:nvGrpSpPr>
            <p:cNvPr id="291" name="Group"/>
            <p:cNvGrpSpPr/>
            <p:nvPr/>
          </p:nvGrpSpPr>
          <p:grpSpPr>
            <a:xfrm>
              <a:off x="0" y="0"/>
              <a:ext cx="611648" cy="553521"/>
              <a:chOff x="0" y="0"/>
              <a:chExt cx="611647" cy="553520"/>
            </a:xfrm>
          </p:grpSpPr>
          <p:sp>
            <p:nvSpPr>
              <p:cNvPr id="289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90" name="c"/>
              <p:cNvSpPr txBox="1"/>
              <p:nvPr/>
            </p:nvSpPr>
            <p:spPr>
              <a:xfrm>
                <a:off x="89566" y="51621"/>
                <a:ext cx="265704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292" name="Line"/>
            <p:cNvSpPr/>
            <p:nvPr/>
          </p:nvSpPr>
          <p:spPr>
            <a:xfrm flipH="1">
              <a:off x="262134" y="553520"/>
              <a:ext cx="1" cy="869818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298" name="Group"/>
          <p:cNvGrpSpPr/>
          <p:nvPr/>
        </p:nvGrpSpPr>
        <p:grpSpPr>
          <a:xfrm>
            <a:off x="5098401" y="5303244"/>
            <a:ext cx="1834944" cy="553521"/>
            <a:chOff x="0" y="0"/>
            <a:chExt cx="1834943" cy="553520"/>
          </a:xfrm>
        </p:grpSpPr>
        <p:sp>
          <p:nvSpPr>
            <p:cNvPr id="294" name="Line"/>
            <p:cNvSpPr/>
            <p:nvPr/>
          </p:nvSpPr>
          <p:spPr>
            <a:xfrm>
              <a:off x="0" y="237222"/>
              <a:ext cx="1223296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297" name="Group"/>
            <p:cNvGrpSpPr/>
            <p:nvPr/>
          </p:nvGrpSpPr>
          <p:grpSpPr>
            <a:xfrm>
              <a:off x="1223295" y="0"/>
              <a:ext cx="611649" cy="553521"/>
              <a:chOff x="0" y="0"/>
              <a:chExt cx="611647" cy="553520"/>
            </a:xfrm>
          </p:grpSpPr>
          <p:sp>
            <p:nvSpPr>
              <p:cNvPr id="295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96" name="h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</p:grpSp>
      <p:sp>
        <p:nvSpPr>
          <p:cNvPr id="299" name="Line"/>
          <p:cNvSpPr/>
          <p:nvPr/>
        </p:nvSpPr>
        <p:spPr>
          <a:xfrm>
            <a:off x="6583831" y="4433426"/>
            <a:ext cx="1" cy="869819"/>
          </a:xfrm>
          <a:prstGeom prst="line">
            <a:avLst/>
          </a:prstGeom>
          <a:ln w="12700">
            <a:solidFill>
              <a:schemeClr val="accent3">
                <a:hueOff val="-333990"/>
                <a:satOff val="3917"/>
                <a:lumOff val="-6666"/>
              </a:schemeClr>
            </a:solidFill>
            <a:prstDash val="sysDot"/>
            <a:miter lim="400000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304" name="Group"/>
          <p:cNvGrpSpPr/>
          <p:nvPr/>
        </p:nvGrpSpPr>
        <p:grpSpPr>
          <a:xfrm>
            <a:off x="5098401" y="3879906"/>
            <a:ext cx="1834944" cy="553521"/>
            <a:chOff x="0" y="0"/>
            <a:chExt cx="1834943" cy="553520"/>
          </a:xfrm>
        </p:grpSpPr>
        <p:grpSp>
          <p:nvGrpSpPr>
            <p:cNvPr id="302" name="Group"/>
            <p:cNvGrpSpPr/>
            <p:nvPr/>
          </p:nvGrpSpPr>
          <p:grpSpPr>
            <a:xfrm>
              <a:off x="1223295" y="0"/>
              <a:ext cx="611649" cy="553521"/>
              <a:chOff x="0" y="0"/>
              <a:chExt cx="611647" cy="553520"/>
            </a:xfrm>
          </p:grpSpPr>
          <p:sp>
            <p:nvSpPr>
              <p:cNvPr id="300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301" name="d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303" name="Line"/>
            <p:cNvSpPr/>
            <p:nvPr/>
          </p:nvSpPr>
          <p:spPr>
            <a:xfrm>
              <a:off x="0" y="317938"/>
              <a:ext cx="1223296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309" name="Group"/>
          <p:cNvGrpSpPr/>
          <p:nvPr/>
        </p:nvGrpSpPr>
        <p:grpSpPr>
          <a:xfrm>
            <a:off x="3176079" y="4275277"/>
            <a:ext cx="1922323" cy="1581488"/>
            <a:chOff x="0" y="0"/>
            <a:chExt cx="1922321" cy="1581486"/>
          </a:xfrm>
        </p:grpSpPr>
        <p:grpSp>
          <p:nvGrpSpPr>
            <p:cNvPr id="307" name="Group"/>
            <p:cNvGrpSpPr/>
            <p:nvPr/>
          </p:nvGrpSpPr>
          <p:grpSpPr>
            <a:xfrm>
              <a:off x="1310673" y="946559"/>
              <a:ext cx="611649" cy="634928"/>
              <a:chOff x="0" y="-81406"/>
              <a:chExt cx="611647" cy="634926"/>
            </a:xfrm>
          </p:grpSpPr>
          <p:sp>
            <p:nvSpPr>
              <p:cNvPr id="305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306" name="g"/>
              <p:cNvSpPr txBox="1"/>
              <p:nvPr/>
            </p:nvSpPr>
            <p:spPr>
              <a:xfrm>
                <a:off x="164677" y="-81407"/>
                <a:ext cx="290088" cy="5515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308" name="Line"/>
            <p:cNvSpPr/>
            <p:nvPr/>
          </p:nvSpPr>
          <p:spPr>
            <a:xfrm>
              <a:off x="0" y="0"/>
              <a:ext cx="1398052" cy="110704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sp>
        <p:nvSpPr>
          <p:cNvPr id="310" name="1-bfe"/>
          <p:cNvSpPr txBox="1"/>
          <p:nvPr/>
        </p:nvSpPr>
        <p:spPr>
          <a:xfrm>
            <a:off x="858959" y="3494787"/>
            <a:ext cx="965458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1-bfe</a:t>
            </a:r>
          </a:p>
        </p:txBody>
      </p:sp>
      <p:sp>
        <p:nvSpPr>
          <p:cNvPr id="311" name="2-feg"/>
          <p:cNvSpPr txBox="1"/>
          <p:nvPr/>
        </p:nvSpPr>
        <p:spPr>
          <a:xfrm>
            <a:off x="2469803" y="3494787"/>
            <a:ext cx="965459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2-feg</a:t>
            </a:r>
          </a:p>
        </p:txBody>
      </p:sp>
      <p:sp>
        <p:nvSpPr>
          <p:cNvPr id="312" name="3-eg"/>
          <p:cNvSpPr txBox="1"/>
          <p:nvPr/>
        </p:nvSpPr>
        <p:spPr>
          <a:xfrm>
            <a:off x="2672856" y="5949774"/>
            <a:ext cx="866662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3-eg</a:t>
            </a:r>
          </a:p>
        </p:txBody>
      </p:sp>
      <p:sp>
        <p:nvSpPr>
          <p:cNvPr id="313" name="4-g"/>
          <p:cNvSpPr txBox="1"/>
          <p:nvPr/>
        </p:nvSpPr>
        <p:spPr>
          <a:xfrm>
            <a:off x="858959" y="5949774"/>
            <a:ext cx="668894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4-g</a:t>
            </a:r>
          </a:p>
        </p:txBody>
      </p:sp>
      <p:sp>
        <p:nvSpPr>
          <p:cNvPr id="314" name="Next iteration from b"/>
          <p:cNvSpPr txBox="1"/>
          <p:nvPr/>
        </p:nvSpPr>
        <p:spPr>
          <a:xfrm>
            <a:off x="3343436" y="3419297"/>
            <a:ext cx="3186744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Next iteration from </a:t>
            </a:r>
            <a:r>
              <a:rPr b="1"/>
              <a:t>b</a:t>
            </a:r>
          </a:p>
        </p:txBody>
      </p:sp>
      <p:sp>
        <p:nvSpPr>
          <p:cNvPr id="315" name="5-ch"/>
          <p:cNvSpPr txBox="1"/>
          <p:nvPr/>
        </p:nvSpPr>
        <p:spPr>
          <a:xfrm>
            <a:off x="4528845" y="5949774"/>
            <a:ext cx="846694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5-ch</a:t>
            </a:r>
          </a:p>
        </p:txBody>
      </p:sp>
      <p:sp>
        <p:nvSpPr>
          <p:cNvPr id="316" name="6-hd"/>
          <p:cNvSpPr txBox="1"/>
          <p:nvPr/>
        </p:nvSpPr>
        <p:spPr>
          <a:xfrm>
            <a:off x="3703910" y="3908483"/>
            <a:ext cx="866661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6-hd</a:t>
            </a:r>
          </a:p>
        </p:txBody>
      </p:sp>
      <p:sp>
        <p:nvSpPr>
          <p:cNvPr id="317" name="8-&lt;&gt;"/>
          <p:cNvSpPr txBox="1"/>
          <p:nvPr/>
        </p:nvSpPr>
        <p:spPr>
          <a:xfrm>
            <a:off x="6929401" y="3908482"/>
            <a:ext cx="886456" cy="49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8-&lt;&gt;</a:t>
            </a:r>
          </a:p>
        </p:txBody>
      </p:sp>
      <p:sp>
        <p:nvSpPr>
          <p:cNvPr id="318" name="7-d"/>
          <p:cNvSpPr txBox="1"/>
          <p:nvPr/>
        </p:nvSpPr>
        <p:spPr>
          <a:xfrm>
            <a:off x="6451166" y="5949774"/>
            <a:ext cx="668894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7-d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5" grpId="11"/>
      <p:bldP build="whole" bldLvl="1" animBg="1" rev="0" advAuto="0" spid="316" grpId="15"/>
      <p:bldP build="whole" bldLvl="1" animBg="1" rev="0" advAuto="0" spid="288" grpId="5"/>
      <p:bldP build="whole" bldLvl="1" animBg="1" rev="0" advAuto="0" spid="311" grpId="4"/>
      <p:bldP build="whole" bldLvl="1" animBg="1" rev="0" advAuto="0" spid="314" grpId="9"/>
      <p:bldP build="whole" bldLvl="1" animBg="1" rev="0" advAuto="0" spid="298" grpId="16"/>
      <p:bldP build="whole" bldLvl="1" animBg="1" rev="0" advAuto="0" spid="283" grpId="12"/>
      <p:bldP build="whole" bldLvl="1" animBg="1" rev="0" advAuto="0" spid="313" grpId="8"/>
      <p:bldP build="whole" bldLvl="1" animBg="1" rev="0" advAuto="0" spid="304" grpId="18"/>
      <p:bldP build="whole" bldLvl="1" animBg="1" rev="0" advAuto="0" spid="310" grpId="2"/>
      <p:bldP build="whole" bldLvl="1" animBg="1" rev="0" advAuto="0" spid="282" grpId="13"/>
      <p:bldP build="whole" bldLvl="1" animBg="1" rev="0" advAuto="0" spid="281" grpId="7"/>
      <p:bldP build="whole" bldLvl="1" animBg="1" rev="0" advAuto="0" spid="271" grpId="1"/>
      <p:bldP build="whole" bldLvl="1" animBg="1" rev="0" advAuto="0" spid="299" grpId="20"/>
      <p:bldP build="whole" bldLvl="1" animBg="1" rev="0" advAuto="0" spid="318" grpId="17"/>
      <p:bldP build="whole" bldLvl="1" animBg="1" rev="0" advAuto="0" spid="309" grpId="10"/>
      <p:bldP build="whole" bldLvl="1" animBg="1" rev="0" advAuto="0" spid="317" grpId="19"/>
      <p:bldP build="whole" bldLvl="1" animBg="1" rev="0" advAuto="0" spid="293" grpId="14"/>
      <p:bldP build="whole" bldLvl="1" animBg="1" rev="0" advAuto="0" spid="276" grpId="3"/>
      <p:bldP build="whole" bldLvl="1" animBg="1" rev="0" advAuto="0" spid="312" grpId="6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BFS Time Complex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BFS Time Complexity</a:t>
            </a:r>
          </a:p>
        </p:txBody>
      </p:sp>
      <p:sp>
        <p:nvSpPr>
          <p:cNvPr id="321" name="Same efficiency as DF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Same efficiency as DFS</a:t>
            </a:r>
          </a:p>
          <a:p>
            <a:pPr lvl="1"/>
            <a:r>
              <a:t>Adjacency matrices: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(|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V|</a:t>
            </a:r>
            <a:r>
              <a:rPr baseline="30399">
                <a:latin typeface="Symbol"/>
                <a:ea typeface="Symbol"/>
                <a:cs typeface="Symbol"/>
                <a:sym typeface="Symbol"/>
              </a:rPr>
              <a:t>2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)</a:t>
            </a:r>
            <a:r>
              <a:rPr>
                <a:solidFill>
                  <a:schemeClr val="accent5"/>
                </a:solidFill>
                <a:latin typeface="Symbol"/>
                <a:ea typeface="Symbol"/>
                <a:cs typeface="Symbol"/>
                <a:sym typeface="Symbol"/>
              </a:rPr>
              <a:t>?</a:t>
            </a:r>
            <a:endParaRPr>
              <a:solidFill>
                <a:schemeClr val="accent5"/>
              </a:solidFill>
              <a:latin typeface="Symbol"/>
              <a:ea typeface="Symbol"/>
              <a:cs typeface="Symbol"/>
              <a:sym typeface="Symbol"/>
            </a:endParaRPr>
          </a:p>
          <a:p>
            <a:pPr lvl="1"/>
            <a:r>
              <a:t>Adjacency lists: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(|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V|</a:t>
            </a:r>
            <a:r>
              <a:rPr baseline="-1599">
                <a:latin typeface="Symbol"/>
                <a:ea typeface="Symbol"/>
                <a:cs typeface="Symbol"/>
                <a:sym typeface="Symbol"/>
              </a:rPr>
              <a:t>+|E|) </a:t>
            </a:r>
            <a:r>
              <a:rPr>
                <a:solidFill>
                  <a:schemeClr val="accent5"/>
                </a:solidFill>
                <a:latin typeface="Symbol"/>
                <a:ea typeface="Symbol"/>
                <a:cs typeface="Symbol"/>
                <a:sym typeface="Symbol"/>
              </a:rPr>
              <a:t>?</a:t>
            </a:r>
            <a:endParaRPr>
              <a:solidFill>
                <a:schemeClr val="accent5"/>
              </a:solidFill>
              <a:latin typeface="Symbol"/>
              <a:ea typeface="Symbol"/>
              <a:cs typeface="Symbol"/>
              <a:sym typeface="Symbol"/>
            </a:endParaRP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Vertices ordering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Single ordering of vertices</a:t>
            </a: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Applications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Similar to DFS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Finding shortest path from a vertex to another becomes easier</a:t>
            </a:r>
          </a:p>
        </p:txBody>
      </p:sp>
      <p:sp>
        <p:nvSpPr>
          <p:cNvPr id="3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2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Sec 5.1-5.3 - Levitin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Sec 5.1-5.3 - Levitin 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27" name="Advantages and disadvantages of Divide and Conqu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and disadvantages of Divide and Conquer</a:t>
            </a:r>
          </a:p>
          <a:p>
            <a:pPr/>
            <a:r>
              <a:t>Decrease and conquer approach</a:t>
            </a:r>
          </a:p>
          <a:p>
            <a:pPr/>
            <a:r>
              <a:t>DFS traversal</a:t>
            </a:r>
          </a:p>
          <a:p>
            <a:pPr/>
            <a:r>
              <a:t>BFS traversal</a:t>
            </a:r>
          </a:p>
        </p:txBody>
      </p:sp>
      <p:sp>
        <p:nvSpPr>
          <p:cNvPr id="3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3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ivide and Conqu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 and Conquer</a:t>
            </a:r>
          </a:p>
        </p:txBody>
      </p:sp>
      <p:sp>
        <p:nvSpPr>
          <p:cNvPr id="54" name="Advantages…"/>
          <p:cNvSpPr txBox="1"/>
          <p:nvPr>
            <p:ph type="body" idx="1"/>
          </p:nvPr>
        </p:nvSpPr>
        <p:spPr>
          <a:xfrm>
            <a:off x="887784" y="938113"/>
            <a:ext cx="8874583" cy="5891610"/>
          </a:xfrm>
          <a:prstGeom prst="rect">
            <a:avLst/>
          </a:prstGeom>
        </p:spPr>
        <p:txBody>
          <a:bodyPr/>
          <a:lstStyle/>
          <a:p>
            <a:pPr/>
            <a:r>
              <a:t>Advantages</a:t>
            </a:r>
          </a:p>
          <a:p>
            <a:pPr lvl="1"/>
            <a:r>
              <a:t>Solution becomes easier as problem is divided into smaller size</a:t>
            </a:r>
          </a:p>
          <a:p>
            <a:pPr lvl="1"/>
            <a:r>
              <a:t>Efficient compared to brute force approach</a:t>
            </a:r>
          </a:p>
          <a:p>
            <a:pPr lvl="2"/>
            <a:r>
              <a:t>Binary search</a:t>
            </a:r>
          </a:p>
          <a:p>
            <a:pPr lvl="2"/>
            <a:r>
              <a:t>Large number multiplication</a:t>
            </a:r>
          </a:p>
          <a:p>
            <a:pPr lvl="2"/>
            <a:r>
              <a:t>Matrix Multiplication</a:t>
            </a:r>
          </a:p>
          <a:p>
            <a:pPr lvl="1"/>
            <a:r>
              <a:t>Smaller problems can be solved in parallel</a:t>
            </a:r>
          </a:p>
          <a:p>
            <a:pPr lvl="2"/>
            <a:r>
              <a:t>Can improve algorithm running time</a:t>
            </a:r>
          </a:p>
          <a:p>
            <a:pPr lvl="1"/>
            <a:r>
              <a:t>Can make effficient use of Caches</a:t>
            </a:r>
          </a:p>
          <a:p>
            <a:pPr lvl="2"/>
            <a:r>
              <a:t>Small problem can be solved in cache itself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vide and Conqu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 and Conquer</a:t>
            </a:r>
          </a:p>
        </p:txBody>
      </p:sp>
      <p:sp>
        <p:nvSpPr>
          <p:cNvPr id="60" name="Dis-advantages…"/>
          <p:cNvSpPr txBox="1"/>
          <p:nvPr>
            <p:ph type="body" idx="1"/>
          </p:nvPr>
        </p:nvSpPr>
        <p:spPr>
          <a:xfrm>
            <a:off x="533130" y="938113"/>
            <a:ext cx="9229237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Dis-advantages</a:t>
            </a:r>
          </a:p>
          <a:p>
            <a:pPr lvl="1">
              <a:spcBef>
                <a:spcPts val="200"/>
              </a:spcBef>
            </a:pPr>
            <a:r>
              <a:t>Makes of recursion heavily, thus computation may slow down a bit</a:t>
            </a:r>
          </a:p>
          <a:p>
            <a:pPr lvl="1">
              <a:spcBef>
                <a:spcPts val="200"/>
              </a:spcBef>
              <a:defRPr sz="2800"/>
            </a:pPr>
            <a:r>
              <a:t>Usage of stacks (by recursion) requires more memory</a:t>
            </a:r>
          </a:p>
          <a:p>
            <a:pPr lvl="1">
              <a:spcBef>
                <a:spcPts val="200"/>
              </a:spcBef>
            </a:pPr>
            <a:r>
              <a:t>Implementation of recursion requires clarity of thought. At times, simple iteration is good enough</a:t>
            </a:r>
          </a:p>
          <a:p>
            <a:pPr lvl="2">
              <a:spcBef>
                <a:spcPts val="200"/>
              </a:spcBef>
            </a:pPr>
            <a:r>
              <a:t>e.g. print all N-digit decimal numbers</a:t>
            </a:r>
          </a:p>
          <a:p>
            <a:pPr lvl="1">
              <a:spcBef>
                <a:spcPts val="200"/>
              </a:spcBef>
            </a:pPr>
            <a:r>
              <a:t>Even a minuscle error in recursion termination condition may result in infinite loop (invocation)</a:t>
            </a:r>
          </a:p>
          <a:p>
            <a:pPr lvl="2">
              <a:spcBef>
                <a:spcPts val="200"/>
              </a:spcBef>
            </a:pPr>
            <a:r>
              <a:t>Program will run out of memory (stack)</a:t>
            </a:r>
          </a:p>
          <a:p>
            <a:pPr lvl="1">
              <a:spcBef>
                <a:spcPts val="200"/>
              </a:spcBef>
            </a:pPr>
            <a:r>
              <a:t>Can not solve a problem where recursion depth is more than system allows.</a:t>
            </a:r>
          </a:p>
          <a:p>
            <a:pPr lvl="1">
              <a:spcBef>
                <a:spcPts val="200"/>
              </a:spcBef>
            </a:pPr>
            <a:r>
              <a:t>When subproblems may repeat (e.g. same sub matrix)</a:t>
            </a:r>
          </a:p>
          <a:p>
            <a:pPr lvl="2" marL="1097416" indent="-244928">
              <a:spcBef>
                <a:spcPts val="200"/>
              </a:spcBef>
              <a:defRPr sz="3000"/>
            </a:pPr>
            <a:r>
              <a:t>Then it may do duplication of computation.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Decrease and Conqu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Decrease and Conquer</a:t>
            </a:r>
          </a:p>
        </p:txBody>
      </p:sp>
      <p:sp>
        <p:nvSpPr>
          <p:cNvPr id="66" name="Reduce the problem instance to a smaller instance problem of the same type…"/>
          <p:cNvSpPr txBox="1"/>
          <p:nvPr>
            <p:ph type="body" idx="1"/>
          </p:nvPr>
        </p:nvSpPr>
        <p:spPr>
          <a:xfrm>
            <a:off x="887784" y="938113"/>
            <a:ext cx="8809367" cy="5891610"/>
          </a:xfrm>
          <a:prstGeom prst="rect">
            <a:avLst/>
          </a:prstGeom>
        </p:spPr>
        <p:txBody>
          <a:bodyPr/>
          <a:lstStyle/>
          <a:p>
            <a:pPr/>
            <a:r>
              <a:t>Reduce the problem instance to a smaller instance problem of the same type</a:t>
            </a:r>
          </a:p>
          <a:p>
            <a:pPr/>
            <a:r>
              <a:t>Solve the smaller instance problem</a:t>
            </a:r>
          </a:p>
          <a:p>
            <a:pPr/>
            <a:r>
              <a:t>Use the solution of smaller instance problem to solve the original bigger instance problem</a:t>
            </a:r>
          </a:p>
          <a:p>
            <a:pPr/>
            <a:r>
              <a:t>Implementation choices</a:t>
            </a:r>
          </a:p>
          <a:p>
            <a:pPr lvl="1"/>
            <a:r>
              <a:t>Top down (use recursion) or bottom up</a:t>
            </a:r>
          </a:p>
          <a:p>
            <a:pPr lvl="1"/>
            <a:r>
              <a:t>Incremental approach /inductive solution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ypes of Decrease and Conqu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of Decrease and Conquer</a:t>
            </a:r>
          </a:p>
        </p:txBody>
      </p:sp>
      <p:sp>
        <p:nvSpPr>
          <p:cNvPr id="72" name="A:Decrease by a constance value c (n → n-c)…"/>
          <p:cNvSpPr txBox="1"/>
          <p:nvPr>
            <p:ph type="body" idx="1"/>
          </p:nvPr>
        </p:nvSpPr>
        <p:spPr>
          <a:xfrm>
            <a:off x="666288" y="938113"/>
            <a:ext cx="9055611" cy="6147403"/>
          </a:xfrm>
          <a:prstGeom prst="rect">
            <a:avLst/>
          </a:prstGeom>
        </p:spPr>
        <p:txBody>
          <a:bodyPr/>
          <a:lstStyle/>
          <a:p>
            <a:pPr/>
            <a:r>
              <a:rPr i="1" u="sng"/>
              <a:t>A:</a:t>
            </a:r>
            <a:r>
              <a:t>Decrease by a constance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 → n-c</a:t>
            </a:r>
            <a:r>
              <a:t>)</a:t>
            </a:r>
          </a:p>
          <a:p>
            <a:pPr lvl="1"/>
            <a:r>
              <a:t>Usually decrease is by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 lvl="1"/>
            <a:r>
              <a:t>Examples</a:t>
            </a:r>
          </a:p>
          <a:p>
            <a:pPr lvl="2"/>
            <a:r>
              <a:t>Insertion sort</a:t>
            </a:r>
          </a:p>
          <a:p>
            <a:pPr lvl="2"/>
            <a:r>
              <a:t>Graph traversal (DFS, BFS)</a:t>
            </a:r>
          </a:p>
          <a:p>
            <a:pPr lvl="2"/>
            <a:r>
              <a:t>Topological sort</a:t>
            </a:r>
          </a:p>
          <a:p>
            <a:pPr lvl="2"/>
            <a:r>
              <a:t>Generating permutations, subsets</a:t>
            </a:r>
          </a:p>
          <a:p>
            <a:pPr/>
            <a:r>
              <a:rPr i="1" u="sng"/>
              <a:t>B</a:t>
            </a:r>
            <a:r>
              <a:t>:Decrease by a constance factor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 → n/c</a:t>
            </a:r>
            <a:r>
              <a:t>)</a:t>
            </a:r>
          </a:p>
          <a:p>
            <a:pPr lvl="1">
              <a:defRPr sz="2900"/>
            </a:pPr>
            <a:r>
              <a:t>Usually decreases by half i.e. divide in equal half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c=2</a:t>
            </a:r>
            <a:r>
              <a:t>)</a:t>
            </a:r>
          </a:p>
          <a:p>
            <a:pPr lvl="1"/>
            <a:r>
              <a:t>Examples:</a:t>
            </a:r>
          </a:p>
          <a:p>
            <a:pPr lvl="2"/>
            <a:r>
              <a:t>Binary search</a:t>
            </a:r>
          </a:p>
          <a:p>
            <a:pPr lvl="2"/>
            <a:r>
              <a:t>Exponentiation by squaring</a:t>
            </a:r>
          </a:p>
          <a:p>
            <a:pPr lvl="2"/>
            <a:r>
              <a:t>Multiplication of numbers (a la russe algo)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La Russe Multiplication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La Russe Multiplication Algo</a:t>
            </a:r>
          </a:p>
        </p:txBody>
      </p:sp>
      <p:sp>
        <p:nvSpPr>
          <p:cNvPr id="78" name="Write multiplicand and multiplier in two columns…"/>
          <p:cNvSpPr txBox="1"/>
          <p:nvPr>
            <p:ph type="body" sz="half" idx="1"/>
          </p:nvPr>
        </p:nvSpPr>
        <p:spPr>
          <a:xfrm>
            <a:off x="666288" y="938113"/>
            <a:ext cx="9055611" cy="2642626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200"/>
              </a:spcBef>
              <a:defRPr sz="2900"/>
            </a:pPr>
            <a:r>
              <a:t>Write multiplicand and multiplier in two columns</a:t>
            </a:r>
          </a:p>
          <a:p>
            <a:pPr marL="382587" indent="-342899">
              <a:spcBef>
                <a:spcPts val="200"/>
              </a:spcBef>
              <a:defRPr sz="2900"/>
            </a:pPr>
            <a:r>
              <a:t>Repeat the following until left column has value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 lvl="1">
              <a:spcBef>
                <a:spcPts val="200"/>
              </a:spcBef>
              <a:defRPr sz="2900"/>
            </a:pPr>
            <a:r>
              <a:t>Divide value in left column by 2 (ignore fractions)</a:t>
            </a:r>
          </a:p>
          <a:p>
            <a:pPr lvl="1">
              <a:spcBef>
                <a:spcPts val="200"/>
              </a:spcBef>
              <a:defRPr sz="2900"/>
            </a:pPr>
            <a:r>
              <a:t>Multiply value in right column 2</a:t>
            </a:r>
          </a:p>
          <a:p>
            <a:pPr lvl="1">
              <a:spcBef>
                <a:spcPts val="200"/>
              </a:spcBef>
              <a:defRPr sz="2900"/>
            </a:pPr>
            <a:r>
              <a:t>Cross out the rows where left column value is even</a:t>
            </a:r>
          </a:p>
          <a:p>
            <a:pPr marL="382587" indent="-342899">
              <a:spcBef>
                <a:spcPts val="200"/>
              </a:spcBef>
              <a:defRPr sz="2900"/>
            </a:pPr>
            <a:r>
              <a:t>Sum all the values in right column (answer)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82" name="39    51…"/>
          <p:cNvSpPr txBox="1"/>
          <p:nvPr/>
        </p:nvSpPr>
        <p:spPr>
          <a:xfrm>
            <a:off x="666288" y="3492870"/>
            <a:ext cx="9055611" cy="3148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3" marL="0" indent="685800">
              <a:lnSpc>
                <a:spcPct val="90000"/>
              </a:lnSpc>
              <a:spcBef>
                <a:spcPts val="200"/>
              </a:spcBef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39    51</a:t>
            </a:r>
          </a:p>
          <a:p>
            <a:pPr lvl="3" marL="0" indent="685800">
              <a:lnSpc>
                <a:spcPct val="90000"/>
              </a:lnSpc>
              <a:spcBef>
                <a:spcPts val="200"/>
              </a:spcBef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19   102</a:t>
            </a:r>
          </a:p>
          <a:p>
            <a:pPr lvl="3" marL="0" indent="685800">
              <a:lnSpc>
                <a:spcPct val="90000"/>
              </a:lnSpc>
              <a:spcBef>
                <a:spcPts val="200"/>
              </a:spcBef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9   204</a:t>
            </a:r>
          </a:p>
          <a:p>
            <a:pPr lvl="3" marL="0" indent="685800">
              <a:lnSpc>
                <a:spcPct val="90000"/>
              </a:lnSpc>
              <a:spcBef>
                <a:spcPts val="200"/>
              </a:spcBef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4   408</a:t>
            </a:r>
          </a:p>
          <a:p>
            <a:pPr lvl="3" marL="0" indent="685800">
              <a:lnSpc>
                <a:spcPct val="90000"/>
              </a:lnSpc>
              <a:spcBef>
                <a:spcPts val="200"/>
              </a:spcBef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2   816</a:t>
            </a:r>
          </a:p>
          <a:p>
            <a:pPr lvl="3" marL="0" indent="685800">
              <a:lnSpc>
                <a:spcPct val="90000"/>
              </a:lnSpc>
              <a:spcBef>
                <a:spcPts val="200"/>
              </a:spcBef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1  1632</a:t>
            </a:r>
          </a:p>
          <a:p>
            <a:pPr lvl="3" marL="0" indent="685800">
              <a:lnSpc>
                <a:spcPct val="90000"/>
              </a:lnSpc>
              <a:spcBef>
                <a:spcPts val="200"/>
              </a:spcBef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1989</a:t>
            </a:r>
          </a:p>
        </p:txBody>
      </p:sp>
      <p:sp>
        <p:nvSpPr>
          <p:cNvPr id="83" name="Line"/>
          <p:cNvSpPr/>
          <p:nvPr/>
        </p:nvSpPr>
        <p:spPr>
          <a:xfrm>
            <a:off x="1085162" y="4977111"/>
            <a:ext cx="2465418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4" name="Line"/>
          <p:cNvSpPr/>
          <p:nvPr/>
        </p:nvSpPr>
        <p:spPr>
          <a:xfrm>
            <a:off x="1085162" y="5378024"/>
            <a:ext cx="2465418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5" name="Line"/>
          <p:cNvSpPr/>
          <p:nvPr/>
        </p:nvSpPr>
        <p:spPr>
          <a:xfrm>
            <a:off x="876359" y="5980022"/>
            <a:ext cx="2465419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6" name="Line"/>
          <p:cNvSpPr/>
          <p:nvPr/>
        </p:nvSpPr>
        <p:spPr>
          <a:xfrm>
            <a:off x="876359" y="6481479"/>
            <a:ext cx="2465419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" grpId="4"/>
      <p:bldP build="whole" bldLvl="1" animBg="1" rev="0" advAuto="0" spid="84" grpId="6"/>
      <p:bldP build="p" bldLvl="5" animBg="1" rev="0" advAuto="0" spid="78" grpId="1"/>
      <p:bldP build="whole" bldLvl="1" animBg="1" rev="0" advAuto="0" spid="83" grpId="5"/>
      <p:bldP build="whole" bldLvl="1" animBg="1" rev="0" advAuto="0" spid="85" grpId="3"/>
      <p:bldP build="p" bldLvl="5" animBg="1" rev="0" advAuto="0" spid="82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ypes of Decrease and Conqu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of Decrease and Conquer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9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92" name="C: Decrease by a variable size ci (n→n-ci) at ith step…"/>
          <p:cNvSpPr txBox="1"/>
          <p:nvPr>
            <p:ph type="body" idx="1"/>
          </p:nvPr>
        </p:nvSpPr>
        <p:spPr>
          <a:xfrm>
            <a:off x="666288" y="938113"/>
            <a:ext cx="9055611" cy="6147403"/>
          </a:xfrm>
          <a:prstGeom prst="rect">
            <a:avLst/>
          </a:prstGeom>
        </p:spPr>
        <p:txBody>
          <a:bodyPr/>
          <a:lstStyle/>
          <a:p>
            <a:pPr/>
            <a:r>
              <a:rPr i="1" u="sng"/>
              <a:t>C: </a:t>
            </a:r>
            <a:r>
              <a:t>Decrease by a variable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sz="4000"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)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step</a:t>
            </a:r>
          </a:p>
          <a:p>
            <a:pPr lvl="1"/>
            <a:r>
              <a:t>The size decrease varies on each iteration</a:t>
            </a:r>
          </a:p>
          <a:p>
            <a:pPr lvl="2"/>
            <a:r>
              <a:t>Depends upon input problem instance</a:t>
            </a:r>
          </a:p>
          <a:p>
            <a:pPr lvl="1"/>
            <a:r>
              <a:t>Examples</a:t>
            </a:r>
          </a:p>
          <a:p>
            <a:pPr lvl="2"/>
            <a:r>
              <a:t>Euclid’s algorithm (greatest common divisor)</a:t>
            </a:r>
          </a:p>
          <a:p>
            <a:pPr lvl="3"/>
            <a:r>
              <a:t>gcd(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m,n</a:t>
            </a:r>
            <a:r>
              <a:t>) →gcd(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n,m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mod n</a:t>
            </a:r>
            <a:r>
              <a:t>)</a:t>
            </a:r>
          </a:p>
          <a:p>
            <a:pPr lvl="3"/>
            <a:r>
              <a:t>Selection by partition</a:t>
            </a:r>
          </a:p>
          <a:p>
            <a:pPr lvl="3"/>
            <a:r>
              <a:rPr>
                <a:latin typeface="Courier New"/>
                <a:ea typeface="Courier New"/>
                <a:cs typeface="Courier New"/>
                <a:sym typeface="Courier New"/>
              </a:rPr>
              <a:t>Nim-like</a:t>
            </a:r>
            <a:r>
              <a:t> games (2 player)</a:t>
            </a:r>
          </a:p>
          <a:p>
            <a:pPr lvl="4"/>
            <a:r>
              <a:t>A pile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discs</a:t>
            </a:r>
          </a:p>
          <a:p>
            <a:pPr lvl="4"/>
            <a:r>
              <a:t>Each player picks min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, max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discs</a:t>
            </a:r>
          </a:p>
          <a:p>
            <a:pPr lvl="4"/>
            <a:r>
              <a:t>The person who picks last is winner.</a:t>
            </a:r>
          </a:p>
          <a:p>
            <a:pPr lvl="4"/>
            <a:r>
              <a:t>Soln: when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n=k(m+1)</a:t>
            </a:r>
            <a:r>
              <a:t>,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rPr baseline="31999"/>
              <a:t>st</a:t>
            </a:r>
            <a:r>
              <a:t> person to pick loses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Differences with Divide and Conquer"/>
          <p:cNvSpPr txBox="1"/>
          <p:nvPr>
            <p:ph type="title"/>
          </p:nvPr>
        </p:nvSpPr>
        <p:spPr>
          <a:xfrm>
            <a:off x="500881" y="60325"/>
            <a:ext cx="8897119" cy="9525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Differences with Divide and Conquer</a:t>
            </a:r>
          </a:p>
        </p:txBody>
      </p:sp>
      <p:sp>
        <p:nvSpPr>
          <p:cNvPr id="95" name="Divide and Conqu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 and Conquer </a:t>
            </a:r>
          </a:p>
          <a:p>
            <a:pPr lvl="1">
              <a:defRPr sz="2900"/>
            </a:pPr>
            <a:r>
              <a:t>Given problem instance divided into smaller instances</a:t>
            </a:r>
          </a:p>
          <a:p>
            <a:pPr lvl="1"/>
            <a:r>
              <a:t>All smaller instances are solved (conquered)</a:t>
            </a:r>
          </a:p>
          <a:p>
            <a:pPr lvl="1"/>
            <a:r>
              <a:t>Solutions of smaller instances are merged</a:t>
            </a:r>
          </a:p>
          <a:p>
            <a:pPr lvl="1"/>
            <a:r>
              <a:t>Recursion 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T(n)=aT(n/b)+f(n)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r>
              <a:t>Decrease and Conquer</a:t>
            </a:r>
          </a:p>
          <a:p>
            <a:pPr lvl="1"/>
            <a:r>
              <a:t>Given problem instance reduced to single smaller instance.</a:t>
            </a:r>
          </a:p>
          <a:p>
            <a:pPr lvl="1"/>
            <a:r>
              <a:t>Only one smaller instance problem is to be solved</a:t>
            </a:r>
          </a:p>
          <a:p>
            <a:pPr lvl="1"/>
            <a:r>
              <a:t>Use smaller instancre problem to solve bigger instance problem</a:t>
            </a:r>
          </a:p>
          <a:p>
            <a:pPr lvl="1"/>
            <a:r>
              <a:t>Recursion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T(n)=T(m)+f(n)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m&lt;n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7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9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