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8: Applications of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L18: Applications of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 sz="4400">
                <a:latin typeface="Arial"/>
                <a:ea typeface="Arial"/>
                <a:cs typeface="Arial"/>
                <a:sym typeface="Arial"/>
              </a:rPr>
              <a:t>Decrease/Divide &amp; Conquer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5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5.1-5.3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5.1-5.3 - Levitin </a:t>
            </a:r>
          </a:p>
          <a:p>
            <a:pPr/>
            <a:r>
              <a:t>Introduction to Algorithms - A creative approach</a:t>
            </a:r>
          </a:p>
          <a:p>
            <a:pPr lvl="2"/>
            <a:r>
              <a:t>Udi Manber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6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54" name="Q10 (Levitin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Q10 (Levitin): </a:t>
            </a:r>
          </a:p>
          <a:p>
            <a:pPr lvl="1"/>
            <a:r>
              <a:t>A celebrity among a group of N people is a person who knows nobody but is known to everybody else. Identify the celebrity by only asking the questions to the people of the form:  “Do you know him/her?” Design an efficient algorithm to identify a celebrity or determine that the group has no such person. How many questions does your algorithm need in the worst case?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60" name="Approach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an adjacency matrix A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A[i,j]=1</a:t>
            </a: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person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5709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otherwise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colum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∀i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ΣA(i,k)=n-1</a:t>
            </a:r>
            <a:r>
              <a:t>, and</a:t>
            </a:r>
          </a:p>
          <a:p>
            <a:pPr lvl="2" marL="1069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ΣA(k,i)=0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66" name="Approach 2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graph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Draw 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if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j.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such that its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(n-1)</a:t>
            </a:r>
            <a:r>
              <a:t>, and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72" name="Approach 3: Using Decrease and conqu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 3: Using Decrease and conquer.</a:t>
            </a:r>
          </a:p>
          <a:p>
            <a:pPr/>
            <a:r>
              <a:t>Design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t> which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non-zero,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zero, there there is no celebrity.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Using Decrease and conquer.</a:t>
            </a:r>
          </a:p>
          <a:p>
            <a:pPr lvl="1"/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k=celebrity(N-1)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does not anyone,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celebrity</a:t>
            </a:r>
          </a:p>
          <a:p>
            <a:pPr lvl="3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k≠N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celebrity, complexity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O(1)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 no celebrity</a:t>
            </a:r>
          </a:p>
          <a:p>
            <a:pPr marL="339725" indent="-300037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Complexity: 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T(n-1)+O(n) =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78" name="Approach 4: Using stac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Approach 4: Using stacks</a:t>
            </a:r>
          </a:p>
          <a:p>
            <a:pPr>
              <a:spcBef>
                <a:spcPts val="300"/>
              </a:spcBef>
            </a:pPr>
            <a:r>
              <a:t>Push all persons(elements) on the stack</a:t>
            </a:r>
          </a:p>
          <a:p>
            <a:pPr lvl="1">
              <a:spcBef>
                <a:spcPts val="300"/>
              </a:spcBef>
            </a:pPr>
            <a:r>
              <a:t>stack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spcBef>
                <a:spcPts val="300"/>
              </a:spcBef>
            </a:pPr>
            <a:r>
              <a:t>Repeat until stack size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>
              <a:spcBef>
                <a:spcPts val="300"/>
              </a:spcBef>
            </a:pPr>
            <a:r>
              <a:t>pop two persons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from stacks</a:t>
            </a:r>
          </a:p>
          <a:p>
            <a:pPr lvl="1">
              <a:spcBef>
                <a:spcPts val="3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not a celebrity</a:t>
            </a:r>
          </a:p>
          <a:p>
            <a:pPr lvl="2">
              <a:spcBef>
                <a:spcPts val="3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on the stack</a:t>
            </a:r>
          </a:p>
          <a:p>
            <a:pPr lvl="1">
              <a:spcBef>
                <a:spcPts val="3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doesn’t know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not a celebrity</a:t>
            </a:r>
          </a:p>
          <a:p>
            <a:pPr lvl="2">
              <a:spcBef>
                <a:spcPts val="3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on the stack.</a:t>
            </a:r>
          </a:p>
          <a:p>
            <a:pPr>
              <a:spcBef>
                <a:spcPts val="300"/>
              </a:spcBef>
            </a:pPr>
            <a:r>
              <a:t>The last person on the stack is celebrity</a:t>
            </a:r>
          </a:p>
          <a:p>
            <a:pPr>
              <a:spcBef>
                <a:spcPts val="300"/>
              </a:spcBef>
            </a:pPr>
            <a:r>
              <a:t>Complexity: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3N-1 = 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300"/>
              </a:spcBef>
              <a:defRPr sz="32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pop operations,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push operations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ll Possible Topological Or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Possible Topological Orders</a:t>
            </a:r>
          </a:p>
        </p:txBody>
      </p:sp>
      <p:sp>
        <p:nvSpPr>
          <p:cNvPr id="8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