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isualgo.net/en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2: Divide and Conquer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L12: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Divide and Conquer</a:t>
            </a:r>
            <a:br/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ivide &amp; Conquer: Control Abs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&amp; Conquer: Control Abstraction</a:t>
            </a:r>
          </a:p>
        </p:txBody>
      </p:sp>
      <p:sp>
        <p:nvSpPr>
          <p:cNvPr id="221" name="Type DAndC(P) {…"/>
          <p:cNvSpPr txBox="1"/>
          <p:nvPr>
            <p:ph type="body" idx="1"/>
          </p:nvPr>
        </p:nvSpPr>
        <p:spPr>
          <a:xfrm>
            <a:off x="534039" y="938113"/>
            <a:ext cx="8738177" cy="58916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 </a:t>
            </a:r>
            <a:r>
              <a:rPr b="1"/>
              <a:t>DAndC</a:t>
            </a:r>
            <a:r>
              <a:t>(</a:t>
            </a:r>
            <a:r>
              <a:rPr b="1"/>
              <a:t>P</a:t>
            </a:r>
            <a:r>
              <a:t>) {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Small(</a:t>
            </a:r>
            <a:r>
              <a:rPr b="1"/>
              <a:t>P</a:t>
            </a:r>
            <a:r>
              <a:t>) 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S(</a:t>
            </a:r>
            <a:r>
              <a:rPr b="1"/>
              <a:t>P</a:t>
            </a:r>
            <a:r>
              <a:t>) 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 {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Divide </a:t>
            </a:r>
            <a:r>
              <a:rPr b="1"/>
              <a:t>P</a:t>
            </a:r>
            <a:r>
              <a:t> into smaller sets </a:t>
            </a:r>
            <a:r>
              <a:rPr b="1"/>
              <a:t>P</a:t>
            </a:r>
            <a:r>
              <a:rPr b="1" baseline="-5999"/>
              <a:t>1</a:t>
            </a:r>
            <a:r>
              <a:t>, …,</a:t>
            </a:r>
            <a:r>
              <a:rPr b="1"/>
              <a:t>P</a:t>
            </a:r>
            <a:r>
              <a:rPr b="1" baseline="-5999"/>
              <a:t>k</a:t>
            </a:r>
            <a:endParaRPr baseline="-5999"/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Apply </a:t>
            </a:r>
            <a:r>
              <a:rPr b="1"/>
              <a:t>DAndC</a:t>
            </a:r>
            <a:r>
              <a:t> to each subproblem</a:t>
            </a:r>
          </a:p>
          <a:p>
            <a:pPr lvl="4" marL="0" indent="9144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Combine(</a:t>
            </a:r>
            <a:r>
              <a:rPr b="1"/>
              <a:t>DAndC</a:t>
            </a:r>
            <a:r>
              <a:t>(</a:t>
            </a:r>
            <a:r>
              <a:rPr b="1"/>
              <a:t>P</a:t>
            </a:r>
            <a:r>
              <a:rPr b="1" baseline="-5999"/>
              <a:t>1</a:t>
            </a:r>
            <a:r>
              <a:t>)…,</a:t>
            </a:r>
            <a:r>
              <a:rPr b="1"/>
              <a:t>DAndC</a:t>
            </a:r>
            <a:r>
              <a:t>(</a:t>
            </a:r>
            <a:r>
              <a:rPr b="1"/>
              <a:t>P</a:t>
            </a:r>
            <a:r>
              <a:rPr b="1" baseline="-5999"/>
              <a:t>k</a:t>
            </a:r>
            <a:r>
              <a:t>))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lvl="2" marL="0" indent="457200">
              <a:spcBef>
                <a:spcPts val="7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0" indent="228600">
              <a:spcBef>
                <a:spcPts val="7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ivide and Conquer: Recurrence Relation"/>
          <p:cNvSpPr txBox="1"/>
          <p:nvPr>
            <p:ph type="title"/>
          </p:nvPr>
        </p:nvSpPr>
        <p:spPr>
          <a:xfrm>
            <a:off x="437615" y="60325"/>
            <a:ext cx="8960385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and Conquer: Recurrence Relation</a:t>
            </a:r>
          </a:p>
        </p:txBody>
      </p:sp>
      <p:sp>
        <p:nvSpPr>
          <p:cNvPr id="227" name="T(n): time complexity for a problem of input size n…"/>
          <p:cNvSpPr txBox="1"/>
          <p:nvPr>
            <p:ph type="body" idx="1"/>
          </p:nvPr>
        </p:nvSpPr>
        <p:spPr>
          <a:xfrm>
            <a:off x="518028" y="1945790"/>
            <a:ext cx="9123944" cy="402303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: time complexity for a problem of input size n</a:t>
            </a:r>
          </a:p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g(n)</a:t>
            </a:r>
            <a:r>
              <a:t>: time complexity for solving diectly for small inputs</a:t>
            </a:r>
          </a:p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t>: Time complexity for dividing the problem into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subproblems and combining again from the solutions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sub problems.</a:t>
            </a:r>
          </a:p>
          <a:p>
            <a:pPr marL="361156" indent="-321468">
              <a:spcBef>
                <a:spcPts val="100"/>
              </a:spcBef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would vary depending upon the problem</a:t>
            </a:r>
          </a:p>
          <a:p>
            <a:pPr lvl="1">
              <a:spcBef>
                <a:spcPts val="100"/>
              </a:spcBef>
            </a:pPr>
            <a:r>
              <a:t>Generally,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=…=n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instances,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1" name="Equation"/>
          <p:cNvSpPr txBox="1"/>
          <p:nvPr/>
        </p:nvSpPr>
        <p:spPr>
          <a:xfrm>
            <a:off x="1653530" y="1011761"/>
            <a:ext cx="7695985" cy="8753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</m:oMath>
              </m:oMathPara>
            </a14:m>
            <a:endParaRPr sz="2800"/>
          </a:p>
        </p:txBody>
      </p:sp>
      <p:sp>
        <p:nvSpPr>
          <p:cNvPr id="232" name="Equation"/>
          <p:cNvSpPr txBox="1"/>
          <p:nvPr/>
        </p:nvSpPr>
        <p:spPr>
          <a:xfrm>
            <a:off x="1863673" y="6028787"/>
            <a:ext cx="4407440" cy="8751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3"/>
      <p:bldP build="whole" bldLvl="1" animBg="1" rev="0" advAuto="0" spid="231" grpId="1"/>
      <p:bldP build="p" bldLvl="5" animBg="1" rev="0" advAuto="0" spid="22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35" name="Let n=bk, then"/>
          <p:cNvSpPr txBox="1"/>
          <p:nvPr>
            <p:ph type="body" sz="quarter" idx="1"/>
          </p:nvPr>
        </p:nvSpPr>
        <p:spPr>
          <a:xfrm>
            <a:off x="1305158" y="1261266"/>
            <a:ext cx="3165646" cy="56809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9" name="Equation"/>
          <p:cNvSpPr txBox="1"/>
          <p:nvPr/>
        </p:nvSpPr>
        <p:spPr>
          <a:xfrm>
            <a:off x="1597617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40" name="Equation"/>
          <p:cNvSpPr txBox="1"/>
          <p:nvPr/>
        </p:nvSpPr>
        <p:spPr>
          <a:xfrm>
            <a:off x="973664" y="1870413"/>
            <a:ext cx="3224666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41" name="Equation"/>
          <p:cNvSpPr txBox="1"/>
          <p:nvPr/>
        </p:nvSpPr>
        <p:spPr>
          <a:xfrm>
            <a:off x="1864307" y="2883514"/>
            <a:ext cx="4011895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42" name="Equation"/>
          <p:cNvSpPr txBox="1"/>
          <p:nvPr/>
        </p:nvSpPr>
        <p:spPr>
          <a:xfrm>
            <a:off x="1897564" y="3481989"/>
            <a:ext cx="5886282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43" name="Equation"/>
          <p:cNvSpPr txBox="1"/>
          <p:nvPr/>
        </p:nvSpPr>
        <p:spPr>
          <a:xfrm>
            <a:off x="1797793" y="4485114"/>
            <a:ext cx="801748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44" name=":"/>
          <p:cNvSpPr txBox="1"/>
          <p:nvPr/>
        </p:nvSpPr>
        <p:spPr>
          <a:xfrm>
            <a:off x="1978671" y="3758900"/>
            <a:ext cx="260795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:</a:t>
            </a:r>
          </a:p>
        </p:txBody>
      </p:sp>
      <p:sp>
        <p:nvSpPr>
          <p:cNvPr id="245" name="Equation"/>
          <p:cNvSpPr txBox="1"/>
          <p:nvPr/>
        </p:nvSpPr>
        <p:spPr>
          <a:xfrm>
            <a:off x="1913278" y="5093563"/>
            <a:ext cx="6333444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46" name="Equation"/>
          <p:cNvSpPr txBox="1"/>
          <p:nvPr/>
        </p:nvSpPr>
        <p:spPr>
          <a:xfrm>
            <a:off x="1885601" y="5779637"/>
            <a:ext cx="6388798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47" name="Equation"/>
          <p:cNvSpPr txBox="1"/>
          <p:nvPr/>
        </p:nvSpPr>
        <p:spPr>
          <a:xfrm>
            <a:off x="1824388" y="2378873"/>
            <a:ext cx="4091733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0"/>
      <p:bldP build="whole" bldLvl="1" animBg="1" rev="0" advAuto="0" spid="243" grpId="8"/>
      <p:bldP build="whole" bldLvl="1" animBg="1" rev="0" advAuto="0" spid="235" grpId="2"/>
      <p:bldP build="whole" bldLvl="1" animBg="1" rev="0" advAuto="0" spid="239" grpId="1"/>
      <p:bldP build="whole" bldLvl="1" animBg="1" rev="0" advAuto="0" spid="240" grpId="3"/>
      <p:bldP build="whole" bldLvl="1" animBg="1" rev="0" advAuto="0" spid="247" grpId="4"/>
      <p:bldP build="whole" bldLvl="1" animBg="1" rev="0" advAuto="0" spid="241" grpId="5"/>
      <p:bldP build="whole" bldLvl="1" animBg="1" rev="0" advAuto="0" spid="242" grpId="6"/>
      <p:bldP build="whole" bldLvl="1" animBg="1" rev="0" advAuto="0" spid="245" grpId="9"/>
      <p:bldP build="whole" bldLvl="1" animBg="1" rev="0" advAuto="0" spid="244" grpId="7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5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3" name="Equation"/>
          <p:cNvSpPr txBox="1"/>
          <p:nvPr/>
        </p:nvSpPr>
        <p:spPr>
          <a:xfrm>
            <a:off x="965735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54" name="Equation"/>
          <p:cNvSpPr txBox="1"/>
          <p:nvPr/>
        </p:nvSpPr>
        <p:spPr>
          <a:xfrm>
            <a:off x="1006920" y="1484021"/>
            <a:ext cx="322466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255" name="Equation"/>
          <p:cNvSpPr txBox="1"/>
          <p:nvPr/>
        </p:nvSpPr>
        <p:spPr>
          <a:xfrm>
            <a:off x="1619546" y="1969195"/>
            <a:ext cx="6388797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56" name="Equation"/>
          <p:cNvSpPr txBox="1"/>
          <p:nvPr/>
        </p:nvSpPr>
        <p:spPr>
          <a:xfrm>
            <a:off x="1819087" y="2306197"/>
            <a:ext cx="2898013" cy="9889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57" name="Thus, T(n) depends upon a, b, and f()"/>
          <p:cNvSpPr txBox="1"/>
          <p:nvPr/>
        </p:nvSpPr>
        <p:spPr>
          <a:xfrm>
            <a:off x="1648328" y="3170318"/>
            <a:ext cx="7894310" cy="56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 depends upon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f()</a:t>
            </a:r>
          </a:p>
        </p:txBody>
      </p:sp>
      <p:sp>
        <p:nvSpPr>
          <p:cNvPr id="258" name="As n=bk, then k=logbn, thus…"/>
          <p:cNvSpPr txBox="1"/>
          <p:nvPr/>
        </p:nvSpPr>
        <p:spPr>
          <a:xfrm>
            <a:off x="603984" y="3766379"/>
            <a:ext cx="8952031" cy="111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t>, thus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=a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n </a:t>
            </a:r>
            <a:r>
              <a:t>=n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 recursion equation becomes</a:t>
            </a:r>
          </a:p>
        </p:txBody>
      </p:sp>
      <p:sp>
        <p:nvSpPr>
          <p:cNvPr id="259" name="Equation"/>
          <p:cNvSpPr txBox="1"/>
          <p:nvPr/>
        </p:nvSpPr>
        <p:spPr>
          <a:xfrm>
            <a:off x="1819087" y="4856655"/>
            <a:ext cx="6424443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phant>
                    <m:phant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8" grpId="6"/>
      <p:bldP build="whole" bldLvl="1" animBg="1" rev="0" advAuto="0" spid="253" grpId="1"/>
      <p:bldP build="whole" bldLvl="1" animBg="1" rev="0" advAuto="0" spid="255" grpId="3"/>
      <p:bldP build="whole" bldLvl="1" animBg="1" rev="0" advAuto="0" spid="257" grpId="5"/>
      <p:bldP build="whole" bldLvl="1" animBg="1" rev="0" advAuto="0" spid="259" grpId="7"/>
      <p:bldP build="whole" bldLvl="1" animBg="1" rev="0" advAuto="0" spid="254" grpId="2"/>
      <p:bldP build="whole" bldLvl="1" animBg="1" rev="0" advAuto="0" spid="256" grpId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262" name="Example 01: a=2, b=2,T(1)=1,f(n)=n…"/>
          <p:cNvSpPr txBox="1"/>
          <p:nvPr>
            <p:ph type="body" idx="1"/>
          </p:nvPr>
        </p:nvSpPr>
        <p:spPr>
          <a:xfrm>
            <a:off x="679425" y="962434"/>
            <a:ext cx="9048800" cy="4287936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900"/>
            </a:pPr>
            <a:r>
              <a:t>Example </a:t>
            </a:r>
            <a:r>
              <a:rPr>
                <a:latin typeface="Arial"/>
                <a:ea typeface="Arial"/>
                <a:cs typeface="Arial"/>
                <a:sym typeface="Arial"/>
              </a:rPr>
              <a:t>01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a=2, b=2,T(1)=1,f(n)=n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2[2T(n/2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)+n/2]=2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)+n+n+n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T(1)+n+…+n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n.(log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 + 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= 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the eqn (1)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2</a:t>
            </a:r>
            <a:r>
              <a:t>2=1, b/a=1→f(b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=b</a:t>
            </a:r>
            <a:r>
              <a:rPr baseline="31999"/>
              <a:t>j</a:t>
            </a:r>
            <a:r>
              <a:t>/a</a:t>
            </a:r>
            <a:r>
              <a:rPr baseline="31999"/>
              <a:t>j</a:t>
            </a:r>
            <a:r>
              <a:t>=1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66" name="Equation"/>
          <p:cNvSpPr txBox="1"/>
          <p:nvPr/>
        </p:nvSpPr>
        <p:spPr>
          <a:xfrm>
            <a:off x="1618351" y="5190699"/>
            <a:ext cx="4046876" cy="1022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67" name="= n[1+(1+1+…(log2n times)+1)]=nlog2n…"/>
          <p:cNvSpPr txBox="1"/>
          <p:nvPr/>
        </p:nvSpPr>
        <p:spPr>
          <a:xfrm>
            <a:off x="488144" y="5971163"/>
            <a:ext cx="8584006" cy="13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n[1+(1+1+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times)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+1)]=nlog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2" grpId="1"/>
      <p:bldP build="whole" bldLvl="1" animBg="1" rev="0" advAuto="0" spid="266" grpId="2"/>
      <p:bldP build="p" bldLvl="5" animBg="1" rev="0" advAuto="0" spid="267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urrence Relation: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Relation: Examples </a:t>
            </a:r>
          </a:p>
        </p:txBody>
      </p:sp>
      <p:sp>
        <p:nvSpPr>
          <p:cNvPr id="270" name="Example 02: a=9, b=3,T(1)=4,f(n)=4n6…"/>
          <p:cNvSpPr txBox="1"/>
          <p:nvPr>
            <p:ph type="body" sz="half" idx="1"/>
          </p:nvPr>
        </p:nvSpPr>
        <p:spPr>
          <a:xfrm>
            <a:off x="555600" y="864195"/>
            <a:ext cx="9048800" cy="1911623"/>
          </a:xfrm>
          <a:prstGeom prst="rect">
            <a:avLst/>
          </a:prstGeom>
        </p:spPr>
        <p:txBody>
          <a:bodyPr/>
          <a:lstStyle/>
          <a:p>
            <a:pPr/>
            <a:r>
              <a:t>Example 02: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a=9, b=3,T(1)=4,f(n)=4n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Given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b</a:t>
            </a:r>
            <a:r>
              <a:t>a=log</a:t>
            </a:r>
            <a:r>
              <a:rPr baseline="-5999"/>
              <a:t>3</a:t>
            </a:r>
            <a:r>
              <a:t>9=2, 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f(b</a:t>
            </a:r>
            <a:r>
              <a:rPr baseline="31999"/>
              <a:t>j</a:t>
            </a:r>
            <a:r>
              <a:t>)/a</a:t>
            </a:r>
            <a:r>
              <a:rPr baseline="31999"/>
              <a:t>j</a:t>
            </a:r>
            <a:r>
              <a:t>=4b</a:t>
            </a:r>
            <a:r>
              <a:rPr baseline="31999"/>
              <a:t>6j</a:t>
            </a:r>
            <a:r>
              <a:t>/a</a:t>
            </a:r>
            <a:r>
              <a:rPr baseline="31999"/>
              <a:t>j</a:t>
            </a:r>
            <a:r>
              <a:t>=4*3</a:t>
            </a:r>
            <a:r>
              <a:rPr baseline="31999"/>
              <a:t>6j</a:t>
            </a:r>
            <a:r>
              <a:t>/3</a:t>
            </a:r>
            <a:r>
              <a:rPr baseline="31999"/>
              <a:t>2j</a:t>
            </a:r>
            <a:r>
              <a:t>=4*3</a:t>
            </a:r>
            <a:r>
              <a:rPr baseline="31999"/>
              <a:t>4j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74" name="Equation"/>
          <p:cNvSpPr txBox="1"/>
          <p:nvPr/>
        </p:nvSpPr>
        <p:spPr>
          <a:xfrm>
            <a:off x="1069612" y="2881983"/>
            <a:ext cx="4046875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275" name="= n2[4+(4*34+4*34*2+…+4*34*log3n)]…"/>
          <p:cNvSpPr txBox="1"/>
          <p:nvPr/>
        </p:nvSpPr>
        <p:spPr>
          <a:xfrm>
            <a:off x="89061" y="3786380"/>
            <a:ext cx="8007156" cy="216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[4+(4*3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+4*3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*4(3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4*(log</a:t>
            </a:r>
            <a:r>
              <a:rPr baseline="7999" sz="25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+d=c*n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2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5" grpId="3"/>
      <p:bldP build="p" bldLvl="5" animBg="1" rev="0" advAuto="0" spid="270" grpId="1"/>
      <p:bldP build="whole" bldLvl="1" animBg="1" rev="0" advAuto="0" spid="27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un Exercise of Game of 128 numbers"/>
          <p:cNvSpPr txBox="1"/>
          <p:nvPr>
            <p:ph type="title"/>
          </p:nvPr>
        </p:nvSpPr>
        <p:spPr>
          <a:xfrm>
            <a:off x="623353" y="93581"/>
            <a:ext cx="9027875" cy="826489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Fun Exercise of Game of 128 numbers</a:t>
            </a:r>
          </a:p>
        </p:txBody>
      </p:sp>
      <p:sp>
        <p:nvSpPr>
          <p:cNvPr id="278" name="A practical fun example of Data structures and Algorithm"/>
          <p:cNvSpPr txBox="1"/>
          <p:nvPr>
            <p:ph type="body" idx="1"/>
          </p:nvPr>
        </p:nvSpPr>
        <p:spPr>
          <a:xfrm>
            <a:off x="887784" y="938113"/>
            <a:ext cx="8384432" cy="5743774"/>
          </a:xfrm>
          <a:prstGeom prst="rect">
            <a:avLst/>
          </a:prstGeom>
        </p:spPr>
        <p:txBody>
          <a:bodyPr/>
          <a:lstStyle/>
          <a:p>
            <a:pPr/>
            <a:r>
              <a:t>A practical fun example of Data structures and Algorithm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82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1778000"/>
            <a:ext cx="3746500" cy="5619750"/>
          </a:xfrm>
          <a:prstGeom prst="rect">
            <a:avLst/>
          </a:prstGeom>
        </p:spPr>
      </p:pic>
      <p:sp>
        <p:nvSpPr>
          <p:cNvPr id="283" name="Game:…"/>
          <p:cNvSpPr txBox="1"/>
          <p:nvPr/>
        </p:nvSpPr>
        <p:spPr>
          <a:xfrm>
            <a:off x="5461000" y="1943100"/>
            <a:ext cx="476061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1"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Game: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 Go thru a set of cards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 Say Y/N if present or not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. You will get your number 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graphically displayed to you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Q?</a:t>
            </a:r>
            <a:r>
              <a:t>: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algorithm we are 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discussing?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Aim</a:t>
            </a:r>
            <a:r>
              <a:t>: Can we find more such</a:t>
            </a:r>
          </a:p>
          <a:p>
            <a:pPr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3" grpId="3"/>
      <p:bldP build="p" bldLvl="1" animBg="1" rev="0" advAuto="0" spid="278" grpId="1"/>
      <p:bldP build="whole" bldLvl="1" animBg="1" rev="0" advAuto="0" spid="28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ame of 128 numbers - 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b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89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274" y="959816"/>
            <a:ext cx="7962177" cy="6010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ame of 128 numbers - 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c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295" name="droppedImage.png" descr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604" y="930488"/>
            <a:ext cx="7918389" cy="5938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ame of 128 numbers - 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d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185" y="918328"/>
            <a:ext cx="8151630" cy="6121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/>
            <a:r>
              <a:t>Text book 1: Levitin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https://visualgo.net/en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ame of 128 numbers - 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 of 128 numbers - d</a:t>
            </a: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717" y="798269"/>
            <a:ext cx="8410566" cy="632826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xercise 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G</a:t>
            </a:r>
          </a:p>
        </p:txBody>
      </p:sp>
      <p:sp>
        <p:nvSpPr>
          <p:cNvPr id="310" name="Exercise 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G</a:t>
            </a:r>
          </a:p>
          <a:p>
            <a:pPr lvl="1"/>
            <a:r>
              <a:t>Work out the remaining 3 cards</a:t>
            </a: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ummary: 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Divide and Conquer</a:t>
            </a:r>
          </a:p>
        </p:txBody>
      </p:sp>
      <p:sp>
        <p:nvSpPr>
          <p:cNvPr id="316" name="Break the problem into smaller subs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 the problem into smaller subsets</a:t>
            </a:r>
          </a:p>
          <a:p>
            <a:pPr lvl="1"/>
            <a:r>
              <a:t>By a factor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—&gt;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n/c</a:t>
            </a:r>
          </a:p>
          <a:p>
            <a:pPr/>
            <a:r>
              <a:t>Conquer (Solve) the sub-problem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Example cases</a:t>
            </a:r>
          </a:p>
          <a:p>
            <a:pPr lvl="1"/>
            <a:r>
              <a:t>Sorting and Searching</a:t>
            </a:r>
          </a:p>
          <a:p>
            <a:pPr lvl="1"/>
            <a:r>
              <a:t>Binary Tree traversals</a:t>
            </a:r>
          </a:p>
          <a:p>
            <a:pPr lvl="1"/>
            <a:r>
              <a:t>Binary search</a:t>
            </a:r>
          </a:p>
          <a:p>
            <a:pPr lvl="1"/>
            <a:r>
              <a:t>Multiplication of large numbers (Karatsuba Algo)</a:t>
            </a:r>
          </a:p>
          <a:p>
            <a:pPr lvl="1"/>
            <a:r>
              <a:t>Matrix multiplicatin - Strassen’s algorithm</a:t>
            </a:r>
          </a:p>
          <a:p>
            <a:pPr lvl="1"/>
            <a:r>
              <a:t>Closest pair problem</a:t>
            </a:r>
          </a:p>
          <a:p>
            <a:pPr lvl="1"/>
            <a:r>
              <a:t>Convex Hull problem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31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22" name="Divide and Conquer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approach</a:t>
            </a:r>
          </a:p>
          <a:p>
            <a:pPr/>
            <a:r>
              <a:t>Cost efficiency:</a:t>
            </a:r>
          </a:p>
          <a:p>
            <a:pPr lvl="1"/>
            <a:r>
              <a:t>Define recurrence relation</a:t>
            </a:r>
          </a:p>
          <a:p>
            <a:pPr lvl="1"/>
            <a:r>
              <a:t>Solve the recurrance equation</a:t>
            </a:r>
          </a:p>
          <a:p>
            <a:pPr/>
            <a:r>
              <a:t>Example of binary search (visual)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ivide and Conquer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Algo</a:t>
            </a:r>
          </a:p>
        </p:txBody>
      </p:sp>
      <p:sp>
        <p:nvSpPr>
          <p:cNvPr id="54" name="Divide (break) the problem (size n) into similar sub problem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Divide (break) the problem (size n) into similar sub problems</a:t>
            </a:r>
          </a:p>
          <a:p>
            <a:pPr lvl="1"/>
            <a:r>
              <a:t>Size of sub problems should be some factor of original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n/c</a:t>
            </a:r>
          </a:p>
          <a:p>
            <a:pPr lvl="2"/>
            <a:r>
              <a:t>When small enough, solve by brute force</a:t>
            </a:r>
          </a:p>
          <a:p>
            <a:pPr/>
            <a:r>
              <a:t>Conquer (Solve) the sub-problem</a:t>
            </a:r>
          </a:p>
          <a:p>
            <a:pPr lvl="1"/>
            <a:r>
              <a:t>Use recursion to solve small 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The cost is </a:t>
            </a:r>
          </a:p>
          <a:p>
            <a:pPr lvl="1"/>
            <a:r>
              <a:t>cost of breaking</a:t>
            </a:r>
          </a:p>
          <a:p>
            <a:pPr lvl="1"/>
            <a:r>
              <a:t>cost of solving subproblem</a:t>
            </a:r>
          </a:p>
          <a:p>
            <a:pPr lvl="1"/>
            <a:r>
              <a:t>cost of combining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vide and Conquer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Approach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Problem of…"/>
          <p:cNvSpPr/>
          <p:nvPr/>
        </p:nvSpPr>
        <p:spPr>
          <a:xfrm>
            <a:off x="3683000" y="1058333"/>
            <a:ext cx="221290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Problem of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 n</a:t>
            </a:r>
          </a:p>
        </p:txBody>
      </p:sp>
      <p:sp>
        <p:nvSpPr>
          <p:cNvPr id="64" name="Subprob 1…"/>
          <p:cNvSpPr/>
          <p:nvPr/>
        </p:nvSpPr>
        <p:spPr>
          <a:xfrm>
            <a:off x="596213" y="2709333"/>
            <a:ext cx="1877220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1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 Size n/k</a:t>
            </a:r>
          </a:p>
        </p:txBody>
      </p:sp>
      <p:sp>
        <p:nvSpPr>
          <p:cNvPr id="65" name="…"/>
          <p:cNvSpPr txBox="1"/>
          <p:nvPr/>
        </p:nvSpPr>
        <p:spPr>
          <a:xfrm>
            <a:off x="5252396" y="2797791"/>
            <a:ext cx="612141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66" name="Solution to…"/>
          <p:cNvSpPr/>
          <p:nvPr/>
        </p:nvSpPr>
        <p:spPr>
          <a:xfrm>
            <a:off x="596213" y="4343400"/>
            <a:ext cx="163095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</a:t>
            </a:r>
          </a:p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1</a:t>
            </a:r>
          </a:p>
        </p:txBody>
      </p:sp>
      <p:sp>
        <p:nvSpPr>
          <p:cNvPr id="67" name="Subprob 2…"/>
          <p:cNvSpPr/>
          <p:nvPr/>
        </p:nvSpPr>
        <p:spPr>
          <a:xfrm>
            <a:off x="2930654" y="2709333"/>
            <a:ext cx="1877220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2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 Size n/k</a:t>
            </a:r>
          </a:p>
        </p:txBody>
      </p:sp>
      <p:sp>
        <p:nvSpPr>
          <p:cNvPr id="68" name="Subprob k…"/>
          <p:cNvSpPr/>
          <p:nvPr/>
        </p:nvSpPr>
        <p:spPr>
          <a:xfrm>
            <a:off x="6949405" y="2709333"/>
            <a:ext cx="1877220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k </a:t>
            </a:r>
          </a:p>
          <a:p>
            <a: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 Size n/k</a:t>
            </a:r>
          </a:p>
        </p:txBody>
      </p:sp>
      <p:sp>
        <p:nvSpPr>
          <p:cNvPr id="69" name="Solution to…"/>
          <p:cNvSpPr/>
          <p:nvPr/>
        </p:nvSpPr>
        <p:spPr>
          <a:xfrm>
            <a:off x="3053785" y="4343400"/>
            <a:ext cx="163095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</a:t>
            </a:r>
          </a:p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2</a:t>
            </a:r>
          </a:p>
        </p:txBody>
      </p:sp>
      <p:sp>
        <p:nvSpPr>
          <p:cNvPr id="70" name="Solution to…"/>
          <p:cNvSpPr/>
          <p:nvPr/>
        </p:nvSpPr>
        <p:spPr>
          <a:xfrm>
            <a:off x="7072535" y="4343400"/>
            <a:ext cx="1630959" cy="792494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to</a:t>
            </a:r>
          </a:p>
          <a:p>
            <a:pPr algn="ctr">
              <a:defRPr b="1" sz="21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Subprob k</a:t>
            </a:r>
          </a:p>
        </p:txBody>
      </p:sp>
      <p:sp>
        <p:nvSpPr>
          <p:cNvPr id="71" name="…"/>
          <p:cNvSpPr txBox="1"/>
          <p:nvPr/>
        </p:nvSpPr>
        <p:spPr>
          <a:xfrm>
            <a:off x="5572569" y="4347633"/>
            <a:ext cx="61214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…</a:t>
            </a:r>
          </a:p>
        </p:txBody>
      </p:sp>
      <p:sp>
        <p:nvSpPr>
          <p:cNvPr id="72" name="Solution to Original Problem of Size n"/>
          <p:cNvSpPr/>
          <p:nvPr/>
        </p:nvSpPr>
        <p:spPr>
          <a:xfrm>
            <a:off x="3511715" y="5910175"/>
            <a:ext cx="3136570" cy="1090415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Solution to Original Problem of Size n</a:t>
            </a:r>
          </a:p>
        </p:txBody>
      </p:sp>
      <p:sp>
        <p:nvSpPr>
          <p:cNvPr id="73" name="Line"/>
          <p:cNvSpPr/>
          <p:nvPr/>
        </p:nvSpPr>
        <p:spPr>
          <a:xfrm flipV="1">
            <a:off x="1506008" y="1875366"/>
            <a:ext cx="2515659" cy="808823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" name="Line"/>
          <p:cNvSpPr/>
          <p:nvPr/>
        </p:nvSpPr>
        <p:spPr>
          <a:xfrm flipV="1">
            <a:off x="5896205" y="5146925"/>
            <a:ext cx="1893129" cy="79433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5" name="Line"/>
          <p:cNvSpPr/>
          <p:nvPr/>
        </p:nvSpPr>
        <p:spPr>
          <a:xfrm flipV="1">
            <a:off x="1361596" y="3489623"/>
            <a:ext cx="1" cy="81789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6" name="Line"/>
          <p:cNvSpPr/>
          <p:nvPr/>
        </p:nvSpPr>
        <p:spPr>
          <a:xfrm flipH="1" flipV="1">
            <a:off x="5502531" y="1841815"/>
            <a:ext cx="2406270" cy="875926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7" name="Line"/>
          <p:cNvSpPr/>
          <p:nvPr/>
        </p:nvSpPr>
        <p:spPr>
          <a:xfrm flipV="1">
            <a:off x="4097933" y="1857245"/>
            <a:ext cx="845064" cy="845065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Line"/>
          <p:cNvSpPr/>
          <p:nvPr/>
        </p:nvSpPr>
        <p:spPr>
          <a:xfrm flipV="1">
            <a:off x="3869264" y="3489623"/>
            <a:ext cx="1" cy="81789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9" name="Line"/>
          <p:cNvSpPr/>
          <p:nvPr/>
        </p:nvSpPr>
        <p:spPr>
          <a:xfrm flipV="1">
            <a:off x="7888014" y="3489623"/>
            <a:ext cx="1" cy="81789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H="1" flipV="1">
            <a:off x="1192998" y="5129707"/>
            <a:ext cx="2715038" cy="81325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1" name="Line"/>
          <p:cNvSpPr/>
          <p:nvPr/>
        </p:nvSpPr>
        <p:spPr>
          <a:xfrm flipH="1" flipV="1">
            <a:off x="4065581" y="5117540"/>
            <a:ext cx="695551" cy="856593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ivide and Conquer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Examples</a:t>
            </a:r>
          </a:p>
        </p:txBody>
      </p:sp>
      <p:sp>
        <p:nvSpPr>
          <p:cNvPr id="84" name="Sorting and Searching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Sorting and Searching</a:t>
            </a:r>
          </a:p>
          <a:p>
            <a:pPr/>
            <a:r>
              <a:t>Binary Tree traversals</a:t>
            </a:r>
          </a:p>
          <a:p>
            <a:pPr/>
            <a:r>
              <a:t>Binary search</a:t>
            </a:r>
          </a:p>
          <a:p>
            <a:pPr/>
            <a:r>
              <a:t>Multiplication of large numbers (Karatsuba Algo)</a:t>
            </a:r>
          </a:p>
          <a:p>
            <a:pPr/>
            <a:r>
              <a:t>Matrix multiplicatin - Strassen’s algorithm</a:t>
            </a:r>
          </a:p>
          <a:p>
            <a:pPr/>
            <a:r>
              <a:t>Closest pair problem</a:t>
            </a:r>
          </a:p>
          <a:p>
            <a:pPr/>
            <a:r>
              <a:t>Convex Hull problem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90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10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94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95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96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97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98" name="09"/>
            <p:cNvSpPr/>
            <p:nvPr/>
          </p:nvSpPr>
          <p:spPr>
            <a:xfrm>
              <a:off x="4932387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99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100" name="16"/>
            <p:cNvSpPr/>
            <p:nvPr/>
          </p:nvSpPr>
          <p:spPr>
            <a:xfrm>
              <a:off x="9271612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01" name="15"/>
            <p:cNvSpPr/>
            <p:nvPr/>
          </p:nvSpPr>
          <p:spPr>
            <a:xfrm>
              <a:off x="8648047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02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03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04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05" name="11"/>
            <p:cNvSpPr/>
            <p:nvPr/>
          </p:nvSpPr>
          <p:spPr>
            <a:xfrm>
              <a:off x="618936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>
                    <a:solidFill>
                      <a:srgbClr val="000000"/>
                    </a:solidFill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06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7" name="08"/>
            <p:cNvSpPr/>
            <p:nvPr/>
          </p:nvSpPr>
          <p:spPr>
            <a:xfrm>
              <a:off x="429897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108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109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11" name="Solution 1:…"/>
          <p:cNvSpPr txBox="1"/>
          <p:nvPr/>
        </p:nvSpPr>
        <p:spPr>
          <a:xfrm>
            <a:off x="275980" y="2780920"/>
            <a:ext cx="4680902" cy="406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Solution 1: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2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3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16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</a:t>
            </a:r>
          </a:p>
          <a:p>
            <a:pPr lvl="1" marL="681037" indent="-28575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15 comparisons (worst case)</a:t>
            </a:r>
          </a:p>
        </p:txBody>
      </p:sp>
      <p:grpSp>
        <p:nvGrpSpPr>
          <p:cNvPr id="115" name="Group"/>
          <p:cNvGrpSpPr/>
          <p:nvPr/>
        </p:nvGrpSpPr>
        <p:grpSpPr>
          <a:xfrm>
            <a:off x="5142318" y="2970939"/>
            <a:ext cx="1489435" cy="1179268"/>
            <a:chOff x="0" y="0"/>
            <a:chExt cx="1489433" cy="1179266"/>
          </a:xfrm>
        </p:grpSpPr>
        <p:sp>
          <p:nvSpPr>
            <p:cNvPr id="112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3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14" name="02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7127171" y="2970939"/>
            <a:ext cx="1489434" cy="1179268"/>
            <a:chOff x="0" y="0"/>
            <a:chExt cx="1489433" cy="1179266"/>
          </a:xfrm>
        </p:grpSpPr>
        <p:sp>
          <p:nvSpPr>
            <p:cNvPr id="116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7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18" name="03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123" name="Group"/>
          <p:cNvGrpSpPr/>
          <p:nvPr/>
        </p:nvGrpSpPr>
        <p:grpSpPr>
          <a:xfrm>
            <a:off x="7068417" y="5081029"/>
            <a:ext cx="1489434" cy="1179268"/>
            <a:chOff x="0" y="0"/>
            <a:chExt cx="1489433" cy="1179266"/>
          </a:xfrm>
        </p:grpSpPr>
        <p:sp>
          <p:nvSpPr>
            <p:cNvPr id="120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1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22" name="16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" grpId="4"/>
      <p:bldP build="whole" bldLvl="1" animBg="1" rev="0" advAuto="0" spid="119" grpId="5"/>
      <p:bldP build="whole" bldLvl="1" animBg="1" rev="0" advAuto="0" spid="110" grpId="2"/>
      <p:bldP build="whole" bldLvl="1" animBg="1" rev="0" advAuto="0" spid="123" grpId="6"/>
      <p:bldP build="p" bldLvl="5" animBg="1" rev="0" advAuto="0" spid="111" grpId="3"/>
      <p:bldP build="p" bldLvl="5" animBg="1" rev="0" advAuto="0" spid="9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26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130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31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32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3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34" name="09"/>
            <p:cNvSpPr/>
            <p:nvPr/>
          </p:nvSpPr>
          <p:spPr>
            <a:xfrm>
              <a:off x="4932387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135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136" name="16"/>
            <p:cNvSpPr/>
            <p:nvPr/>
          </p:nvSpPr>
          <p:spPr>
            <a:xfrm>
              <a:off x="9271612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37" name="15"/>
            <p:cNvSpPr/>
            <p:nvPr/>
          </p:nvSpPr>
          <p:spPr>
            <a:xfrm>
              <a:off x="8648047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38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39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40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41" name="11"/>
            <p:cNvSpPr/>
            <p:nvPr/>
          </p:nvSpPr>
          <p:spPr>
            <a:xfrm>
              <a:off x="618936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>
                    <a:solidFill>
                      <a:srgbClr val="000000"/>
                    </a:solidFill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42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43" name="08"/>
            <p:cNvSpPr/>
            <p:nvPr/>
          </p:nvSpPr>
          <p:spPr>
            <a:xfrm>
              <a:off x="429897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144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145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47" name="Solution 2:…"/>
          <p:cNvSpPr txBox="1"/>
          <p:nvPr/>
        </p:nvSpPr>
        <p:spPr>
          <a:xfrm>
            <a:off x="275980" y="2780920"/>
            <a:ext cx="4804020" cy="412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Solution 2: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 with 2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3 with 4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15 with 16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</a:t>
            </a:r>
          </a:p>
          <a:p>
            <a:pPr lvl="1" marL="681037" indent="-28575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8 comparisons (worst case)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5142318" y="2970939"/>
            <a:ext cx="1489435" cy="1179268"/>
            <a:chOff x="0" y="0"/>
            <a:chExt cx="1489433" cy="1179266"/>
          </a:xfrm>
        </p:grpSpPr>
        <p:sp>
          <p:nvSpPr>
            <p:cNvPr id="148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9" name="01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50" name="02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7331250" y="2970939"/>
            <a:ext cx="1489434" cy="1179268"/>
            <a:chOff x="0" y="0"/>
            <a:chExt cx="1489433" cy="1179266"/>
          </a:xfrm>
        </p:grpSpPr>
        <p:sp>
          <p:nvSpPr>
            <p:cNvPr id="152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3" name="03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54" name="04"/>
            <p:cNvSpPr/>
            <p:nvPr/>
          </p:nvSpPr>
          <p:spPr>
            <a:xfrm>
              <a:off x="896104" y="555629"/>
              <a:ext cx="593330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5083564" y="4424814"/>
            <a:ext cx="1489435" cy="1179268"/>
            <a:chOff x="0" y="0"/>
            <a:chExt cx="1489433" cy="1179266"/>
          </a:xfrm>
        </p:grpSpPr>
        <p:sp>
          <p:nvSpPr>
            <p:cNvPr id="156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k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58" name="k+1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k+1</a:t>
              </a:r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7464277" y="4424814"/>
            <a:ext cx="1489435" cy="1179268"/>
            <a:chOff x="0" y="0"/>
            <a:chExt cx="1489433" cy="1179266"/>
          </a:xfrm>
        </p:grpSpPr>
        <p:sp>
          <p:nvSpPr>
            <p:cNvPr id="160" name="Scales"/>
            <p:cNvSpPr/>
            <p:nvPr/>
          </p:nvSpPr>
          <p:spPr>
            <a:xfrm>
              <a:off x="11313" y="0"/>
              <a:ext cx="1349300" cy="117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1" name="15"/>
            <p:cNvSpPr/>
            <p:nvPr/>
          </p:nvSpPr>
          <p:spPr>
            <a:xfrm>
              <a:off x="0" y="555629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62" name="16"/>
            <p:cNvSpPr/>
            <p:nvPr/>
          </p:nvSpPr>
          <p:spPr>
            <a:xfrm>
              <a:off x="896105" y="555629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  <p:bldP build="whole" bldLvl="1" animBg="1" rev="0" advAuto="0" spid="163" grpId="7"/>
      <p:bldP build="whole" bldLvl="1" animBg="1" rev="0" advAuto="0" spid="155" grpId="5"/>
      <p:bldP build="whole" bldLvl="1" animBg="1" rev="0" advAuto="0" spid="159" grpId="6"/>
      <p:bldP build="whole" bldLvl="1" animBg="1" rev="0" advAuto="0" spid="146" grpId="2"/>
      <p:bldP build="whole" bldLvl="1" animBg="1" rev="0" advAuto="0" spid="151" grpId="4"/>
      <p:bldP build="p" bldLvl="5" animBg="1" rev="0" advAuto="0" spid="147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66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204738" y="2092070"/>
            <a:ext cx="9864942" cy="604261"/>
            <a:chOff x="0" y="0"/>
            <a:chExt cx="9864941" cy="604260"/>
          </a:xfrm>
        </p:grpSpPr>
        <p:sp>
          <p:nvSpPr>
            <p:cNvPr id="170" name="01"/>
            <p:cNvSpPr/>
            <p:nvPr/>
          </p:nvSpPr>
          <p:spPr>
            <a:xfrm>
              <a:off x="0" y="0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71" name="02"/>
            <p:cNvSpPr/>
            <p:nvPr/>
          </p:nvSpPr>
          <p:spPr>
            <a:xfrm>
              <a:off x="60174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72" name="03"/>
            <p:cNvSpPr/>
            <p:nvPr/>
          </p:nvSpPr>
          <p:spPr>
            <a:xfrm>
              <a:off x="121672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73" name="04"/>
            <p:cNvSpPr/>
            <p:nvPr/>
          </p:nvSpPr>
          <p:spPr>
            <a:xfrm>
              <a:off x="18033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74" name="09"/>
            <p:cNvSpPr/>
            <p:nvPr/>
          </p:nvSpPr>
          <p:spPr>
            <a:xfrm>
              <a:off x="4932387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175" name="07"/>
            <p:cNvSpPr/>
            <p:nvPr/>
          </p:nvSpPr>
          <p:spPr>
            <a:xfrm>
              <a:off x="3675413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07</a:t>
              </a:r>
            </a:p>
          </p:txBody>
        </p:sp>
        <p:sp>
          <p:nvSpPr>
            <p:cNvPr id="176" name="16"/>
            <p:cNvSpPr/>
            <p:nvPr/>
          </p:nvSpPr>
          <p:spPr>
            <a:xfrm>
              <a:off x="9271612" y="37397"/>
              <a:ext cx="593330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77" name="15"/>
            <p:cNvSpPr/>
            <p:nvPr/>
          </p:nvSpPr>
          <p:spPr>
            <a:xfrm>
              <a:off x="8648047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178" name="14"/>
            <p:cNvSpPr/>
            <p:nvPr/>
          </p:nvSpPr>
          <p:spPr>
            <a:xfrm>
              <a:off x="8063116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179" name="13"/>
            <p:cNvSpPr/>
            <p:nvPr/>
          </p:nvSpPr>
          <p:spPr>
            <a:xfrm>
              <a:off x="7446335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180" name="12"/>
            <p:cNvSpPr/>
            <p:nvPr/>
          </p:nvSpPr>
          <p:spPr>
            <a:xfrm>
              <a:off x="6829554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181" name="11"/>
            <p:cNvSpPr/>
            <p:nvPr/>
          </p:nvSpPr>
          <p:spPr>
            <a:xfrm>
              <a:off x="618936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n w="2794">
                    <a:solidFill>
                      <a:srgbClr val="000000"/>
                    </a:solidFill>
                  </a:ln>
                  <a:noFill/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82" name="10"/>
            <p:cNvSpPr/>
            <p:nvPr/>
          </p:nvSpPr>
          <p:spPr>
            <a:xfrm>
              <a:off x="5555951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83" name="08"/>
            <p:cNvSpPr/>
            <p:nvPr/>
          </p:nvSpPr>
          <p:spPr>
            <a:xfrm>
              <a:off x="4298978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184" name="06"/>
            <p:cNvSpPr/>
            <p:nvPr/>
          </p:nvSpPr>
          <p:spPr>
            <a:xfrm>
              <a:off x="3035220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185" name="05"/>
            <p:cNvSpPr/>
            <p:nvPr/>
          </p:nvSpPr>
          <p:spPr>
            <a:xfrm>
              <a:off x="2418439" y="37397"/>
              <a:ext cx="593329" cy="566864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187" name="Soltion3: Divide and Conquer…"/>
          <p:cNvSpPr txBox="1"/>
          <p:nvPr/>
        </p:nvSpPr>
        <p:spPr>
          <a:xfrm>
            <a:off x="-347585" y="2701092"/>
            <a:ext cx="7289899" cy="440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Soltion3: Divide and Conquer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Divide into 2 sets, each of 8 balls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Compare 1-8 with 9-16, and divide the lighter set into two parts each of 4.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: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Continue the process till lighter ball is found</a:t>
            </a:r>
          </a:p>
          <a:p>
            <a:pPr marL="362416" indent="-32272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Time taken: 4 comparisons (log</a:t>
            </a:r>
            <a:r>
              <a:rPr baseline="-5999"/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7039485" y="2768531"/>
            <a:ext cx="2928250" cy="2082938"/>
            <a:chOff x="0" y="0"/>
            <a:chExt cx="2928249" cy="2082937"/>
          </a:xfrm>
        </p:grpSpPr>
        <p:sp>
          <p:nvSpPr>
            <p:cNvPr id="188" name="Scales"/>
            <p:cNvSpPr/>
            <p:nvPr/>
          </p:nvSpPr>
          <p:spPr>
            <a:xfrm>
              <a:off x="333399" y="0"/>
              <a:ext cx="2383267" cy="208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0226" y="0"/>
                    <a:pt x="9760" y="531"/>
                    <a:pt x="9760" y="1187"/>
                  </a:cubicBezTo>
                  <a:cubicBezTo>
                    <a:pt x="9760" y="1611"/>
                    <a:pt x="9955" y="1983"/>
                    <a:pt x="10246" y="2193"/>
                  </a:cubicBezTo>
                  <a:lnTo>
                    <a:pt x="10246" y="2956"/>
                  </a:lnTo>
                  <a:cubicBezTo>
                    <a:pt x="9939" y="3110"/>
                    <a:pt x="9689" y="3387"/>
                    <a:pt x="9546" y="3734"/>
                  </a:cubicBezTo>
                  <a:lnTo>
                    <a:pt x="2528" y="3734"/>
                  </a:lnTo>
                  <a:lnTo>
                    <a:pt x="2528" y="4844"/>
                  </a:lnTo>
                  <a:lnTo>
                    <a:pt x="3409" y="4844"/>
                  </a:lnTo>
                  <a:lnTo>
                    <a:pt x="845" y="13979"/>
                  </a:lnTo>
                  <a:lnTo>
                    <a:pt x="0" y="13979"/>
                  </a:lnTo>
                  <a:cubicBezTo>
                    <a:pt x="713" y="15444"/>
                    <a:pt x="2079" y="16435"/>
                    <a:pt x="3648" y="16435"/>
                  </a:cubicBezTo>
                  <a:cubicBezTo>
                    <a:pt x="5218" y="16435"/>
                    <a:pt x="6585" y="15444"/>
                    <a:pt x="7298" y="13979"/>
                  </a:cubicBezTo>
                  <a:lnTo>
                    <a:pt x="6453" y="13979"/>
                  </a:lnTo>
                  <a:lnTo>
                    <a:pt x="3888" y="4844"/>
                  </a:lnTo>
                  <a:lnTo>
                    <a:pt x="9469" y="4844"/>
                  </a:lnTo>
                  <a:cubicBezTo>
                    <a:pt x="9583" y="5301"/>
                    <a:pt x="9872" y="5673"/>
                    <a:pt x="10246" y="5860"/>
                  </a:cubicBezTo>
                  <a:lnTo>
                    <a:pt x="10246" y="10137"/>
                  </a:lnTo>
                  <a:lnTo>
                    <a:pt x="9447" y="13379"/>
                  </a:lnTo>
                  <a:lnTo>
                    <a:pt x="9447" y="19963"/>
                  </a:lnTo>
                  <a:lnTo>
                    <a:pt x="6460" y="19963"/>
                  </a:lnTo>
                  <a:cubicBezTo>
                    <a:pt x="6276" y="19963"/>
                    <a:pt x="6111" y="20093"/>
                    <a:pt x="6046" y="20289"/>
                  </a:cubicBezTo>
                  <a:lnTo>
                    <a:pt x="5613" y="21600"/>
                  </a:lnTo>
                  <a:lnTo>
                    <a:pt x="15987" y="21600"/>
                  </a:lnTo>
                  <a:lnTo>
                    <a:pt x="15552" y="20289"/>
                  </a:lnTo>
                  <a:cubicBezTo>
                    <a:pt x="15487" y="20093"/>
                    <a:pt x="15322" y="19963"/>
                    <a:pt x="15139" y="19963"/>
                  </a:cubicBezTo>
                  <a:lnTo>
                    <a:pt x="12153" y="19963"/>
                  </a:lnTo>
                  <a:lnTo>
                    <a:pt x="12153" y="13379"/>
                  </a:lnTo>
                  <a:lnTo>
                    <a:pt x="11354" y="10139"/>
                  </a:lnTo>
                  <a:lnTo>
                    <a:pt x="11354" y="5860"/>
                  </a:lnTo>
                  <a:cubicBezTo>
                    <a:pt x="11728" y="5673"/>
                    <a:pt x="12016" y="5302"/>
                    <a:pt x="12130" y="4846"/>
                  </a:cubicBezTo>
                  <a:lnTo>
                    <a:pt x="17710" y="4846"/>
                  </a:lnTo>
                  <a:lnTo>
                    <a:pt x="15147" y="13979"/>
                  </a:lnTo>
                  <a:lnTo>
                    <a:pt x="14302" y="13979"/>
                  </a:lnTo>
                  <a:cubicBezTo>
                    <a:pt x="15015" y="15444"/>
                    <a:pt x="16380" y="16435"/>
                    <a:pt x="17950" y="16435"/>
                  </a:cubicBezTo>
                  <a:cubicBezTo>
                    <a:pt x="19519" y="16435"/>
                    <a:pt x="20887" y="15444"/>
                    <a:pt x="21600" y="13979"/>
                  </a:cubicBezTo>
                  <a:lnTo>
                    <a:pt x="20753" y="13979"/>
                  </a:lnTo>
                  <a:lnTo>
                    <a:pt x="18190" y="4844"/>
                  </a:lnTo>
                  <a:lnTo>
                    <a:pt x="19072" y="4844"/>
                  </a:lnTo>
                  <a:lnTo>
                    <a:pt x="19072" y="3734"/>
                  </a:lnTo>
                  <a:lnTo>
                    <a:pt x="12052" y="3734"/>
                  </a:lnTo>
                  <a:cubicBezTo>
                    <a:pt x="11909" y="3388"/>
                    <a:pt x="11661" y="3110"/>
                    <a:pt x="11354" y="2956"/>
                  </a:cubicBezTo>
                  <a:lnTo>
                    <a:pt x="11354" y="2193"/>
                  </a:lnTo>
                  <a:cubicBezTo>
                    <a:pt x="11645" y="1983"/>
                    <a:pt x="11838" y="1611"/>
                    <a:pt x="11838" y="1187"/>
                  </a:cubicBezTo>
                  <a:cubicBezTo>
                    <a:pt x="11838" y="531"/>
                    <a:pt x="11374" y="0"/>
                    <a:pt x="10800" y="0"/>
                  </a:cubicBezTo>
                  <a:close/>
                  <a:moveTo>
                    <a:pt x="3486" y="5791"/>
                  </a:moveTo>
                  <a:lnTo>
                    <a:pt x="3486" y="13979"/>
                  </a:lnTo>
                  <a:lnTo>
                    <a:pt x="1188" y="13979"/>
                  </a:lnTo>
                  <a:lnTo>
                    <a:pt x="3486" y="5791"/>
                  </a:lnTo>
                  <a:close/>
                  <a:moveTo>
                    <a:pt x="3812" y="5791"/>
                  </a:moveTo>
                  <a:lnTo>
                    <a:pt x="6110" y="13979"/>
                  </a:lnTo>
                  <a:lnTo>
                    <a:pt x="3812" y="13979"/>
                  </a:lnTo>
                  <a:lnTo>
                    <a:pt x="3812" y="5791"/>
                  </a:lnTo>
                  <a:close/>
                  <a:moveTo>
                    <a:pt x="17788" y="5791"/>
                  </a:moveTo>
                  <a:lnTo>
                    <a:pt x="17788" y="13979"/>
                  </a:lnTo>
                  <a:lnTo>
                    <a:pt x="15490" y="13979"/>
                  </a:lnTo>
                  <a:lnTo>
                    <a:pt x="17788" y="5791"/>
                  </a:lnTo>
                  <a:close/>
                  <a:moveTo>
                    <a:pt x="18114" y="5791"/>
                  </a:moveTo>
                  <a:lnTo>
                    <a:pt x="20412" y="13979"/>
                  </a:lnTo>
                  <a:lnTo>
                    <a:pt x="18114" y="13979"/>
                  </a:lnTo>
                  <a:lnTo>
                    <a:pt x="18114" y="5791"/>
                  </a:lnTo>
                  <a:close/>
                </a:path>
              </a:pathLst>
            </a:custGeom>
            <a:solidFill>
              <a:schemeClr val="accent1">
                <a:satOff val="-3355"/>
                <a:lumOff val="26614"/>
              </a:scheme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9" name="01"/>
            <p:cNvSpPr/>
            <p:nvPr/>
          </p:nvSpPr>
          <p:spPr>
            <a:xfrm>
              <a:off x="0" y="758037"/>
              <a:ext cx="582942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90" name="…"/>
            <p:cNvSpPr/>
            <p:nvPr/>
          </p:nvSpPr>
          <p:spPr>
            <a:xfrm>
              <a:off x="379101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191" name="08"/>
            <p:cNvSpPr/>
            <p:nvPr/>
          </p:nvSpPr>
          <p:spPr>
            <a:xfrm>
              <a:off x="611587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08</a:t>
              </a:r>
            </a:p>
          </p:txBody>
        </p:sp>
        <p:sp>
          <p:nvSpPr>
            <p:cNvPr id="192" name="09"/>
            <p:cNvSpPr/>
            <p:nvPr/>
          </p:nvSpPr>
          <p:spPr>
            <a:xfrm>
              <a:off x="1723333" y="758037"/>
              <a:ext cx="582943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09</a:t>
              </a:r>
            </a:p>
          </p:txBody>
        </p:sp>
        <p:sp>
          <p:nvSpPr>
            <p:cNvPr id="193" name="…"/>
            <p:cNvSpPr/>
            <p:nvPr/>
          </p:nvSpPr>
          <p:spPr>
            <a:xfrm>
              <a:off x="2102435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194" name="16"/>
            <p:cNvSpPr/>
            <p:nvPr/>
          </p:nvSpPr>
          <p:spPr>
            <a:xfrm>
              <a:off x="2334921" y="758037"/>
              <a:ext cx="593329" cy="566863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3"/>
      <p:bldP build="whole" bldLvl="1" animBg="1" rev="0" advAuto="0" spid="186" grpId="2"/>
      <p:bldP build="whole" bldLvl="1" animBg="1" rev="0" advAuto="0" spid="195" grpId="4"/>
      <p:bldP build="p" bldLvl="5" animBg="1" rev="0" advAuto="0" spid="1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Example</a:t>
            </a:r>
          </a:p>
        </p:txBody>
      </p:sp>
      <p:sp>
        <p:nvSpPr>
          <p:cNvPr id="198" name="Given 16 balls with one defective (say lighter)…"/>
          <p:cNvSpPr txBox="1"/>
          <p:nvPr>
            <p:ph type="body" sz="quarter" idx="1"/>
          </p:nvPr>
        </p:nvSpPr>
        <p:spPr>
          <a:xfrm>
            <a:off x="679425" y="938113"/>
            <a:ext cx="9048800" cy="1106766"/>
          </a:xfrm>
          <a:prstGeom prst="rect">
            <a:avLst/>
          </a:prstGeom>
        </p:spPr>
        <p:txBody>
          <a:bodyPr/>
          <a:lstStyle/>
          <a:p>
            <a:pPr/>
            <a:r>
              <a:t>Given 16 balls with one defective (say lighter)</a:t>
            </a:r>
          </a:p>
          <a:p>
            <a:pPr lvl="1"/>
            <a:r>
              <a:t>Identify the defective ball.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2" name="01"/>
          <p:cNvSpPr/>
          <p:nvPr/>
        </p:nvSpPr>
        <p:spPr>
          <a:xfrm>
            <a:off x="204738" y="2092070"/>
            <a:ext cx="582943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03" name="02"/>
          <p:cNvSpPr/>
          <p:nvPr/>
        </p:nvSpPr>
        <p:spPr>
          <a:xfrm>
            <a:off x="80648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04" name="03"/>
          <p:cNvSpPr/>
          <p:nvPr/>
        </p:nvSpPr>
        <p:spPr>
          <a:xfrm>
            <a:off x="142146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05" name="04"/>
          <p:cNvSpPr/>
          <p:nvPr/>
        </p:nvSpPr>
        <p:spPr>
          <a:xfrm>
            <a:off x="20080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206" name="09"/>
          <p:cNvSpPr/>
          <p:nvPr/>
        </p:nvSpPr>
        <p:spPr>
          <a:xfrm>
            <a:off x="5137125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207" name="07"/>
          <p:cNvSpPr/>
          <p:nvPr/>
        </p:nvSpPr>
        <p:spPr>
          <a:xfrm>
            <a:off x="38801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208" name="16"/>
          <p:cNvSpPr/>
          <p:nvPr/>
        </p:nvSpPr>
        <p:spPr>
          <a:xfrm>
            <a:off x="9476351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09" name="15"/>
          <p:cNvSpPr/>
          <p:nvPr/>
        </p:nvSpPr>
        <p:spPr>
          <a:xfrm>
            <a:off x="8852785" y="2129468"/>
            <a:ext cx="593330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10" name="14"/>
          <p:cNvSpPr/>
          <p:nvPr/>
        </p:nvSpPr>
        <p:spPr>
          <a:xfrm>
            <a:off x="8267854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211" name="13"/>
          <p:cNvSpPr/>
          <p:nvPr/>
        </p:nvSpPr>
        <p:spPr>
          <a:xfrm>
            <a:off x="7651073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12" name="12"/>
          <p:cNvSpPr/>
          <p:nvPr/>
        </p:nvSpPr>
        <p:spPr>
          <a:xfrm>
            <a:off x="7034292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13" name="11"/>
          <p:cNvSpPr/>
          <p:nvPr/>
        </p:nvSpPr>
        <p:spPr>
          <a:xfrm>
            <a:off x="639409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n w="2794">
                  <a:solidFill>
                    <a:srgbClr val="000000"/>
                  </a:solidFill>
                </a:ln>
                <a:noFill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14" name="10"/>
          <p:cNvSpPr/>
          <p:nvPr/>
        </p:nvSpPr>
        <p:spPr>
          <a:xfrm>
            <a:off x="5760689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15" name="08"/>
          <p:cNvSpPr/>
          <p:nvPr/>
        </p:nvSpPr>
        <p:spPr>
          <a:xfrm>
            <a:off x="4503716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216" name="06"/>
          <p:cNvSpPr/>
          <p:nvPr/>
        </p:nvSpPr>
        <p:spPr>
          <a:xfrm>
            <a:off x="3239958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217" name="05"/>
          <p:cNvSpPr/>
          <p:nvPr/>
        </p:nvSpPr>
        <p:spPr>
          <a:xfrm>
            <a:off x="2623177" y="2129468"/>
            <a:ext cx="593329" cy="566863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218" name="Soltion3: Time complexity…"/>
          <p:cNvSpPr txBox="1"/>
          <p:nvPr/>
        </p:nvSpPr>
        <p:spPr>
          <a:xfrm>
            <a:off x="202855" y="2780920"/>
            <a:ext cx="9754290" cy="440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Soltion3: Time complexity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T(n/2) + 1 </a:t>
            </a: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#</a:t>
            </a:r>
            <a:r>
              <a:rPr sz="2900"/>
              <a:t>1</a:t>
            </a: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 comparison reduces it by half</a:t>
            </a:r>
            <a:endParaRPr sz="2900"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900"/>
              <a:t>= T(n/4) + 1 + 1 = T(n/2</a:t>
            </a:r>
            <a:r>
              <a:rPr baseline="31999" sz="2900"/>
              <a:t>2</a:t>
            </a:r>
            <a:r>
              <a:rPr sz="2900"/>
              <a:t>)+2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T(n/2</a:t>
            </a:r>
            <a:r>
              <a:rPr baseline="31999" sz="2900"/>
              <a:t>3</a:t>
            </a:r>
            <a:r>
              <a:rPr sz="2900"/>
              <a:t>) + 3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: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T(n/2</a:t>
            </a:r>
            <a:r>
              <a:rPr baseline="31999" sz="2900"/>
              <a:t>k</a:t>
            </a:r>
            <a:r>
              <a:rPr sz="2900"/>
              <a:t>) + k</a:t>
            </a:r>
            <a:endParaRPr sz="2900"/>
          </a:p>
          <a:p>
            <a:pPr lvl="6" marL="0" indent="1371600">
              <a:lnSpc>
                <a:spcPct val="90000"/>
              </a:lnSpc>
              <a:spcBef>
                <a:spcPts val="700"/>
              </a:spcBef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900"/>
              <a:t>= log</a:t>
            </a:r>
            <a:r>
              <a:rPr baseline="-12896" sz="2900"/>
              <a:t>2</a:t>
            </a:r>
            <a:r>
              <a:rPr sz="2900"/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  <p:bldP build="p" bldLvl="5" animBg="1" rev="0" advAuto="0" spid="218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