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eeksforgeeks.org/job-sequencing-using-disjoint-set-union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3: Job Scheduling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L23: Job Scheduling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lgo High Lev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High Level</a:t>
            </a:r>
          </a:p>
        </p:txBody>
      </p:sp>
      <p:sp>
        <p:nvSpPr>
          <p:cNvPr id="102" name="Algo GreedyJob(int d[], set J, int n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GreedyJob</a:t>
            </a:r>
            <a:r>
              <a:t>(int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r>
              <a:t>,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2" marL="0" indent="457200">
              <a:spcBef>
                <a:spcPts val="600"/>
              </a:spcBef>
              <a:buSzTx/>
              <a:buNone/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is set of jobs that can be completed in deadlines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J={1}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i=2 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n {</a:t>
            </a:r>
          </a:p>
          <a:p>
            <a:pPr lvl="4" marL="0" indent="9144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all jobs in</a:t>
            </a:r>
            <a:r>
              <a:t> J </a:t>
            </a:r>
            <a:r>
              <a:rPr b="1"/>
              <a:t>∪ </a:t>
            </a:r>
            <a:r>
              <a:t>{i}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 be completed, 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by their deadlines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</a:t>
            </a:r>
            <a:r>
              <a:t>J </a:t>
            </a:r>
            <a:r>
              <a:rPr b="1"/>
              <a:t>∪ </a:t>
            </a:r>
            <a:r>
              <a:t>{i}</a:t>
            </a:r>
          </a:p>
          <a:p>
            <a:pPr lvl="2" marL="0" indent="4572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lgo-1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Algo-1: Job Scheduling</a:t>
            </a:r>
          </a:p>
        </p:txBody>
      </p:sp>
      <p:sp>
        <p:nvSpPr>
          <p:cNvPr id="108" name="int JobSchedule2(int d[], int j[], int n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z="3000"/>
            </a:pP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JobSchedule2</a:t>
            </a:r>
            <a:r>
              <a:rPr i="0"/>
              <a:t>(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0"/>
              <a:t>) {</a:t>
            </a:r>
            <a:endParaRPr i="0"/>
          </a:p>
          <a:p>
            <a:pPr lvl="1" marL="0" indent="228600">
              <a:spcBef>
                <a:spcPts val="700"/>
              </a:spcBef>
              <a:buSzTx/>
              <a:buNone/>
              <a:defRPr i="1" sz="2800"/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n≥1</a:t>
            </a:r>
            <a:r>
              <a:rPr i="0"/>
              <a:t>, and deadlines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d[i]≥1</a:t>
            </a:r>
            <a:r>
              <a:rPr i="0"/>
              <a:t>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//Jobs are ordered such that their profits are in non-increasing order i.e.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p[1]≥p[2]≥…≥p[n].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J[i]</a:t>
            </a:r>
            <a:r>
              <a:rPr i="0"/>
              <a:t> is the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 i="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/>
              <a:t> job in the optimal solution with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k≤n</a:t>
            </a:r>
            <a:r>
              <a:rPr i="0"/>
              <a:t> jobs</a:t>
            </a:r>
            <a:endParaRPr i="0"/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At algo termination,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d[J[i]]≤d[j[i+1]], 1≤i&lt;k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7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Initialize</a:t>
            </a:r>
            <a:endParaRPr i="0"/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d[0] = 0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// fictitious job with deadline of 0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allows for job insertion at position </a:t>
            </a:r>
            <a:r>
              <a:rPr i="0"/>
              <a:t>1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later.</a:t>
            </a:r>
            <a:endParaRPr i="0"/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J[0] = 0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// this job is boundary and can’t be scheduled</a:t>
            </a:r>
            <a:endParaRPr i="0"/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J[1] = 1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start with job </a:t>
            </a:r>
            <a:r>
              <a:rPr i="0"/>
              <a:t>1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with highest profit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k = 1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job set size is </a:t>
            </a:r>
            <a:r>
              <a:rPr i="0"/>
              <a:t>1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to start with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lgo1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Job Scheduling</a:t>
            </a:r>
          </a:p>
        </p:txBody>
      </p:sp>
      <p:sp>
        <p:nvSpPr>
          <p:cNvPr id="114" name="for(i=2; i≤n; i++) {…"/>
          <p:cNvSpPr txBox="1"/>
          <p:nvPr>
            <p:ph type="body" idx="1"/>
          </p:nvPr>
        </p:nvSpPr>
        <p:spPr>
          <a:xfrm>
            <a:off x="666288" y="938113"/>
            <a:ext cx="9055611" cy="6151105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80000"/>
              </a:lnSpc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for(i=2; </a:t>
            </a:r>
            <a:r>
              <a:t>i</a:t>
            </a:r>
            <a:r>
              <a:rPr i="0"/>
              <a:t>≤n; i++) {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consider jobs in non-increasing order of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find pos for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J[i]</a:t>
            </a:r>
            <a:r>
              <a:rPr i="0"/>
              <a:t> and check for feasibility of insertion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int </a:t>
            </a:r>
            <a:r>
              <a:rPr i="0"/>
              <a:t>r = k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//job set size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((d[J[r]]&gt;d[i]) &amp;&amp;(d[J[r]!=r))</a:t>
            </a:r>
            <a:endParaRPr i="0"/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r—</a:t>
            </a:r>
            <a:r>
              <a:rPr i="0"/>
              <a:t>; //find position where job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can be considered.</a:t>
            </a:r>
            <a:endParaRPr i="0"/>
          </a:p>
          <a:p>
            <a:pPr lvl="2" marL="0" indent="4572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((d[J[r]]≤d[i])</a:t>
            </a:r>
            <a:r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&amp;&amp;(d[i]&gt;r)){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//insert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into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J[]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t>int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q=k; q≥(r+1); q--)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J[q+1]=J[q]</a:t>
            </a:r>
            <a:r>
              <a:rPr i="0"/>
              <a:t> // increase deadline of jobs by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0"/>
              <a:t>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J[r+1]=i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k++</a:t>
            </a:r>
            <a:r>
              <a:rPr i="0"/>
              <a:t> // since job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is feasible, increase the set size.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if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for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 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lgo-1: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Time Complexity</a:t>
            </a:r>
          </a:p>
        </p:txBody>
      </p:sp>
      <p:sp>
        <p:nvSpPr>
          <p:cNvPr id="120" name="For loop run n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 run n times.</a:t>
            </a:r>
          </a:p>
          <a:p>
            <a:pPr lvl="1"/>
            <a:r>
              <a:t>Each job needs to be considered.</a:t>
            </a:r>
          </a:p>
          <a:p>
            <a:pPr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value of max deadline, then </a:t>
            </a:r>
          </a:p>
          <a:p>
            <a:pPr lvl="1"/>
            <a:r>
              <a:t>Inside while loop plus for loop (for shifting slots) may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times.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O(nK)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Considering K is of order of n (if all jobs can be scheduled)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lgo-2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Algo-2: Job Scheduling</a:t>
            </a:r>
          </a:p>
        </p:txBody>
      </p:sp>
      <p:sp>
        <p:nvSpPr>
          <p:cNvPr id="126" name="//Approach: schedule a job in the slot where it meets deadline.…"/>
          <p:cNvSpPr txBox="1"/>
          <p:nvPr>
            <p:ph type="body" idx="1"/>
          </p:nvPr>
        </p:nvSpPr>
        <p:spPr>
          <a:xfrm>
            <a:off x="666288" y="938113"/>
            <a:ext cx="9055611" cy="574377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i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//Approach: schedule a job in the slot where it meets deadline.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200"/>
              </a:spcBef>
              <a:buSzTx/>
              <a:buNone/>
              <a:defRPr i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If no slot is available before deadline, then job is not scheduled.</a:t>
            </a:r>
            <a:endParaRPr i="0"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jobs are ordered in non-increasing order as per deadlines.</a:t>
            </a:r>
          </a:p>
          <a:p>
            <a:pPr marL="0" indent="0">
              <a:spcBef>
                <a:spcPts val="300"/>
              </a:spcBef>
              <a:buSzTx/>
              <a:buNone/>
              <a:defRPr i="1" sz="3000"/>
            </a:pP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JobSchedule-1</a:t>
            </a:r>
            <a:r>
              <a:rPr i="0"/>
              <a:t>(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j[]</a:t>
            </a:r>
            <a:r>
              <a:rPr i="0"/>
              <a:t>, </a:t>
            </a:r>
            <a:r>
              <a:t>int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0"/>
              <a:t>) {</a:t>
            </a:r>
            <a:endParaRPr i="0"/>
          </a:p>
          <a:p>
            <a:pPr lvl="1" marL="0" indent="228600">
              <a:spcBef>
                <a:spcPts val="300"/>
              </a:spcBef>
              <a:buSzTx/>
              <a:buNone/>
              <a:defRPr i="1" sz="2800"/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n≥1</a:t>
            </a:r>
            <a:r>
              <a:rPr i="0"/>
              <a:t>, and deadlines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d[i]≥1</a:t>
            </a:r>
            <a:r>
              <a:rPr i="0"/>
              <a:t>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//Jobs are ordered such that their profits are in non-increasing order i.e.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p[1]≥p[2]≥…≥p[n].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Job[i]</a:t>
            </a:r>
            <a:r>
              <a:rPr i="0"/>
              <a:t> is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 i="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/>
              <a:t> job in the optimal solution with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k≤n</a:t>
            </a:r>
            <a:r>
              <a:rPr i="0"/>
              <a:t> jobs</a:t>
            </a:r>
            <a:endParaRPr i="0"/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At algo termination,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d[Job[i]]≤d[job[i+1]], 1≤i&lt;k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Initialization</a:t>
            </a:r>
            <a:endParaRPr i="0"/>
          </a:p>
          <a:p>
            <a:pPr lvl="1" marL="0" indent="228600">
              <a:spcBef>
                <a:spcPts val="3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k=0;</a:t>
            </a:r>
            <a:r>
              <a:t>  // size of Job schedule</a:t>
            </a:r>
            <a:endParaRPr i="0"/>
          </a:p>
          <a:p>
            <a:pPr lvl="1" marL="0" indent="228600">
              <a:lnSpc>
                <a:spcPct val="80000"/>
              </a:lnSpc>
              <a:spcBef>
                <a:spcPts val="3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for i=1 to n</a:t>
            </a:r>
            <a:endParaRPr i="0"/>
          </a:p>
          <a:p>
            <a:pPr lvl="3" marL="0" indent="6858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0"/>
              <a:t>slot[i]=False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// all slots are</a:t>
            </a:r>
            <a:r>
              <a:rPr i="0">
                <a:latin typeface="Gill Sans MT"/>
                <a:ea typeface="Gill Sans MT"/>
                <a:cs typeface="Gill Sans MT"/>
                <a:sym typeface="Gill Sans MT"/>
              </a:rPr>
              <a:t> initialized to false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lgo-2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Algo-2: Job Scheduling</a:t>
            </a:r>
          </a:p>
        </p:txBody>
      </p:sp>
      <p:sp>
        <p:nvSpPr>
          <p:cNvPr id="132" name="for(i=1; i≤n; i++) {…"/>
          <p:cNvSpPr txBox="1"/>
          <p:nvPr>
            <p:ph type="body" idx="1"/>
          </p:nvPr>
        </p:nvSpPr>
        <p:spPr>
          <a:xfrm>
            <a:off x="666288" y="938113"/>
            <a:ext cx="9055611" cy="6151105"/>
          </a:xfrm>
          <a:prstGeom prst="rect">
            <a:avLst/>
          </a:prstGeom>
        </p:spPr>
        <p:txBody>
          <a:bodyPr/>
          <a:lstStyle/>
          <a:p>
            <a:pPr lvl="1" marL="0" indent="228600">
              <a:lnSpc>
                <a:spcPct val="80000"/>
              </a:lnSpc>
              <a:spcBef>
                <a:spcPts val="200"/>
              </a:spcBef>
              <a:buSzTx/>
              <a:buNone/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 i="0"/>
              <a:t>(i=1; </a:t>
            </a:r>
            <a:r>
              <a:t>i</a:t>
            </a:r>
            <a:r>
              <a:rPr i="0"/>
              <a:t>≤n; i++) {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 consider jobs in non-increasing order of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//check if any slot available before deadline</a:t>
            </a:r>
            <a:endParaRPr i="0"/>
          </a:p>
          <a:p>
            <a:pPr lvl="2" marL="0" indent="4572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(j=d[i]; j&gt;0; j—) {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/>
              <a:t>//find position where job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0"/>
              <a:t> can be considered.</a:t>
            </a:r>
            <a:endParaRPr i="0"/>
          </a:p>
          <a:p>
            <a:pPr lvl="4" marL="0" indent="914400"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</a:t>
            </a:r>
            <a:r>
              <a:rPr i="0"/>
              <a:t> 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(slot[j] == False{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//Add jobs to the slot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slot[j] = True;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Job[j] = i;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k++;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20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break; </a:t>
            </a:r>
            <a:r>
              <a:rPr i="0"/>
              <a:t>// from while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80000"/>
              </a:lnSpc>
              <a:spcBef>
                <a:spcPts val="20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if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spcBef>
                <a:spcPts val="0"/>
              </a:spcBef>
              <a:buSzTx/>
              <a:buNone/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//end while</a:t>
            </a:r>
            <a:endParaRPr i="0"/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0"/>
              <a:t> // end for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</a:t>
            </a: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 k</a:t>
            </a:r>
            <a:endParaRPr i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i="1"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lgo-2: 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Algo-2: Time Complexity</a:t>
            </a:r>
          </a:p>
        </p:txBody>
      </p:sp>
      <p:sp>
        <p:nvSpPr>
          <p:cNvPr id="138" name="For loop run n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 run n times.</a:t>
            </a:r>
          </a:p>
          <a:p>
            <a:pPr lvl="1"/>
            <a:r>
              <a:t>Each job needs to be considered.</a:t>
            </a:r>
          </a:p>
          <a:p>
            <a:pPr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the value of max deadline, then </a:t>
            </a:r>
          </a:p>
          <a:p>
            <a:pPr lvl="1"/>
            <a:r>
              <a:t>while loop may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times.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O(nK)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Considering K is of order of n (if all jobs can be scheduled)</a:t>
            </a:r>
          </a:p>
          <a:p>
            <a:pPr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ast Job Scheduling (Union-Fin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 Job Scheduling (Union-Find)</a:t>
            </a:r>
          </a:p>
        </p:txBody>
      </p:sp>
      <p:sp>
        <p:nvSpPr>
          <p:cNvPr id="144" name="Let i denote the timeslot 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denote the timeslot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1"/>
            <a:r>
              <a:t>At the start time, each time slot is its own set</a:t>
            </a:r>
          </a:p>
          <a:p>
            <a:pPr/>
            <a:r>
              <a:t>There are m timeslots, where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 = min(n, max(d</a:t>
            </a:r>
            <a:r>
              <a:rPr baseline="-5999"/>
              <a:t>i</a:t>
            </a:r>
            <a:r>
              <a:t>))</a:t>
            </a:r>
          </a:p>
          <a:p>
            <a:pPr lvl="2">
              <a:spcBef>
                <a:spcPts val="600"/>
              </a:spcBef>
              <a:defRPr sz="3000"/>
            </a:pPr>
            <a:r>
              <a:t>i.e. the latest deadline</a:t>
            </a:r>
          </a:p>
          <a:p>
            <a:pPr marL="362416" indent="-322729"/>
            <a:r>
              <a:t>Each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slots has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F(k)</a:t>
            </a:r>
            <a:r>
              <a:t> for all slots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F(k):</a:t>
            </a:r>
            <a:r>
              <a:t>Stores highest free timeslot before this time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F(k):</a:t>
            </a:r>
            <a:r>
              <a:t>Defined only for root node in set</a:t>
            </a:r>
          </a:p>
          <a:p>
            <a:pPr marL="362416" indent="-322729"/>
            <a:r>
              <a:t>Initially all slots are free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50" name="Job Schedu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</a:t>
            </a:r>
          </a:p>
          <a:p>
            <a:pPr lvl="1"/>
            <a:r>
              <a:t>Greedy approach: Schedule as per profit and deadline</a:t>
            </a:r>
          </a:p>
          <a:p>
            <a:pPr/>
            <a:r>
              <a:t>Two approaches</a:t>
            </a:r>
          </a:p>
          <a:p>
            <a:pPr lvl="1"/>
            <a:r>
              <a:t>Schedule the job in earliest slot and then keep shifting right</a:t>
            </a:r>
          </a:p>
          <a:p>
            <a:pPr lvl="1"/>
            <a:r>
              <a:t>Schedule the job in the deadline slot or look for slots earlier than the deadline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4.1,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MIT Open Course Ware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https://www.geeksforgeeks.org/job-sequencing-using-disjoint-set-union/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Case</a:t>
            </a:r>
          </a:p>
        </p:txBody>
      </p:sp>
      <p:sp>
        <p:nvSpPr>
          <p:cNvPr id="54" name="In college fest which starts at 9:00am, there are a number of available events as below to participate, and each event takes 1 unit of time (e.g. 1hr).…"/>
          <p:cNvSpPr txBox="1"/>
          <p:nvPr>
            <p:ph type="body" sz="half" idx="1"/>
          </p:nvPr>
        </p:nvSpPr>
        <p:spPr>
          <a:xfrm>
            <a:off x="552194" y="821713"/>
            <a:ext cx="9055612" cy="239807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In college fest which starts at 9:00am, there are a number of available events as below to participate, and each event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unit of time (e.g.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hr).</a:t>
            </a:r>
          </a:p>
          <a:p>
            <a:pPr lvl="1">
              <a:spcBef>
                <a:spcPts val="100"/>
              </a:spcBef>
            </a:pPr>
            <a:r>
              <a:t>Each event has different awards values </a:t>
            </a:r>
          </a:p>
          <a:p>
            <a:pPr lvl="1">
              <a:spcBef>
                <a:spcPts val="100"/>
              </a:spcBef>
            </a:pPr>
            <a:r>
              <a:t>Each event has its own closing timeline. 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58" name="Table"/>
          <p:cNvGraphicFramePr/>
          <p:nvPr/>
        </p:nvGraphicFramePr>
        <p:xfrm>
          <a:off x="1103764" y="3176142"/>
          <a:ext cx="5445581" cy="309571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2006184"/>
                <a:gridCol w="1605152"/>
                <a:gridCol w="1805668"/>
              </a:tblGrid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Event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Closing time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Award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Mimcry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Drama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Painting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Dance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11:00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125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816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9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Singing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10:00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9" name="Q: What is the max award you can get?"/>
          <p:cNvSpPr txBox="1"/>
          <p:nvPr/>
        </p:nvSpPr>
        <p:spPr>
          <a:xfrm>
            <a:off x="611322" y="6357137"/>
            <a:ext cx="6153955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chemeClr val="accent5"/>
                </a:solidFill>
              </a:defRPr>
            </a:lvl1pPr>
          </a:lstStyle>
          <a:p>
            <a:pPr/>
            <a:r>
              <a:t>Q: What is the max award you can get?</a:t>
            </a:r>
          </a:p>
        </p:txBody>
      </p:sp>
      <p:graphicFrame>
        <p:nvGraphicFramePr>
          <p:cNvPr id="60" name="Table"/>
          <p:cNvGraphicFramePr/>
          <p:nvPr/>
        </p:nvGraphicFramePr>
        <p:xfrm>
          <a:off x="6829914" y="3173122"/>
          <a:ext cx="1835079" cy="3101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806503"/>
              </a:tblGrid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Deadline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902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  <p:bldP build="whole" bldLvl="1" animBg="1" rev="0" advAuto="0" spid="59" grpId="3"/>
      <p:bldP build="whole" bldLvl="1" animBg="1" rev="0" advAuto="0" spid="60" grpId="4"/>
      <p:bldP build="whole" bldLvl="1" animBg="1" rev="0" advAuto="0" spid="5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reedy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Job Scheduling</a:t>
            </a:r>
          </a:p>
        </p:txBody>
      </p:sp>
      <p:sp>
        <p:nvSpPr>
          <p:cNvPr id="63" name="A set of n jobs to run on a compu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jobs to run on a computer</a:t>
            </a:r>
          </a:p>
          <a:p>
            <a:pPr/>
            <a:r>
              <a:t>Each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a deadline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≥1</a:t>
            </a:r>
            <a:r>
              <a:t> and profit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≥0</a:t>
            </a:r>
          </a:p>
          <a:p>
            <a:pPr/>
            <a:r>
              <a:t>There is only one computer</a:t>
            </a:r>
          </a:p>
          <a:p>
            <a:pPr/>
            <a:r>
              <a:t>Each job takes one unit of time (simplification)</a:t>
            </a:r>
          </a:p>
          <a:p>
            <a:pPr/>
            <a:r>
              <a:t>Profit is earned when job is completed by deadline</a:t>
            </a:r>
          </a:p>
          <a:p>
            <a:pPr marL="361156" indent="-321468"/>
            <a:r>
              <a:rPr sz="3000"/>
              <a:t>Find the subset of jobs that maximizes the profit, </a:t>
            </a:r>
            <a:r>
              <a:rPr sz="2800"/>
              <a:t>i.e.</a:t>
            </a:r>
            <a:endParaRPr sz="2800"/>
          </a:p>
          <a:p>
            <a:pPr lvl="3" marL="0" marR="0" indent="685800" defTabSz="457200">
              <a:lnSpc>
                <a:spcPct val="100000"/>
              </a:lnSpc>
              <a:spcBef>
                <a:spcPts val="700"/>
              </a:spcBef>
              <a:buSzTx/>
              <a:buNone/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Maximize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i∈J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indent="0">
              <a:buSzTx/>
              <a:buNone/>
            </a:pPr>
            <a:r>
              <a:t>Note: It belongs to subset paradigm since we are looking at subset of jobs.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xample: Job Schedu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Job Scheduling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72" name="Table"/>
          <p:cNvGraphicFramePr/>
          <p:nvPr/>
        </p:nvGraphicFramePr>
        <p:xfrm>
          <a:off x="990600" y="1289912"/>
          <a:ext cx="4860738" cy="31081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008458"/>
                <a:gridCol w="990140"/>
                <a:gridCol w="1044638"/>
              </a:tblGrid>
              <a:tr h="8232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Dead-line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9187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290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8063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088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"/>
          <p:cNvGraphicFramePr/>
          <p:nvPr/>
        </p:nvGraphicFramePr>
        <p:xfrm>
          <a:off x="5141691" y="1289912"/>
          <a:ext cx="1695451" cy="54373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679086"/>
                <a:gridCol w="1192703"/>
              </a:tblGrid>
              <a:tr h="76984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Feasible Solutions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3480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768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297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1,3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1,4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2,3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57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3,4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4" name="Optimal Solution: 1,4"/>
          <p:cNvSpPr txBox="1"/>
          <p:nvPr/>
        </p:nvSpPr>
        <p:spPr>
          <a:xfrm>
            <a:off x="1309718" y="5285361"/>
            <a:ext cx="32452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Solution: </a:t>
            </a:r>
            <a:r>
              <a:rPr>
                <a:latin typeface="Arial"/>
                <a:ea typeface="Arial"/>
                <a:cs typeface="Arial"/>
                <a:sym typeface="Arial"/>
              </a:rPr>
              <a:t>1,4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2"/>
      <p:bldP build="whole" bldLvl="1" animBg="1" rev="0" advAuto="0" spid="72" grpId="1"/>
      <p:bldP build="whole" bldLvl="1" animBg="1" rev="0" advAuto="0" spid="74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Job Scheduling: Greedy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Scheduling: Greedy Approach</a:t>
            </a:r>
          </a:p>
        </p:txBody>
      </p:sp>
      <p:sp>
        <p:nvSpPr>
          <p:cNvPr id="77" name="What should be the optimization measure to schedule the next job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should be the optimization measure to schedule the next job?</a:t>
            </a:r>
          </a:p>
          <a:p>
            <a:pPr/>
            <a:r>
              <a:t>First attempt: </a:t>
            </a:r>
          </a:p>
          <a:p>
            <a:pPr lvl="1"/>
            <a:r>
              <a:t>Choose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i∈J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as the optimization measure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i.e. choose a job that increases this value maximum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Subject to constraint of the deadline i.e. J (set of jobs) should be feasible solution.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How to choose jobs: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Order jobs in decreasing order of profit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Choose job one at a time as per this order and add to the solution if solution remains feasible.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Job Scheduling: Greedy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Scheduling: Greedy Approach</a:t>
            </a:r>
          </a:p>
        </p:txBody>
      </p:sp>
      <p:sp>
        <p:nvSpPr>
          <p:cNvPr id="83" name="Application of First Greedy approach…"/>
          <p:cNvSpPr txBox="1"/>
          <p:nvPr>
            <p:ph type="body" idx="1"/>
          </p:nvPr>
        </p:nvSpPr>
        <p:spPr>
          <a:xfrm>
            <a:off x="2717176" y="938113"/>
            <a:ext cx="7004723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Application of First Greedy approach</a:t>
            </a:r>
          </a:p>
          <a:p>
            <a:pPr lvl="1">
              <a:spcBef>
                <a:spcPts val="100"/>
              </a:spcBef>
            </a:pPr>
            <a:r>
              <a:t>Job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is added to J. Feasible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{1}</a:t>
            </a:r>
          </a:p>
          <a:p>
            <a:pPr lvl="1">
              <a:spcBef>
                <a:spcPts val="100"/>
              </a:spcBef>
            </a:pPr>
            <a:r>
              <a:t>Next: Job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  <a:r>
              <a:t> is considered as per order.</a:t>
            </a:r>
          </a:p>
          <a:p>
            <a:pPr lvl="2">
              <a:spcBef>
                <a:spcPts val="100"/>
              </a:spcBef>
            </a:pPr>
            <a:r>
              <a:t>Is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J={1,4}</a:t>
            </a:r>
            <a:r>
              <a:t> feasible.</a:t>
            </a:r>
          </a:p>
          <a:p>
            <a:pPr lvl="3">
              <a:spcBef>
                <a:spcPts val="100"/>
              </a:spcBef>
            </a:pPr>
            <a:r>
              <a:t>Yes if schedule is </a:t>
            </a:r>
            <a:r>
              <a:rPr>
                <a:latin typeface="Arial"/>
                <a:ea typeface="Arial"/>
                <a:cs typeface="Arial"/>
                <a:sym typeface="Arial"/>
              </a:rPr>
              <a:t>4-1, </a:t>
            </a:r>
            <a:r>
              <a:t>No if </a:t>
            </a:r>
            <a:r>
              <a:rPr>
                <a:latin typeface="Arial"/>
                <a:ea typeface="Arial"/>
                <a:cs typeface="Arial"/>
                <a:sym typeface="Arial"/>
              </a:rPr>
              <a:t>1-4</a:t>
            </a:r>
          </a:p>
          <a:p>
            <a:pPr lvl="2">
              <a:spcBef>
                <a:spcPts val="100"/>
              </a:spcBef>
            </a:pPr>
            <a:r>
              <a:t>Thus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{1,4}</a:t>
            </a:r>
            <a:r>
              <a:t> is feasible solution.</a:t>
            </a:r>
          </a:p>
          <a:p>
            <a:pPr lvl="1">
              <a:spcBef>
                <a:spcPts val="100"/>
              </a:spcBef>
            </a:pPr>
            <a:r>
              <a:t>Next: Job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  <a:r>
              <a:t> is considered,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{1,4,3}</a:t>
            </a:r>
            <a:r>
              <a:rPr sz="2600"/>
              <a:t> </a:t>
            </a:r>
            <a:r>
              <a:t>is infeasible, thus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remains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{1,4}</a:t>
            </a:r>
          </a:p>
          <a:p>
            <a:pPr lvl="1">
              <a:spcBef>
                <a:spcPts val="100"/>
              </a:spcBef>
            </a:pPr>
            <a:r>
              <a:t>Next: Job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 is considered</a:t>
            </a:r>
          </a:p>
          <a:p>
            <a:pPr lvl="3" marL="0" indent="685800">
              <a:spcBef>
                <a:spcPts val="100"/>
              </a:spcBef>
              <a:buSzTx/>
              <a:buNone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{1,4,2}</a:t>
            </a:r>
            <a:r>
              <a:rPr sz="2400"/>
              <a:t> </a:t>
            </a:r>
            <a:r>
              <a:t>is infeasible thus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remains 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{1,4}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t>The max profit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J={1,4}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100"/>
              </a:spcBef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Evaluate feasibility for a given set: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87" name="Table"/>
          <p:cNvGraphicFramePr/>
          <p:nvPr/>
        </p:nvGraphicFramePr>
        <p:xfrm>
          <a:off x="741172" y="1339798"/>
          <a:ext cx="1884047" cy="37494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614859"/>
                <a:gridCol w="603691"/>
                <a:gridCol w="636918"/>
              </a:tblGrid>
              <a:tr h="9946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Profit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Dead-line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151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55956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155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535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8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" grpId="1"/>
      <p:bldP build="p" bldLvl="5" animBg="1" rev="0" advAuto="0" spid="8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Job Scheduling: Feasible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Scheduling: Feasible Solution</a:t>
            </a:r>
          </a:p>
        </p:txBody>
      </p:sp>
      <p:sp>
        <p:nvSpPr>
          <p:cNvPr id="90" name="How to determine that a given set of jobs constitute feasible solu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How to determine that a given set of jobs constitute feasible solution.</a:t>
            </a:r>
          </a:p>
          <a:p>
            <a:pPr>
              <a:spcBef>
                <a:spcPts val="200"/>
              </a:spcBef>
            </a:pPr>
            <a:r>
              <a:t>Try out all possible permutations in jobs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1">
              <a:spcBef>
                <a:spcPts val="200"/>
              </a:spcBef>
            </a:pPr>
            <a:r>
              <a:t>Check for each permutation if jobs can be scheduled meeting the deadlines.</a:t>
            </a:r>
          </a:p>
          <a:p>
            <a:pPr>
              <a:spcBef>
                <a:spcPts val="200"/>
              </a:spcBef>
              <a:defRPr sz="3000"/>
            </a:pPr>
            <a:r>
              <a:t>Easy to check for a given permutation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σ=i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must be completed by time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1≤q≤k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for some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q&gt;d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8903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t> ,then job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t>is not completed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8903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3225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aseline="3225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3225"/>
              <a:t>When </a:t>
            </a:r>
            <a:r>
              <a:rPr baseline="3225">
                <a:latin typeface="Courier New"/>
                <a:ea typeface="Courier New"/>
                <a:cs typeface="Courier New"/>
                <a:sym typeface="Courier New"/>
              </a:rPr>
              <a:t>|J|=k</a:t>
            </a:r>
            <a:r>
              <a:rPr baseline="3225"/>
              <a:t>, all </a:t>
            </a:r>
            <a:r>
              <a:rPr baseline="3225">
                <a:latin typeface="Courier New"/>
                <a:ea typeface="Courier New"/>
                <a:cs typeface="Courier New"/>
                <a:sym typeface="Courier New"/>
              </a:rPr>
              <a:t>k!</a:t>
            </a:r>
            <a:r>
              <a:rPr baseline="3225"/>
              <a:t> permutations must be checked</a:t>
            </a:r>
            <a:endParaRPr baseline="3225"/>
          </a:p>
          <a:p>
            <a:pPr>
              <a:spcBef>
                <a:spcPts val="200"/>
              </a:spcBef>
              <a:defRPr sz="3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3225"/>
              <a:t>Can we find one permutation that meets the need?</a:t>
            </a:r>
            <a:endParaRPr baseline="3225"/>
          </a:p>
          <a:p>
            <a:pPr lvl="1" marL="738187" indent="-342900">
              <a:spcBef>
                <a:spcPts val="2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3448"/>
              <a:t>Order the jobs in non-decreasing order of deadlines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roof for Feasible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for Feasible Solution</a:t>
            </a:r>
          </a:p>
        </p:txBody>
      </p:sp>
      <p:sp>
        <p:nvSpPr>
          <p:cNvPr id="96" name="Theorem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Theorem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</a:p>
          <a:p>
            <a:pPr lvl="1"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be the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jobs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σ=i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 permutation of jobs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9333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9333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9333">
                <a:latin typeface="Courier New"/>
                <a:ea typeface="Courier New"/>
                <a:cs typeface="Courier New"/>
                <a:sym typeface="Courier New"/>
              </a:rPr>
              <a:t>k.</a:t>
            </a:r>
            <a:r>
              <a:rPr baseline="-19333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Then </a:t>
            </a:r>
            <a:r>
              <a:rPr baseline="-100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 is a feasible solution if and only if (</a:t>
            </a:r>
            <a:r>
              <a:rPr baseline="-13333" i="1">
                <a:latin typeface="Gill Sans MT"/>
                <a:ea typeface="Gill Sans MT"/>
                <a:cs typeface="Gill Sans MT"/>
                <a:sym typeface="Gill Sans MT"/>
              </a:rPr>
              <a:t>iff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) the jobs in </a:t>
            </a:r>
            <a:r>
              <a:rPr baseline="-100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 can be processed in the order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 without violating any deadline.</a:t>
            </a:r>
            <a:endParaRPr baseline="-13333">
              <a:latin typeface="Gill Sans MT"/>
              <a:ea typeface="Gill Sans MT"/>
              <a:cs typeface="Gill Sans MT"/>
              <a:sym typeface="Gill Sans MT"/>
            </a:endParaRPr>
          </a:p>
          <a:p>
            <a:pPr/>
            <a:r>
              <a:t>Theorem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: </a:t>
            </a:r>
          </a:p>
          <a:p>
            <a:pPr lvl="1"/>
            <a:r>
              <a:t>The greedy method (order jobs in non-increasing order of profit) always obtains an optimal solution to the job scheduling problem.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