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80" r:id="rId7"/>
    <p:sldId id="281" r:id="rId8"/>
    <p:sldId id="257" r:id="rId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" id="{E75E278A-FF0E-49A4-B170-79828D63BBAD}">
          <p14:sldIdLst>
            <p14:sldId id="256"/>
          </p14:sldIdLst>
        </p14:section>
        <p14:section name="Estrutura, Modificação, Anotar, Trabalhar em Conjunto, Diga-me o que pretende fazer" id="{B9B51309-D148-4332-87C2-07BE32FBCA3B}">
          <p14:sldIdLst>
            <p14:sldId id="271"/>
            <p14:sldId id="280"/>
            <p14:sldId id="281"/>
            <p14:sldId id="257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9-12-04T17:08:58.980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20B07A-6E79-467C-B481-9D15707DB0CA}" type="datetime1">
              <a:rPr lang="pt-PT" smtClean="0"/>
              <a:t>04/12/2019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6CBFBC-EE84-47AD-9C16-11249B617058}" type="datetime1">
              <a:rPr lang="pt-PT" noProof="0" smtClean="0"/>
              <a:t>04/12/2019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639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2596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932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556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 dirty="0"/>
          </a:p>
        </p:txBody>
      </p:sp>
      <p:cxnSp>
        <p:nvCxnSpPr>
          <p:cNvPr id="12" name="Conexão Reta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do texto de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7139458-6E2C-4A69-AF84-187C9DA8D181}" type="datetime1">
              <a:rPr lang="pt-PT" noProof="0" smtClean="0"/>
              <a:t>04/12/2019</a:t>
            </a:fld>
            <a:endParaRPr lang="pt-PT" noProof="0" dirty="0"/>
          </a:p>
        </p:txBody>
      </p:sp>
      <p:sp>
        <p:nvSpPr>
          <p:cNvPr id="7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do texto de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47ED2D5-484A-4A3B-BA0D-6C3E5C455E14}" type="datetime1">
              <a:rPr lang="pt-PT" noProof="0" smtClean="0"/>
              <a:t>04/12/2019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cxnSp>
        <p:nvCxnSpPr>
          <p:cNvPr id="8" name="Conexão Reta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bookmark://_Toc2540810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bookmark://_Toc2540811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tiuaveiro/trabalho-de-grupo-bomberman-bomberman-iia-89077-8916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620" y="1066671"/>
            <a:ext cx="10515600" cy="23876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pt-PT" sz="4800" dirty="0">
                <a:solidFill>
                  <a:schemeClr val="bg1"/>
                </a:solidFill>
              </a:rPr>
              <a:t>Introdução à Inteligência Artificial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04631" y="2996521"/>
            <a:ext cx="9582736" cy="1967370"/>
          </a:xfrm>
        </p:spPr>
        <p:txBody>
          <a:bodyPr rtlCol="0">
            <a:normAutofit/>
          </a:bodyPr>
          <a:lstStyle/>
          <a:p>
            <a:pPr algn="ctr"/>
            <a:r>
              <a:rPr lang="pt-PT" sz="3200" b="1" dirty="0" err="1">
                <a:solidFill>
                  <a:schemeClr val="bg1"/>
                </a:solidFill>
              </a:rPr>
              <a:t>Bomberman</a:t>
            </a:r>
            <a:r>
              <a:rPr lang="pt-PT" sz="3200" dirty="0">
                <a:solidFill>
                  <a:schemeClr val="bg1"/>
                </a:solidFill>
              </a:rPr>
              <a:t> </a:t>
            </a:r>
          </a:p>
          <a:p>
            <a:pPr algn="ctr" fontAlgn="base">
              <a:lnSpc>
                <a:spcPct val="70000"/>
              </a:lnSpc>
            </a:pPr>
            <a:r>
              <a:rPr lang="pt-PT" sz="1700" dirty="0">
                <a:solidFill>
                  <a:schemeClr val="bg1"/>
                </a:solidFill>
              </a:rPr>
              <a:t>Renato Valente - 89077 </a:t>
            </a:r>
          </a:p>
          <a:p>
            <a:pPr algn="ctr" fontAlgn="base">
              <a:lnSpc>
                <a:spcPct val="70000"/>
              </a:lnSpc>
            </a:pPr>
            <a:r>
              <a:rPr lang="pt-PT" sz="1700" dirty="0">
                <a:solidFill>
                  <a:schemeClr val="bg1"/>
                </a:solidFill>
              </a:rPr>
              <a:t>Jacinto Lufilakio - 89162 </a:t>
            </a:r>
          </a:p>
          <a:p>
            <a:pPr algn="ctr"/>
            <a:endParaRPr lang="pt-PT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A68646BC-6255-4EB3-8012-C2798C6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06140"/>
            <a:ext cx="1413584" cy="162913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812E90-1E81-423B-B62F-3EF4EE415920}"/>
              </a:ext>
            </a:extLst>
          </p:cNvPr>
          <p:cNvSpPr txBox="1"/>
          <p:nvPr/>
        </p:nvSpPr>
        <p:spPr>
          <a:xfrm>
            <a:off x="4355976" y="1066671"/>
            <a:ext cx="348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ANO LETIVO 2019/2020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CD286C-1D78-40ED-81B8-D2AC99B79F38}"/>
              </a:ext>
            </a:extLst>
          </p:cNvPr>
          <p:cNvSpPr txBox="1"/>
          <p:nvPr/>
        </p:nvSpPr>
        <p:spPr>
          <a:xfrm>
            <a:off x="4102962" y="5765938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4 de Dezembro de 2019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026392" y="474045"/>
            <a:ext cx="8139216" cy="640080"/>
          </a:xfrm>
        </p:spPr>
        <p:txBody>
          <a:bodyPr rtlCol="0">
            <a:noAutofit/>
          </a:bodyPr>
          <a:lstStyle/>
          <a:p>
            <a:pPr algn="ctr" rtl="0"/>
            <a:r>
              <a:rPr lang="pt-PT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1. Índice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4AAAB0-F723-4AF0-93FB-FE0E4AA4EC6A}"/>
              </a:ext>
            </a:extLst>
          </p:cNvPr>
          <p:cNvSpPr txBox="1"/>
          <p:nvPr/>
        </p:nvSpPr>
        <p:spPr>
          <a:xfrm>
            <a:off x="685059" y="2828835"/>
            <a:ext cx="7519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pt-PT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Índice--------------------------------------------------------------------</a:t>
            </a:r>
            <a:r>
              <a:rPr lang="pt-PT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pt-PT" dirty="0">
                <a:solidFill>
                  <a:srgbClr val="0070C0"/>
                </a:solidFill>
              </a:rPr>
              <a:t> </a:t>
            </a:r>
          </a:p>
          <a:p>
            <a:pPr fontAlgn="base">
              <a:lnSpc>
                <a:spcPct val="200000"/>
              </a:lnSpc>
            </a:pPr>
            <a:r>
              <a:rPr lang="pt-PT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Introdução---------------------------------------------------------------</a:t>
            </a:r>
            <a:r>
              <a:rPr lang="pt-PT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endParaRPr lang="pt-PT" dirty="0">
              <a:solidFill>
                <a:srgbClr val="0070C0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pt-PT" u="sng" dirty="0">
                <a:solidFill>
                  <a:srgbClr val="0070C0"/>
                </a:solidFill>
              </a:rPr>
              <a:t>3. Implementação----------------------------------------------------------4</a:t>
            </a:r>
          </a:p>
          <a:p>
            <a:pPr fontAlgn="base">
              <a:lnSpc>
                <a:spcPct val="200000"/>
              </a:lnSpc>
            </a:pPr>
            <a:r>
              <a:rPr lang="pt-PT" dirty="0">
                <a:solidFill>
                  <a:srgbClr val="0070C0"/>
                </a:solidFill>
              </a:rPr>
              <a:t>	</a:t>
            </a:r>
            <a:r>
              <a:rPr lang="pt-PT" u="sng" dirty="0">
                <a:solidFill>
                  <a:srgbClr val="0070C0"/>
                </a:solidFill>
              </a:rPr>
              <a:t>3.1 Classes e Funções--------------------------------------------5</a:t>
            </a:r>
            <a:endParaRPr lang="pt-PT" dirty="0">
              <a:solidFill>
                <a:srgbClr val="0070C0"/>
              </a:solidFill>
            </a:endParaRPr>
          </a:p>
          <a:p>
            <a:pPr fontAlgn="base"/>
            <a:r>
              <a:rPr lang="pt-PT" dirty="0">
                <a:solidFill>
                  <a:srgbClr val="0070C0"/>
                </a:solidFill>
              </a:rPr>
              <a:t>￼ 	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FDEFC4B-C45D-4EED-B298-91F765F91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PT" noProof="0" smtClean="0"/>
              <a:pPr rtl="0"/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657438" y="477170"/>
            <a:ext cx="6877119" cy="640080"/>
          </a:xfrm>
        </p:spPr>
        <p:txBody>
          <a:bodyPr rtlCol="0">
            <a:noAutofit/>
          </a:bodyPr>
          <a:lstStyle/>
          <a:p>
            <a:pPr algn="ctr" rtl="0"/>
            <a:r>
              <a:rPr lang="pt-PT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2. Introdução</a:t>
            </a:r>
          </a:p>
        </p:txBody>
      </p:sp>
      <p:pic>
        <p:nvPicPr>
          <p:cNvPr id="3074" name="Picture 2" descr="Demo">
            <a:extLst>
              <a:ext uri="{FF2B5EF4-FFF2-40B4-BE49-F238E27FC236}">
                <a16:creationId xmlns:a16="http://schemas.microsoft.com/office/drawing/2014/main" id="{6D8FD271-DDBD-4174-978D-D73B2FF6AC0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734628"/>
            <a:ext cx="8381999" cy="389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E4F72E9-2A21-4ADE-9F96-3B585408F124}"/>
              </a:ext>
            </a:extLst>
          </p:cNvPr>
          <p:cNvSpPr txBox="1"/>
          <p:nvPr/>
        </p:nvSpPr>
        <p:spPr>
          <a:xfrm>
            <a:off x="600074" y="1257300"/>
            <a:ext cx="10991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Este trabalho tem como objetivo o desenvolvimento de código para a resolução de um problema de inteligência artificial, em que nos foi proposto solucionar um jogo (</a:t>
            </a:r>
            <a:r>
              <a:rPr lang="pt-PT" dirty="0" err="1"/>
              <a:t>Bomberman</a:t>
            </a:r>
            <a:r>
              <a:rPr lang="pt-PT" dirty="0"/>
              <a:t>) com vários níveis, em que o objetivo principal é derrotar os inimigos sem que eles nos derrotem e encontrar a saída do jogo que está escondida atrás de uma parede destrutível. </a:t>
            </a:r>
          </a:p>
          <a:p>
            <a:r>
              <a:rPr lang="pt-PT" dirty="0"/>
              <a:t>Repositório: </a:t>
            </a:r>
            <a:r>
              <a:rPr lang="pt-PT" dirty="0">
                <a:hlinkClick r:id="rId4"/>
              </a:rPr>
              <a:t>https://github.com/detiuaveiro/trabalho-de-grupo-bomberman-bomberman-iia-89077-89162</a:t>
            </a:r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CD601B-9901-4CDB-BA15-10529A60E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PT" noProof="0" smtClean="0"/>
              <a:pPr rtl="0"/>
              <a:t>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657440" y="491482"/>
            <a:ext cx="6877119" cy="640080"/>
          </a:xfrm>
        </p:spPr>
        <p:txBody>
          <a:bodyPr rtlCol="0">
            <a:noAutofit/>
          </a:bodyPr>
          <a:lstStyle/>
          <a:p>
            <a:pPr algn="ctr" rtl="0"/>
            <a:r>
              <a:rPr lang="pt-PT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3. Implementação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C66B97-DF19-4FC6-BFFF-97284E2A7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96" y="1298121"/>
            <a:ext cx="8504808" cy="485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F3FFE90F-93A0-4887-98FA-C6DBFF2ED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PT" noProof="0" smtClean="0"/>
              <a:pPr rtl="0"/>
              <a:t>4</a:t>
            </a:fld>
            <a:endParaRPr lang="pt-PT" noProof="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B011BD-F70D-470E-9A98-97F55D984575}"/>
              </a:ext>
            </a:extLst>
          </p:cNvPr>
          <p:cNvSpPr txBox="1"/>
          <p:nvPr/>
        </p:nvSpPr>
        <p:spPr>
          <a:xfrm>
            <a:off x="3562350" y="6255709"/>
            <a:ext cx="506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Imagem 1: esquema de decisão do agente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507" y="419481"/>
            <a:ext cx="3212593" cy="571119"/>
          </a:xfrm>
        </p:spPr>
        <p:txBody>
          <a:bodyPr rtlCol="0">
            <a:normAutofit fontScale="90000"/>
          </a:bodyPr>
          <a:lstStyle/>
          <a:p>
            <a:pPr lvl="0"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3.1 Classes e Funções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538A0C9-4DB0-4433-A5F8-E1292320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PT" noProof="0" smtClean="0"/>
              <a:pPr rtl="0"/>
              <a:t>5</a:t>
            </a:fld>
            <a:endParaRPr lang="pt-PT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9E28DB-452A-4CA2-86D5-FD7CEB29B8A9}"/>
              </a:ext>
            </a:extLst>
          </p:cNvPr>
          <p:cNvSpPr txBox="1"/>
          <p:nvPr/>
        </p:nvSpPr>
        <p:spPr>
          <a:xfrm>
            <a:off x="409575" y="1400174"/>
            <a:ext cx="11372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PT" dirty="0"/>
              <a:t>Estamos a utilizar uma pesquisa em árvore (através da classe tree_search_bomb.py), usando o método de pesquisa </a:t>
            </a:r>
            <a:r>
              <a:rPr lang="pt-PT" i="1" dirty="0" err="1"/>
              <a:t>greedy</a:t>
            </a:r>
            <a:r>
              <a:rPr lang="pt-PT" i="1" dirty="0"/>
              <a:t>. </a:t>
            </a:r>
            <a:r>
              <a:rPr lang="pt-PT" dirty="0"/>
              <a:t>O domínio para a pesquisa é gerado numa função da classe student.py chamada </a:t>
            </a:r>
            <a:r>
              <a:rPr lang="pt-PT" i="1" dirty="0" err="1"/>
              <a:t>domain</a:t>
            </a:r>
            <a:r>
              <a:rPr lang="pt-PT" dirty="0"/>
              <a:t> que em seguida cria um domínio do problema através da classe paredes.py.</a:t>
            </a:r>
          </a:p>
          <a:p>
            <a:pPr fontAlgn="base"/>
            <a:endParaRPr lang="pt-PT" dirty="0"/>
          </a:p>
          <a:p>
            <a:pPr fontAlgn="base"/>
            <a:r>
              <a:rPr lang="pt-PT" dirty="0"/>
              <a:t>Funções importantes:</a:t>
            </a:r>
          </a:p>
          <a:p>
            <a:pPr fontAlgn="base"/>
            <a:r>
              <a:rPr lang="pt-PT" dirty="0"/>
              <a:t>•</a:t>
            </a:r>
            <a:r>
              <a:rPr lang="pt-PT" dirty="0" err="1"/>
              <a:t>bomb_fled</a:t>
            </a:r>
            <a:r>
              <a:rPr lang="pt-PT" dirty="0"/>
              <a:t>(): -Cria vários concorrentes a posições livres (dando a coordenada de uma bomba e o raio) que posteriormente será verificada através da função </a:t>
            </a:r>
            <a:r>
              <a:rPr lang="pt-PT" dirty="0" err="1"/>
              <a:t>verify_range_bomb</a:t>
            </a:r>
            <a:r>
              <a:rPr lang="pt-PT" dirty="0"/>
              <a:t>();</a:t>
            </a:r>
          </a:p>
          <a:p>
            <a:pPr fontAlgn="base"/>
            <a:r>
              <a:rPr lang="pt-PT" dirty="0"/>
              <a:t>•</a:t>
            </a:r>
            <a:r>
              <a:rPr lang="pt-PT" dirty="0" err="1"/>
              <a:t>verify_range_bomb</a:t>
            </a:r>
            <a:r>
              <a:rPr lang="pt-PT" dirty="0"/>
              <a:t>(): -Verifica se a posição dada está fora do raio de atuação da bomba;</a:t>
            </a:r>
          </a:p>
          <a:p>
            <a:pPr fontAlgn="base"/>
            <a:r>
              <a:rPr lang="pt-PT" dirty="0"/>
              <a:t>•</a:t>
            </a:r>
            <a:r>
              <a:rPr lang="pt-PT" dirty="0" err="1"/>
              <a:t>pos_last</a:t>
            </a:r>
            <a:r>
              <a:rPr lang="pt-PT" dirty="0"/>
              <a:t>(): - Armazena os steps em que o agente fica parado no mesmo sitio e tenta sair desse estado; </a:t>
            </a:r>
          </a:p>
          <a:p>
            <a:pPr fontAlgn="base"/>
            <a:r>
              <a:rPr lang="pt-PT" dirty="0"/>
              <a:t>•</a:t>
            </a:r>
            <a:r>
              <a:rPr lang="pt-PT" dirty="0" err="1"/>
              <a:t>count_close</a:t>
            </a:r>
            <a:r>
              <a:rPr lang="pt-PT" dirty="0"/>
              <a:t>(): - É usado pra contar o numero de steps em que ele fica a tentar matar um inimigo, se esse numero ultrapassar 200 ele envia teclas aleatórias (</a:t>
            </a:r>
            <a:r>
              <a:rPr lang="pt-PT" i="1" dirty="0" err="1"/>
              <a:t>random</a:t>
            </a:r>
            <a:r>
              <a:rPr lang="pt-PT" i="1" dirty="0"/>
              <a:t> </a:t>
            </a:r>
            <a:r>
              <a:rPr lang="pt-PT" i="1" dirty="0" err="1"/>
              <a:t>keys</a:t>
            </a:r>
            <a:r>
              <a:rPr lang="pt-PT" i="1" dirty="0"/>
              <a:t>) </a:t>
            </a:r>
            <a:r>
              <a:rPr lang="pt-PT" dirty="0"/>
              <a:t>para fazer com que o inimigo não o faça entrar em </a:t>
            </a:r>
            <a:r>
              <a:rPr lang="pt-PT" i="1" dirty="0" err="1"/>
              <a:t>loop</a:t>
            </a:r>
            <a:r>
              <a:rPr lang="pt-PT" i="1" dirty="0"/>
              <a:t>.</a:t>
            </a:r>
            <a:endParaRPr lang="pt-PT" dirty="0"/>
          </a:p>
          <a:p>
            <a:pPr fontAlgn="base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em-vindo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2_TF10001108.potx" id="{3793D530-9557-4B14-8733-11DB0A2239B9}" vid="{B0338133-69E1-48A0-845B-9EDFF6AC1A6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 2016</Template>
  <TotalTime>0</TotalTime>
  <Words>341</Words>
  <Application>Microsoft Office PowerPoint</Application>
  <PresentationFormat>Ecrã Panorâmico</PresentationFormat>
  <Paragraphs>34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Bem-vindoDoc</vt:lpstr>
      <vt:lpstr>Introdução à Inteligência Artificial</vt:lpstr>
      <vt:lpstr>1. Índice</vt:lpstr>
      <vt:lpstr>2. Introdução</vt:lpstr>
      <vt:lpstr>3. Implementação</vt:lpstr>
      <vt:lpstr>3.1 Classes e Funções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2019-12-04T17:01:40Z</dcterms:created>
  <dcterms:modified xsi:type="dcterms:W3CDTF">2019-12-04T23:37:13Z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