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44fbb255a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44fbb255a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44fbb255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44fbb255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44fbb255a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44fbb255a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44fbb255a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44fbb255a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44fbb255a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44fbb255a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44fbb255a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44fbb255a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44fbb255a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44fbb255a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44fbb255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44fbb255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44fbb255a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44fbb255a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44fbb255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44fbb255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44fbb25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44fbb25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44fbb255a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e44fbb255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44fbb255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44fbb255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44fbb255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44fbb255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46d68583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46d6858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46d68583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46d68583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46d68583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46d68583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46d68583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46d68583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44fbb255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44fbb255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44fbb255a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44fbb255a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44fbb255a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44fbb255a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44fbb255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44fbb255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44fbb255a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44fbb255a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44fbb255a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44fbb255a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44fbb255a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44fbb255a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Final project of the course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l"/>
              <a:t>Mathematics for Computer Science and Introduction to Problem-Solving Techniques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Critical project route</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2"/>
          <p:cNvPicPr preferRelativeResize="0"/>
          <p:nvPr/>
        </p:nvPicPr>
        <p:blipFill>
          <a:blip r:embed="rId3">
            <a:alphaModFix/>
          </a:blip>
          <a:stretch>
            <a:fillRect/>
          </a:stretch>
        </p:blipFill>
        <p:spPr>
          <a:xfrm>
            <a:off x="1582287" y="1567550"/>
            <a:ext cx="6469331" cy="2911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Conclusions (1/2) </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lang="pl" sz="1100">
                <a:latin typeface="Arial"/>
                <a:ea typeface="Arial"/>
                <a:cs typeface="Arial"/>
                <a:sym typeface="Arial"/>
              </a:rPr>
              <a:t>Here's a suggested process for creating a web application based on the given stages:</a:t>
            </a:r>
            <a:endParaRPr sz="1100">
              <a:latin typeface="Arial"/>
              <a:ea typeface="Arial"/>
              <a:cs typeface="Arial"/>
              <a:sym typeface="Arial"/>
            </a:endParaRPr>
          </a:p>
          <a:p>
            <a:pPr indent="-272256" lvl="0" marL="457200" rtl="0" algn="l">
              <a:spcBef>
                <a:spcPts val="1200"/>
              </a:spcBef>
              <a:spcAft>
                <a:spcPts val="0"/>
              </a:spcAft>
              <a:buClr>
                <a:schemeClr val="lt1"/>
              </a:buClr>
              <a:buSzPct val="100000"/>
              <a:buFont typeface="Arial"/>
              <a:buAutoNum type="arabicPeriod"/>
            </a:pPr>
            <a:r>
              <a:rPr b="1" lang="pl" sz="1100">
                <a:latin typeface="Arial"/>
                <a:ea typeface="Arial"/>
                <a:cs typeface="Arial"/>
                <a:sym typeface="Arial"/>
              </a:rPr>
              <a:t>Design Preparation:</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Gather requirements from stakeholders and define the scope of the web application.</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Create wireframes or mockups to visualize the layout and functionality of the application.</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Database Design:</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Design the database schema based on the data requirements of the application.</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Choose the appropriate database management system (e.g., MySQL, PostgreSQL) and set up the database.</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Design Layout:</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Create the visual design of the web application, including colors, typography, and overall aesthetics.</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Ensure the design is responsive and optimized for various screen sizes.</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Coding Dynamic Interface Elements:</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Develop dynamic elements of the user interface using front-end technologies such as HTML, CSS, and JavaScript.</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Implement interactivity and user experience enhancements using libraries or frameworks like React, Angular, or Vue.js.</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Preparation of Website Texts:</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Write and prepare the content for the web pages, including text, images, and multimedia elements.</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Ensure the content is engaging, informative, and aligned with the overall design and messaging of the application.</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Coding Endpoints:</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Develop server-side logic and APIs (Application Programming Interfaces) to handle data processing and communication with the client-side.</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Choose a suitable server-side programming language and framework (e.g., Node.js with Express, Django, Flask).</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Front-End and Back-End Integration:</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Integrate the front-end and back-end components of the application to ensure seamless communication and data flow.</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Test API endpoints and data retrieval mechanisms to ensure they function correctly.</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Conclusions (2/2)</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lang="pl" sz="1100">
                <a:latin typeface="Arial"/>
                <a:ea typeface="Arial"/>
                <a:cs typeface="Arial"/>
                <a:sym typeface="Arial"/>
              </a:rPr>
              <a:t>Here's a suggested process for creating a web application based on the given stages:</a:t>
            </a:r>
            <a:endParaRPr sz="1100">
              <a:latin typeface="Arial"/>
              <a:ea typeface="Arial"/>
              <a:cs typeface="Arial"/>
              <a:sym typeface="Arial"/>
            </a:endParaRPr>
          </a:p>
          <a:p>
            <a:pPr indent="-272256" lvl="0" marL="457200" rtl="0" algn="l">
              <a:spcBef>
                <a:spcPts val="1200"/>
              </a:spcBef>
              <a:spcAft>
                <a:spcPts val="0"/>
              </a:spcAft>
              <a:buClr>
                <a:schemeClr val="lt1"/>
              </a:buClr>
              <a:buSzPct val="100000"/>
              <a:buFont typeface="Arial"/>
              <a:buAutoNum type="arabicPeriod"/>
            </a:pPr>
            <a:r>
              <a:rPr b="1" lang="pl" sz="1100">
                <a:latin typeface="Arial"/>
                <a:ea typeface="Arial"/>
                <a:cs typeface="Arial"/>
                <a:sym typeface="Arial"/>
              </a:rPr>
              <a:t>Front-End and Back-End Integration:</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Integrate the front-end and back-end components of the application to ensure seamless communication and data flow.</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Test API endpoints and data retrieval mechanisms to ensure they function correctly.</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Preparation of Documents:</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Compile and organize any necessary documents, such as user manuals, FAQs, or legal documents.</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Ensure documents are accurate, up-to-date, and easily accessible to users.</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User Testing of the Website:</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Conduct usability testing and gather feedback from real users to identify any issues or areas for improvement.</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Iterate on the design and functionality based on user feedback to enhance the user experience.</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Placement of Documents on the Website:</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Integrate documents into the web application, ensuring they are accessible from relevant pages or sections.</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Implement navigation and search functionalities to help users find and access documents easily.</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Payment System Validation:</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Validate and test the payment system to ensure secure and reliable transaction processing.</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Verify that payment-related functionalities such as checkout, payment gateways, and order processing work as expected.</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Payment System Integration:</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Integrate the payment system into the web application, enabling users to make purchases or payments seamlessly.</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Ensure compliance with relevant payment regulations and standards (e.g., PCI DSS) for handling sensitive payment information.</a:t>
            </a:r>
            <a:endParaRPr>
              <a:latin typeface="Arial"/>
              <a:ea typeface="Arial"/>
              <a:cs typeface="Arial"/>
              <a:sym typeface="Arial"/>
            </a:endParaRPr>
          </a:p>
          <a:p>
            <a:pPr indent="-272256" lvl="0" marL="457200" rtl="0" algn="l">
              <a:spcBef>
                <a:spcPts val="0"/>
              </a:spcBef>
              <a:spcAft>
                <a:spcPts val="0"/>
              </a:spcAft>
              <a:buClr>
                <a:schemeClr val="lt1"/>
              </a:buClr>
              <a:buSzPct val="100000"/>
              <a:buFont typeface="Arial"/>
              <a:buAutoNum type="arabicPeriod"/>
            </a:pPr>
            <a:r>
              <a:rPr b="1" lang="pl" sz="1100">
                <a:latin typeface="Arial"/>
                <a:ea typeface="Arial"/>
                <a:cs typeface="Arial"/>
                <a:sym typeface="Arial"/>
              </a:rPr>
              <a:t>Adding Special Animation:</a:t>
            </a:r>
            <a:endParaRPr b="1" sz="1100">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Enhance the visual appeal and user experience by adding special animations or effects to the web application.</a:t>
            </a:r>
            <a:endParaRPr>
              <a:latin typeface="Arial"/>
              <a:ea typeface="Arial"/>
              <a:cs typeface="Arial"/>
              <a:sym typeface="Arial"/>
            </a:endParaRPr>
          </a:p>
          <a:p>
            <a:pPr indent="-272256" lvl="1" marL="914400" rtl="0" algn="l">
              <a:spcBef>
                <a:spcPts val="0"/>
              </a:spcBef>
              <a:spcAft>
                <a:spcPts val="0"/>
              </a:spcAft>
              <a:buClr>
                <a:schemeClr val="lt1"/>
              </a:buClr>
              <a:buSzPct val="100000"/>
              <a:buFont typeface="Arial"/>
              <a:buChar char="○"/>
            </a:pPr>
            <a:r>
              <a:rPr lang="pl">
                <a:latin typeface="Arial"/>
                <a:ea typeface="Arial"/>
                <a:cs typeface="Arial"/>
                <a:sym typeface="Arial"/>
              </a:rPr>
              <a:t>Use modern web technologies like CSS animations, SVG, or JavaScript libraries to implement animations tastefully without impacting performance.</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Block 3. The cost of change in the long-term perspective</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The process represents the company's revenue dynamics before and after implementing key investments.</a:t>
            </a:r>
            <a:endParaRPr/>
          </a:p>
          <a:p>
            <a:pPr indent="0" lvl="0" marL="0" rtl="0" algn="l">
              <a:spcBef>
                <a:spcPts val="1200"/>
              </a:spcBef>
              <a:spcAft>
                <a:spcPts val="1200"/>
              </a:spcAft>
              <a:buNone/>
            </a:pPr>
            <a:r>
              <a:rPr lang="pl"/>
              <a:t> The model shows the impact of decisions on the company's financial trajectory.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Graphing a function and its derivative to changes</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26"/>
          <p:cNvPicPr preferRelativeResize="0"/>
          <p:nvPr/>
        </p:nvPicPr>
        <p:blipFill>
          <a:blip r:embed="rId3">
            <a:alphaModFix/>
          </a:blip>
          <a:stretch>
            <a:fillRect/>
          </a:stretch>
        </p:blipFill>
        <p:spPr>
          <a:xfrm>
            <a:off x="2883400" y="1567550"/>
            <a:ext cx="2908251" cy="2911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The result before and after the changes and the cost of the solution</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Total revenue before changes: $ </a:t>
            </a:r>
            <a:r>
              <a:rPr lang="pl" sz="1350">
                <a:solidFill>
                  <a:srgbClr val="D5D5D5"/>
                </a:solidFill>
                <a:highlight>
                  <a:schemeClr val="dk1"/>
                </a:highlight>
                <a:latin typeface="Courier New"/>
                <a:ea typeface="Courier New"/>
                <a:cs typeface="Courier New"/>
                <a:sym typeface="Courier New"/>
              </a:rPr>
              <a:t>3 574 193</a:t>
            </a:r>
            <a:endParaRPr sz="1600">
              <a:highlight>
                <a:schemeClr val="dk1"/>
              </a:highlight>
            </a:endParaRPr>
          </a:p>
          <a:p>
            <a:pPr indent="0" lvl="0" marL="0" rtl="0" algn="l">
              <a:spcBef>
                <a:spcPts val="1200"/>
              </a:spcBef>
              <a:spcAft>
                <a:spcPts val="0"/>
              </a:spcAft>
              <a:buNone/>
            </a:pPr>
            <a:r>
              <a:rPr lang="pl"/>
              <a:t>Total revenue before changes: $ </a:t>
            </a:r>
            <a:r>
              <a:rPr lang="pl" sz="1350">
                <a:solidFill>
                  <a:srgbClr val="D5D5D5"/>
                </a:solidFill>
                <a:highlight>
                  <a:schemeClr val="dk1"/>
                </a:highlight>
                <a:latin typeface="Courier New"/>
                <a:ea typeface="Courier New"/>
                <a:cs typeface="Courier New"/>
                <a:sym typeface="Courier New"/>
              </a:rPr>
              <a:t>4 081 608</a:t>
            </a:r>
            <a:endParaRPr sz="1600">
              <a:highlight>
                <a:schemeClr val="dk1"/>
              </a:highlight>
            </a:endParaRPr>
          </a:p>
          <a:p>
            <a:pPr indent="0" lvl="0" marL="0" rtl="0" algn="l">
              <a:spcBef>
                <a:spcPts val="1200"/>
              </a:spcBef>
              <a:spcAft>
                <a:spcPts val="0"/>
              </a:spcAft>
              <a:buNone/>
            </a:pPr>
            <a:r>
              <a:rPr lang="pl"/>
              <a:t>Cost of the decision: $ </a:t>
            </a:r>
            <a:r>
              <a:rPr lang="pl" sz="1350">
                <a:solidFill>
                  <a:srgbClr val="D5D5D5"/>
                </a:solidFill>
                <a:highlight>
                  <a:schemeClr val="dk1"/>
                </a:highlight>
                <a:latin typeface="Courier New"/>
                <a:ea typeface="Courier New"/>
                <a:cs typeface="Courier New"/>
                <a:sym typeface="Courier New"/>
              </a:rPr>
              <a:t>507 415</a:t>
            </a:r>
            <a:endParaRPr sz="1600">
              <a:highlight>
                <a:schemeClr val="dk1"/>
              </a:highlight>
            </a:endParaRPr>
          </a:p>
          <a:p>
            <a:pPr indent="0" lvl="0" marL="0" rtl="0" algn="l">
              <a:spcBef>
                <a:spcPts val="1200"/>
              </a:spcBef>
              <a:spcAft>
                <a:spcPts val="1200"/>
              </a:spcAft>
              <a:buNone/>
            </a:pPr>
            <a:r>
              <a:rPr lang="pl"/>
              <a:t>The data presented show the increase in the company's revenues after taking into account the incurred costs.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Block 4: Probabilistic solution</a:t>
            </a:r>
            <a:endParaRPr/>
          </a:p>
        </p:txBody>
      </p:sp>
      <p:sp>
        <p:nvSpPr>
          <p:cNvPr id="231" name="Google Shape;23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Description of a probabilistic situation</a:t>
            </a:r>
            <a:endParaRPr/>
          </a:p>
        </p:txBody>
      </p:sp>
      <p:sp>
        <p:nvSpPr>
          <p:cNvPr id="237" name="Google Shape;237;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pl"/>
              <a:t>Description of a probabilistic situation: you invest in a company, hire a new employee, etc. In terms of justification, you can consider decision-making in risk conditions.</a:t>
            </a:r>
            <a:endParaRPr/>
          </a:p>
          <a:p>
            <a:pPr indent="0" lvl="0" marL="0" rtl="0" algn="l">
              <a:lnSpc>
                <a:spcPct val="150000"/>
              </a:lnSpc>
              <a:spcBef>
                <a:spcPts val="1200"/>
              </a:spcBef>
              <a:spcAft>
                <a:spcPts val="1200"/>
              </a:spcAft>
              <a:buNone/>
            </a:pPr>
            <a:r>
              <a:rPr lang="pl"/>
              <a:t> Assessment of the probabilities of this event. Description and justification of your decision.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Assessment of event probabilities</a:t>
            </a:r>
            <a:endParaRPr/>
          </a:p>
        </p:txBody>
      </p:sp>
      <p:sp>
        <p:nvSpPr>
          <p:cNvPr id="243" name="Google Shape;243;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rgbClr val="D5D5D5"/>
              </a:buClr>
              <a:buSzPts val="1200"/>
              <a:buFont typeface="Roboto"/>
              <a:buChar char="●"/>
            </a:pPr>
            <a:r>
              <a:rPr lang="pl" sz="1200">
                <a:solidFill>
                  <a:srgbClr val="D5D5D5"/>
                </a:solidFill>
                <a:highlight>
                  <a:schemeClr val="dk1"/>
                </a:highlight>
                <a:latin typeface="Roboto"/>
                <a:ea typeface="Roboto"/>
                <a:cs typeface="Roboto"/>
                <a:sym typeface="Roboto"/>
              </a:rPr>
              <a:t>Probability of Success (P(S)): There is a 70% chance that the new employee will meet the sales targets.</a:t>
            </a:r>
            <a:endParaRPr sz="1200">
              <a:solidFill>
                <a:srgbClr val="D5D5D5"/>
              </a:solidFill>
              <a:highlight>
                <a:schemeClr val="dk1"/>
              </a:highlight>
              <a:latin typeface="Roboto"/>
              <a:ea typeface="Roboto"/>
              <a:cs typeface="Roboto"/>
              <a:sym typeface="Roboto"/>
            </a:endParaRPr>
          </a:p>
          <a:p>
            <a:pPr indent="0" lvl="0" marL="0" rtl="0" algn="l">
              <a:spcBef>
                <a:spcPts val="600"/>
              </a:spcBef>
              <a:spcAft>
                <a:spcPts val="0"/>
              </a:spcAft>
              <a:buNone/>
            </a:pPr>
            <a:r>
              <a:t/>
            </a:r>
            <a:endParaRPr sz="1200">
              <a:solidFill>
                <a:srgbClr val="D5D5D5"/>
              </a:solidFill>
              <a:highlight>
                <a:schemeClr val="dk1"/>
              </a:highlight>
              <a:latin typeface="Roboto"/>
              <a:ea typeface="Roboto"/>
              <a:cs typeface="Roboto"/>
              <a:sym typeface="Roboto"/>
            </a:endParaRPr>
          </a:p>
          <a:p>
            <a:pPr indent="0" lvl="0" marL="0" rtl="0" algn="l">
              <a:spcBef>
                <a:spcPts val="600"/>
              </a:spcBef>
              <a:spcAft>
                <a:spcPts val="0"/>
              </a:spcAft>
              <a:buNone/>
            </a:pPr>
            <a:r>
              <a:t/>
            </a:r>
            <a:endParaRPr sz="1200">
              <a:solidFill>
                <a:srgbClr val="D5D5D5"/>
              </a:solidFill>
              <a:highlight>
                <a:schemeClr val="dk1"/>
              </a:highlight>
              <a:latin typeface="Roboto"/>
              <a:ea typeface="Roboto"/>
              <a:cs typeface="Roboto"/>
              <a:sym typeface="Roboto"/>
            </a:endParaRPr>
          </a:p>
          <a:p>
            <a:pPr indent="0" lvl="0" marL="0" rtl="0" algn="l">
              <a:spcBef>
                <a:spcPts val="600"/>
              </a:spcBef>
              <a:spcAft>
                <a:spcPts val="0"/>
              </a:spcAft>
              <a:buNone/>
            </a:pPr>
            <a:r>
              <a:t/>
            </a:r>
            <a:endParaRPr sz="1200">
              <a:solidFill>
                <a:srgbClr val="D5D5D5"/>
              </a:solidFill>
              <a:highlight>
                <a:schemeClr val="dk1"/>
              </a:highlight>
              <a:latin typeface="Roboto"/>
              <a:ea typeface="Roboto"/>
              <a:cs typeface="Roboto"/>
              <a:sym typeface="Roboto"/>
            </a:endParaRPr>
          </a:p>
          <a:p>
            <a:pPr indent="-304800" lvl="0" marL="457200" rtl="0" algn="l">
              <a:spcBef>
                <a:spcPts val="600"/>
              </a:spcBef>
              <a:spcAft>
                <a:spcPts val="0"/>
              </a:spcAft>
              <a:buClr>
                <a:srgbClr val="D5D5D5"/>
              </a:buClr>
              <a:buSzPts val="1200"/>
              <a:buFont typeface="Roboto"/>
              <a:buChar char="●"/>
            </a:pPr>
            <a:r>
              <a:rPr lang="pl" sz="1200">
                <a:solidFill>
                  <a:srgbClr val="D5D5D5"/>
                </a:solidFill>
                <a:highlight>
                  <a:schemeClr val="dk1"/>
                </a:highlight>
                <a:latin typeface="Roboto"/>
                <a:ea typeface="Roboto"/>
                <a:cs typeface="Roboto"/>
                <a:sym typeface="Roboto"/>
              </a:rPr>
              <a:t>Probability of Failure (P(F)): There is a 30% chance that the employee will not meet the success</a:t>
            </a:r>
            <a:endParaRPr sz="1200">
              <a:solidFill>
                <a:srgbClr val="D5D5D5"/>
              </a:solidFill>
              <a:highlight>
                <a:schemeClr val="dk1"/>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Description and justification of the decision</a:t>
            </a:r>
            <a:endParaRPr/>
          </a:p>
        </p:txBody>
      </p:sp>
      <p:sp>
        <p:nvSpPr>
          <p:cNvPr id="249" name="Google Shape;249;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l"/>
              <a:t>The value representing the average expected increase in monthly revenue after taking into account the probability of success and the risk of failure, or EMV for short, was $51,200.</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pl"/>
              <a:t>Presumably, the new hire will help the company expand its market reach and customer base, which is crucial for long-term growth.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Sławomir Jaciubek</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l"/>
              <a:t>40 y.o</a:t>
            </a:r>
            <a:endParaRPr/>
          </a:p>
          <a:p>
            <a:pPr indent="-311150" lvl="0" marL="457200" rtl="0" algn="l">
              <a:spcBef>
                <a:spcPts val="0"/>
              </a:spcBef>
              <a:spcAft>
                <a:spcPts val="0"/>
              </a:spcAft>
              <a:buSzPts val="1300"/>
              <a:buChar char="●"/>
            </a:pPr>
            <a:r>
              <a:rPr lang="pl"/>
              <a:t>I work as a UAV pilot at a thermal power plant.</a:t>
            </a:r>
            <a:endParaRPr/>
          </a:p>
          <a:p>
            <a:pPr indent="-311150" lvl="0" marL="457200" rtl="0" algn="l">
              <a:spcBef>
                <a:spcPts val="0"/>
              </a:spcBef>
              <a:spcAft>
                <a:spcPts val="0"/>
              </a:spcAft>
              <a:buSzPts val="1300"/>
              <a:buChar char="●"/>
            </a:pPr>
            <a:r>
              <a:rPr lang="pl"/>
              <a:t>I have a master’s degree in chemistry and </a:t>
            </a:r>
            <a:r>
              <a:rPr lang="pl"/>
              <a:t>environmental protection.</a:t>
            </a:r>
            <a:endParaRPr/>
          </a:p>
          <a:p>
            <a:pPr indent="-311150" lvl="0" marL="457200" rtl="0" algn="l">
              <a:spcBef>
                <a:spcPts val="0"/>
              </a:spcBef>
              <a:spcAft>
                <a:spcPts val="0"/>
              </a:spcAft>
              <a:buSzPts val="1300"/>
              <a:buChar char="●"/>
            </a:pPr>
            <a:r>
              <a:rPr lang="pl"/>
              <a:t>I am interested in science, programming, drones, history and motoring.</a:t>
            </a:r>
            <a:endParaRPr/>
          </a:p>
          <a:p>
            <a:pPr indent="-311150" lvl="0" marL="457200" rtl="0" algn="l">
              <a:spcBef>
                <a:spcPts val="0"/>
              </a:spcBef>
              <a:spcAft>
                <a:spcPts val="0"/>
              </a:spcAft>
              <a:buSzPts val="1300"/>
              <a:buChar char="●"/>
            </a:pPr>
            <a:r>
              <a:rPr lang="pl"/>
              <a:t>In my free time, I read popular science magazines and spend time in nature.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Block 5. Decision Optimization</a:t>
            </a:r>
            <a:endParaRPr/>
          </a:p>
        </p:txBody>
      </p:sp>
      <p:sp>
        <p:nvSpPr>
          <p:cNvPr id="255" name="Google Shape;25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Situation description</a:t>
            </a:r>
            <a:endParaRPr/>
          </a:p>
        </p:txBody>
      </p:sp>
      <p:sp>
        <p:nvSpPr>
          <p:cNvPr id="261" name="Google Shape;261;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pl"/>
              <a:t>The design office is working on introducing a new line of men's suits and accessories dedicated to each set, such as footwear, watches and jewelry. The projects require extensive knowledge and commitment of employees, and work schedules overlap. The goal is to maximize productivity by optimizing employees' working time on individual project stages. For customer satisfaction, it is also necessary for work to be carried out on time without exceeding the total number of man-hours available.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Justification of the optimization task</a:t>
            </a:r>
            <a:endParaRPr/>
          </a:p>
        </p:txBody>
      </p:sp>
      <p:sp>
        <p:nvSpPr>
          <p:cNvPr id="267" name="Google Shape;267;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The company employs a limited number of qualified employees.</a:t>
            </a:r>
            <a:endParaRPr/>
          </a:p>
          <a:p>
            <a:pPr indent="0" lvl="0" marL="0" rtl="0" algn="l">
              <a:spcBef>
                <a:spcPts val="1200"/>
              </a:spcBef>
              <a:spcAft>
                <a:spcPts val="0"/>
              </a:spcAft>
              <a:buNone/>
            </a:pPr>
            <a:r>
              <a:rPr lang="pl"/>
              <a:t> The working hours limit for each of them is 40 hours per week. </a:t>
            </a:r>
            <a:endParaRPr/>
          </a:p>
          <a:p>
            <a:pPr indent="0" lvl="0" marL="0" rtl="0" algn="l">
              <a:spcBef>
                <a:spcPts val="1200"/>
              </a:spcBef>
              <a:spcAft>
                <a:spcPts val="0"/>
              </a:spcAft>
              <a:buNone/>
            </a:pPr>
            <a:r>
              <a:rPr lang="pl"/>
              <a:t>Projects developed in the company have strict time frames because these are the clients' requirements. </a:t>
            </a:r>
            <a:endParaRPr/>
          </a:p>
          <a:p>
            <a:pPr indent="0" lvl="0" marL="0" rtl="0" algn="l">
              <a:spcBef>
                <a:spcPts val="1200"/>
              </a:spcBef>
              <a:spcAft>
                <a:spcPts val="0"/>
              </a:spcAft>
              <a:buNone/>
            </a:pPr>
            <a:r>
              <a:rPr lang="pl"/>
              <a:t>These deadlines cannot be exceeded in order to maintain good customer relations and to ensure their satisfaction. </a:t>
            </a:r>
            <a:endParaRPr/>
          </a:p>
          <a:p>
            <a:pPr indent="0" lvl="0" marL="0" rtl="0" algn="l">
              <a:spcBef>
                <a:spcPts val="1200"/>
              </a:spcBef>
              <a:spcAft>
                <a:spcPts val="1200"/>
              </a:spcAft>
              <a:buNone/>
            </a:pPr>
            <a:r>
              <a:rPr lang="pl"/>
              <a:t>Optimizing employee working time can reduce empty working hours and increase employee productivity.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Solution</a:t>
            </a:r>
            <a:endParaRPr/>
          </a:p>
        </p:txBody>
      </p:sp>
      <p:sp>
        <p:nvSpPr>
          <p:cNvPr id="273" name="Google Shape;273;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1050">
                <a:solidFill>
                  <a:srgbClr val="D5D5D5"/>
                </a:solidFill>
                <a:highlight>
                  <a:schemeClr val="dk1"/>
                </a:highlight>
                <a:latin typeface="Courier New"/>
                <a:ea typeface="Courier New"/>
                <a:cs typeface="Courier New"/>
                <a:sym typeface="Courier New"/>
              </a:rPr>
              <a:t>Optimal hours distribution among employees and projects:</a:t>
            </a:r>
            <a:endParaRPr sz="1050">
              <a:solidFill>
                <a:srgbClr val="D5D5D5"/>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pl" sz="1050">
                <a:solidFill>
                  <a:srgbClr val="D5D5D5"/>
                </a:solidFill>
                <a:highlight>
                  <a:schemeClr val="dk1"/>
                </a:highlight>
                <a:latin typeface="Courier New"/>
                <a:ea typeface="Courier New"/>
                <a:cs typeface="Courier New"/>
                <a:sym typeface="Courier New"/>
              </a:rPr>
              <a:t>Employee 1, Project 1: 20.0</a:t>
            </a:r>
            <a:endParaRPr sz="1050">
              <a:solidFill>
                <a:srgbClr val="D5D5D5"/>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pl" sz="1050">
                <a:solidFill>
                  <a:srgbClr val="D5D5D5"/>
                </a:solidFill>
                <a:highlight>
                  <a:schemeClr val="dk1"/>
                </a:highlight>
                <a:latin typeface="Courier New"/>
                <a:ea typeface="Courier New"/>
                <a:cs typeface="Courier New"/>
                <a:sym typeface="Courier New"/>
              </a:rPr>
              <a:t>Employee 1, Project 2: 20.0</a:t>
            </a:r>
            <a:endParaRPr sz="1050">
              <a:solidFill>
                <a:srgbClr val="D5D5D5"/>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pl" sz="1050">
                <a:solidFill>
                  <a:srgbClr val="D5D5D5"/>
                </a:solidFill>
                <a:highlight>
                  <a:schemeClr val="dk1"/>
                </a:highlight>
                <a:latin typeface="Courier New"/>
                <a:ea typeface="Courier New"/>
                <a:cs typeface="Courier New"/>
                <a:sym typeface="Courier New"/>
              </a:rPr>
              <a:t>Employee 2, Project 1: 40.0</a:t>
            </a:r>
            <a:endParaRPr sz="1050">
              <a:solidFill>
                <a:srgbClr val="D5D5D5"/>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pl" sz="1050">
                <a:solidFill>
                  <a:srgbClr val="D5D5D5"/>
                </a:solidFill>
                <a:highlight>
                  <a:schemeClr val="dk1"/>
                </a:highlight>
                <a:latin typeface="Courier New"/>
                <a:ea typeface="Courier New"/>
                <a:cs typeface="Courier New"/>
                <a:sym typeface="Courier New"/>
              </a:rPr>
              <a:t>Employee 2, Project 2: 0.0</a:t>
            </a:r>
            <a:endParaRPr sz="1050">
              <a:solidFill>
                <a:srgbClr val="D5D5D5"/>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pl" sz="1050">
                <a:solidFill>
                  <a:srgbClr val="D5D5D5"/>
                </a:solidFill>
                <a:highlight>
                  <a:schemeClr val="dk1"/>
                </a:highlight>
                <a:latin typeface="Courier New"/>
                <a:ea typeface="Courier New"/>
                <a:cs typeface="Courier New"/>
                <a:sym typeface="Courier New"/>
              </a:rPr>
              <a:t>Employee 3, Project 1: 0.0</a:t>
            </a:r>
            <a:endParaRPr sz="1050">
              <a:solidFill>
                <a:srgbClr val="D5D5D5"/>
              </a:solidFill>
              <a:highlight>
                <a:schemeClr val="dk1"/>
              </a:highlight>
              <a:latin typeface="Courier New"/>
              <a:ea typeface="Courier New"/>
              <a:cs typeface="Courier New"/>
              <a:sym typeface="Courier New"/>
            </a:endParaRPr>
          </a:p>
          <a:p>
            <a:pPr indent="0" lvl="0" marL="0" rtl="0" algn="l">
              <a:spcBef>
                <a:spcPts val="1200"/>
              </a:spcBef>
              <a:spcAft>
                <a:spcPts val="0"/>
              </a:spcAft>
              <a:buNone/>
            </a:pPr>
            <a:r>
              <a:rPr lang="pl" sz="1050">
                <a:solidFill>
                  <a:srgbClr val="D5D5D5"/>
                </a:solidFill>
                <a:highlight>
                  <a:schemeClr val="dk1"/>
                </a:highlight>
                <a:latin typeface="Courier New"/>
                <a:ea typeface="Courier New"/>
                <a:cs typeface="Courier New"/>
                <a:sym typeface="Courier New"/>
              </a:rPr>
              <a:t>Employee 3, Project 2: 40.0</a:t>
            </a:r>
            <a:endParaRPr sz="1050">
              <a:solidFill>
                <a:srgbClr val="D5D5D5"/>
              </a:solidFill>
              <a:highlight>
                <a:schemeClr val="dk1"/>
              </a:highlight>
              <a:latin typeface="Courier New"/>
              <a:ea typeface="Courier New"/>
              <a:cs typeface="Courier New"/>
              <a:sym typeface="Courier New"/>
            </a:endParaRPr>
          </a:p>
          <a:p>
            <a:pPr indent="0" lvl="0" marL="0" rtl="0" algn="l">
              <a:spcBef>
                <a:spcPts val="1200"/>
              </a:spcBef>
              <a:spcAft>
                <a:spcPts val="1200"/>
              </a:spcAft>
              <a:buNone/>
            </a:pPr>
            <a:r>
              <a:rPr lang="pl" sz="1050">
                <a:solidFill>
                  <a:srgbClr val="D5D5D5"/>
                </a:solidFill>
                <a:highlight>
                  <a:schemeClr val="dk1"/>
                </a:highlight>
                <a:latin typeface="Courier New"/>
                <a:ea typeface="Courier New"/>
                <a:cs typeface="Courier New"/>
                <a:sym typeface="Courier New"/>
              </a:rPr>
              <a:t>Maximized productivity: $560.0</a:t>
            </a:r>
            <a:endParaRPr>
              <a:highlight>
                <a:schemeClr val="dk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Conclusions</a:t>
            </a:r>
            <a:endParaRPr/>
          </a:p>
        </p:txBody>
      </p:sp>
      <p:sp>
        <p:nvSpPr>
          <p:cNvPr id="279" name="Google Shape;279;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A maximum productivity of $560 will be achieved if projects 1 and 2 each receive 60 hours of work.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How I see my future ?</a:t>
            </a:r>
            <a:endParaRPr/>
          </a:p>
        </p:txBody>
      </p:sp>
      <p:sp>
        <p:nvSpPr>
          <p:cNvPr id="285" name="Google Shape;285;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I would like to become a JavaScript and/or Python programmer or work in the broadly understood IT industry.</a:t>
            </a:r>
            <a:endParaRPr/>
          </a:p>
          <a:p>
            <a:pPr indent="0" lvl="0" marL="0" rtl="0" algn="l">
              <a:spcBef>
                <a:spcPts val="1200"/>
              </a:spcBef>
              <a:spcAft>
                <a:spcPts val="1200"/>
              </a:spcAft>
              <a:buNone/>
            </a:pPr>
            <a:r>
              <a:rPr lang="pl"/>
              <a:t>I would also like to develop in the UAV (drone) piloting services industry.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297500" y="378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Thank you for watching…</a:t>
            </a:r>
            <a:endParaRPr/>
          </a:p>
        </p:txBody>
      </p:sp>
      <p:sp>
        <p:nvSpPr>
          <p:cNvPr id="291" name="Google Shape;291;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pl" sz="2400">
                <a:latin typeface="Montserrat"/>
                <a:ea typeface="Montserrat"/>
                <a:cs typeface="Montserrat"/>
                <a:sym typeface="Montserrat"/>
              </a:rPr>
              <a:t>Block 1. Personal life optimization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Actual and desired allocation of my time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Actual and desired allocation of my time:</a:t>
            </a:r>
            <a:endParaRPr/>
          </a:p>
          <a:p>
            <a:pPr indent="0" lvl="0" marL="0" rtl="0" algn="l">
              <a:spcBef>
                <a:spcPts val="0"/>
              </a:spcBef>
              <a:spcAft>
                <a:spcPts val="0"/>
              </a:spcAft>
              <a:buNone/>
            </a:pPr>
            <a:r>
              <a:rPr lang="pl"/>
              <a:t>Column C in this picture represent the actual allocation of my time, column E represent desired allocation of my time.</a:t>
            </a:r>
            <a:endParaRPr/>
          </a:p>
          <a:p>
            <a:pPr indent="0" lvl="0" marL="0" rtl="0" algn="l">
              <a:spcBef>
                <a:spcPts val="0"/>
              </a:spcBef>
              <a:spcAft>
                <a:spcPts val="0"/>
              </a:spcAft>
              <a:buNone/>
            </a:pPr>
            <a:r>
              <a:t/>
            </a:r>
            <a:endParaRPr/>
          </a:p>
        </p:txBody>
      </p:sp>
      <p:pic>
        <p:nvPicPr>
          <p:cNvPr id="154" name="Google Shape;154;p16"/>
          <p:cNvPicPr preferRelativeResize="0"/>
          <p:nvPr/>
        </p:nvPicPr>
        <p:blipFill>
          <a:blip r:embed="rId3">
            <a:alphaModFix/>
          </a:blip>
          <a:stretch>
            <a:fillRect/>
          </a:stretch>
        </p:blipFill>
        <p:spPr>
          <a:xfrm>
            <a:off x="1593812" y="1567550"/>
            <a:ext cx="5956375" cy="185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Necessary life changes, decisions made, action</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1" name="Google Shape;161;p17"/>
          <p:cNvSpPr txBox="1"/>
          <p:nvPr/>
        </p:nvSpPr>
        <p:spPr>
          <a:xfrm>
            <a:off x="1580300" y="1706100"/>
            <a:ext cx="6316200" cy="2420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Lato"/>
              <a:buChar char="●"/>
            </a:pPr>
            <a:r>
              <a:rPr lang="pl" sz="1000">
                <a:solidFill>
                  <a:schemeClr val="lt1"/>
                </a:solidFill>
                <a:latin typeface="Lato"/>
                <a:ea typeface="Lato"/>
                <a:cs typeface="Lato"/>
                <a:sym typeface="Lato"/>
              </a:rPr>
              <a:t>Career:</a:t>
            </a:r>
            <a:endParaRPr sz="1000">
              <a:solidFill>
                <a:schemeClr val="lt1"/>
              </a:solidFill>
              <a:latin typeface="Lato"/>
              <a:ea typeface="Lato"/>
              <a:cs typeface="Lato"/>
              <a:sym typeface="Lato"/>
            </a:endParaRPr>
          </a:p>
          <a:p>
            <a:pPr indent="0" lvl="0" marL="0" rtl="0" algn="l">
              <a:spcBef>
                <a:spcPts val="0"/>
              </a:spcBef>
              <a:spcAft>
                <a:spcPts val="0"/>
              </a:spcAft>
              <a:buNone/>
            </a:pPr>
            <a:r>
              <a:rPr lang="pl" sz="1000">
                <a:solidFill>
                  <a:schemeClr val="lt1"/>
                </a:solidFill>
                <a:latin typeface="Lato"/>
                <a:ea typeface="Lato"/>
                <a:cs typeface="Lato"/>
                <a:sym typeface="Lato"/>
              </a:rPr>
              <a:t>Changing my job to a more satisfying one that allows you to maintain a balance with your free time</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pl" sz="1000">
                <a:solidFill>
                  <a:schemeClr val="lt1"/>
                </a:solidFill>
                <a:latin typeface="Lato"/>
                <a:ea typeface="Lato"/>
                <a:cs typeface="Lato"/>
                <a:sym typeface="Lato"/>
              </a:rPr>
              <a:t>Family:</a:t>
            </a:r>
            <a:endParaRPr sz="1000">
              <a:solidFill>
                <a:schemeClr val="lt1"/>
              </a:solidFill>
              <a:latin typeface="Lato"/>
              <a:ea typeface="Lato"/>
              <a:cs typeface="Lato"/>
              <a:sym typeface="Lato"/>
            </a:endParaRPr>
          </a:p>
          <a:p>
            <a:pPr indent="0" lvl="0" marL="0" rtl="0" algn="l">
              <a:spcBef>
                <a:spcPts val="0"/>
              </a:spcBef>
              <a:spcAft>
                <a:spcPts val="0"/>
              </a:spcAft>
              <a:buNone/>
            </a:pPr>
            <a:r>
              <a:rPr lang="pl" sz="1000">
                <a:solidFill>
                  <a:schemeClr val="lt1"/>
                </a:solidFill>
                <a:latin typeface="Lato"/>
                <a:ea typeface="Lato"/>
                <a:cs typeface="Lato"/>
                <a:sym typeface="Lato"/>
              </a:rPr>
              <a:t>Planning more time for family</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pl" sz="1000">
                <a:solidFill>
                  <a:schemeClr val="lt1"/>
                </a:solidFill>
                <a:latin typeface="Lato"/>
                <a:ea typeface="Lato"/>
                <a:cs typeface="Lato"/>
                <a:sym typeface="Lato"/>
              </a:rPr>
              <a:t>Finances:</a:t>
            </a:r>
            <a:endParaRPr sz="1000">
              <a:solidFill>
                <a:schemeClr val="lt1"/>
              </a:solidFill>
              <a:latin typeface="Lato"/>
              <a:ea typeface="Lato"/>
              <a:cs typeface="Lato"/>
              <a:sym typeface="Lato"/>
            </a:endParaRPr>
          </a:p>
          <a:p>
            <a:pPr indent="0" lvl="0" marL="0" rtl="0" algn="l">
              <a:spcBef>
                <a:spcPts val="0"/>
              </a:spcBef>
              <a:spcAft>
                <a:spcPts val="0"/>
              </a:spcAft>
              <a:buNone/>
            </a:pPr>
            <a:r>
              <a:rPr lang="pl" sz="1000">
                <a:solidFill>
                  <a:schemeClr val="lt1"/>
                </a:solidFill>
                <a:latin typeface="Lato"/>
                <a:ea typeface="Lato"/>
                <a:cs typeface="Lato"/>
                <a:sym typeface="Lato"/>
              </a:rPr>
              <a:t>Investing financial surpluses to obtain additional dividends</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pl" sz="1000">
                <a:solidFill>
                  <a:schemeClr val="lt1"/>
                </a:solidFill>
                <a:latin typeface="Lato"/>
                <a:ea typeface="Lato"/>
                <a:cs typeface="Lato"/>
                <a:sym typeface="Lato"/>
              </a:rPr>
              <a:t>Friends:</a:t>
            </a:r>
            <a:endParaRPr sz="1000">
              <a:solidFill>
                <a:schemeClr val="lt1"/>
              </a:solidFill>
              <a:latin typeface="Lato"/>
              <a:ea typeface="Lato"/>
              <a:cs typeface="Lato"/>
              <a:sym typeface="Lato"/>
            </a:endParaRPr>
          </a:p>
          <a:p>
            <a:pPr indent="0" lvl="0" marL="0" rtl="0" algn="l">
              <a:spcBef>
                <a:spcPts val="0"/>
              </a:spcBef>
              <a:spcAft>
                <a:spcPts val="0"/>
              </a:spcAft>
              <a:buNone/>
            </a:pPr>
            <a:r>
              <a:rPr lang="pl" sz="1000">
                <a:solidFill>
                  <a:schemeClr val="lt1"/>
                </a:solidFill>
                <a:latin typeface="Lato"/>
                <a:ea typeface="Lato"/>
                <a:cs typeface="Lato"/>
                <a:sym typeface="Lato"/>
              </a:rPr>
              <a:t>Planning more time to meet friends and attend meetings.</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Necessary life changes, decisions made, action</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8" name="Google Shape;168;p18"/>
          <p:cNvSpPr txBox="1"/>
          <p:nvPr/>
        </p:nvSpPr>
        <p:spPr>
          <a:xfrm>
            <a:off x="1499775" y="1721200"/>
            <a:ext cx="6351300" cy="25014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Clr>
                <a:schemeClr val="lt1"/>
              </a:buClr>
              <a:buSzPts val="800"/>
              <a:buFont typeface="Lato"/>
              <a:buChar char="●"/>
            </a:pPr>
            <a:r>
              <a:rPr lang="pl" sz="800">
                <a:solidFill>
                  <a:schemeClr val="lt1"/>
                </a:solidFill>
                <a:latin typeface="Lato"/>
                <a:ea typeface="Lato"/>
                <a:cs typeface="Lato"/>
                <a:sym typeface="Lato"/>
              </a:rPr>
              <a:t>Self-development and education:</a:t>
            </a:r>
            <a:endParaRPr sz="800">
              <a:solidFill>
                <a:schemeClr val="lt1"/>
              </a:solidFill>
              <a:latin typeface="Lato"/>
              <a:ea typeface="Lato"/>
              <a:cs typeface="Lato"/>
              <a:sym typeface="Lato"/>
            </a:endParaRPr>
          </a:p>
          <a:p>
            <a:pPr indent="0" lvl="0" marL="0" marR="38100" rtl="0" algn="l">
              <a:lnSpc>
                <a:spcPct val="128571"/>
              </a:lnSpc>
              <a:spcBef>
                <a:spcPts val="0"/>
              </a:spcBef>
              <a:spcAft>
                <a:spcPts val="0"/>
              </a:spcAft>
              <a:buNone/>
            </a:pPr>
            <a:r>
              <a:rPr lang="pl" sz="800">
                <a:solidFill>
                  <a:srgbClr val="E8EAED"/>
                </a:solidFill>
                <a:highlight>
                  <a:schemeClr val="dk1"/>
                </a:highlight>
              </a:rPr>
              <a:t>Setting more ambitious goals and achieving them. You participated in valuable courses providing new skills.</a:t>
            </a:r>
            <a:endParaRPr sz="800">
              <a:solidFill>
                <a:srgbClr val="E8EAED"/>
              </a:solidFill>
              <a:highlight>
                <a:schemeClr val="dk1"/>
              </a:highlight>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279400" lvl="0" marL="457200" rtl="0" algn="l">
              <a:spcBef>
                <a:spcPts val="0"/>
              </a:spcBef>
              <a:spcAft>
                <a:spcPts val="0"/>
              </a:spcAft>
              <a:buClr>
                <a:schemeClr val="lt1"/>
              </a:buClr>
              <a:buSzPts val="800"/>
              <a:buFont typeface="Lato"/>
              <a:buChar char="●"/>
            </a:pPr>
            <a:r>
              <a:rPr lang="pl" sz="800">
                <a:solidFill>
                  <a:schemeClr val="lt1"/>
                </a:solidFill>
                <a:latin typeface="Lato"/>
                <a:ea typeface="Lato"/>
                <a:cs typeface="Lato"/>
                <a:sym typeface="Lato"/>
              </a:rPr>
              <a:t>Free time:</a:t>
            </a:r>
            <a:endParaRPr sz="800">
              <a:solidFill>
                <a:schemeClr val="lt1"/>
              </a:solidFill>
              <a:latin typeface="Lato"/>
              <a:ea typeface="Lato"/>
              <a:cs typeface="Lato"/>
              <a:sym typeface="Lato"/>
            </a:endParaRPr>
          </a:p>
          <a:p>
            <a:pPr indent="0" lvl="0" marL="0" rtl="0" algn="l">
              <a:spcBef>
                <a:spcPts val="0"/>
              </a:spcBef>
              <a:spcAft>
                <a:spcPts val="0"/>
              </a:spcAft>
              <a:buNone/>
            </a:pPr>
            <a:r>
              <a:rPr lang="pl" sz="800">
                <a:solidFill>
                  <a:schemeClr val="lt1"/>
                </a:solidFill>
                <a:latin typeface="Lato"/>
                <a:ea typeface="Lato"/>
                <a:cs typeface="Lato"/>
                <a:sym typeface="Lato"/>
              </a:rPr>
              <a:t>Paying more attention to rest, greater involvement in your hobbies and developing your passions.</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279400" lvl="0" marL="457200" rtl="0" algn="l">
              <a:spcBef>
                <a:spcPts val="0"/>
              </a:spcBef>
              <a:spcAft>
                <a:spcPts val="0"/>
              </a:spcAft>
              <a:buClr>
                <a:schemeClr val="lt1"/>
              </a:buClr>
              <a:buSzPts val="800"/>
              <a:buFont typeface="Lato"/>
              <a:buChar char="●"/>
            </a:pPr>
            <a:r>
              <a:rPr lang="pl" sz="800">
                <a:solidFill>
                  <a:schemeClr val="lt1"/>
                </a:solidFill>
                <a:latin typeface="Lato"/>
                <a:ea typeface="Lato"/>
                <a:cs typeface="Lato"/>
                <a:sym typeface="Lato"/>
              </a:rPr>
              <a:t>Travels:</a:t>
            </a:r>
            <a:endParaRPr sz="800">
              <a:solidFill>
                <a:schemeClr val="lt1"/>
              </a:solidFill>
              <a:latin typeface="Lato"/>
              <a:ea typeface="Lato"/>
              <a:cs typeface="Lato"/>
              <a:sym typeface="Lato"/>
            </a:endParaRPr>
          </a:p>
          <a:p>
            <a:pPr indent="0" lvl="0" marL="0" rtl="0" algn="l">
              <a:spcBef>
                <a:spcPts val="0"/>
              </a:spcBef>
              <a:spcAft>
                <a:spcPts val="0"/>
              </a:spcAft>
              <a:buNone/>
            </a:pPr>
            <a:r>
              <a:rPr lang="pl" sz="800">
                <a:solidFill>
                  <a:schemeClr val="lt1"/>
                </a:solidFill>
                <a:latin typeface="Lato"/>
                <a:ea typeface="Lato"/>
                <a:cs typeface="Lato"/>
                <a:sym typeface="Lato"/>
              </a:rPr>
              <a:t>Planning one longer trip in a selected direction at least once a year, e.g. during vacation. Planning short weekend trips to nearby locations throughout the year.</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sz="800">
              <a:solidFill>
                <a:schemeClr val="lt1"/>
              </a:solidFill>
              <a:latin typeface="Lato"/>
              <a:ea typeface="Lato"/>
              <a:cs typeface="Lato"/>
              <a:sym typeface="Lato"/>
            </a:endParaRPr>
          </a:p>
          <a:p>
            <a:pPr indent="-279400" lvl="0" marL="457200" rtl="0" algn="l">
              <a:spcBef>
                <a:spcPts val="0"/>
              </a:spcBef>
              <a:spcAft>
                <a:spcPts val="0"/>
              </a:spcAft>
              <a:buClr>
                <a:schemeClr val="lt1"/>
              </a:buClr>
              <a:buSzPts val="800"/>
              <a:buFont typeface="Lato"/>
              <a:buChar char="●"/>
            </a:pPr>
            <a:r>
              <a:rPr lang="pl" sz="800">
                <a:solidFill>
                  <a:schemeClr val="lt1"/>
                </a:solidFill>
                <a:latin typeface="Lato"/>
                <a:ea typeface="Lato"/>
                <a:cs typeface="Lato"/>
                <a:sym typeface="Lato"/>
              </a:rPr>
              <a:t>Health and sports:</a:t>
            </a:r>
            <a:endParaRPr sz="800">
              <a:solidFill>
                <a:schemeClr val="lt1"/>
              </a:solidFill>
              <a:latin typeface="Lato"/>
              <a:ea typeface="Lato"/>
              <a:cs typeface="Lato"/>
              <a:sym typeface="Lato"/>
            </a:endParaRPr>
          </a:p>
          <a:p>
            <a:pPr indent="0" lvl="0" marL="0" rtl="0" algn="l">
              <a:spcBef>
                <a:spcPts val="0"/>
              </a:spcBef>
              <a:spcAft>
                <a:spcPts val="0"/>
              </a:spcAft>
              <a:buNone/>
            </a:pPr>
            <a:r>
              <a:rPr lang="pl" sz="800">
                <a:solidFill>
                  <a:schemeClr val="lt1"/>
                </a:solidFill>
                <a:latin typeface="Lato"/>
                <a:ea typeface="Lato"/>
                <a:cs typeface="Lato"/>
                <a:sym typeface="Lato"/>
              </a:rPr>
              <a:t>Spending more hours on moderate physical exercise to improve the overall condition of the body for health prevention purposes</a:t>
            </a:r>
            <a:endParaRPr sz="8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Results of changes implementation</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SzPts val="1300"/>
              <a:buChar char="●"/>
            </a:pPr>
            <a:r>
              <a:rPr lang="pl"/>
              <a:t>Increasing your sense of happiness and fulfillment in life. improving mental health.</a:t>
            </a:r>
            <a:endParaRPr/>
          </a:p>
          <a:p>
            <a:pPr indent="-311150" lvl="0" marL="457200" rtl="0" algn="l">
              <a:lnSpc>
                <a:spcPct val="150000"/>
              </a:lnSpc>
              <a:spcBef>
                <a:spcPts val="0"/>
              </a:spcBef>
              <a:spcAft>
                <a:spcPts val="0"/>
              </a:spcAft>
              <a:buSzPts val="1300"/>
              <a:buChar char="●"/>
            </a:pPr>
            <a:r>
              <a:rPr lang="pl"/>
              <a:t>Increasing time devoted to the family will improve relationships within the family and improve family bonds.</a:t>
            </a:r>
            <a:endParaRPr/>
          </a:p>
          <a:p>
            <a:pPr indent="-311150" lvl="0" marL="457200" rtl="0" algn="l">
              <a:lnSpc>
                <a:spcPct val="150000"/>
              </a:lnSpc>
              <a:spcBef>
                <a:spcPts val="0"/>
              </a:spcBef>
              <a:spcAft>
                <a:spcPts val="0"/>
              </a:spcAft>
              <a:buSzPts val="1300"/>
              <a:buChar char="●"/>
            </a:pPr>
            <a:r>
              <a:rPr lang="pl"/>
              <a:t>Improving overall personal self-development, acquiring new extraordinary skills.</a:t>
            </a:r>
            <a:endParaRPr/>
          </a:p>
          <a:p>
            <a:pPr indent="-311150" lvl="0" marL="457200" rtl="0" algn="l">
              <a:lnSpc>
                <a:spcPct val="150000"/>
              </a:lnSpc>
              <a:spcBef>
                <a:spcPts val="0"/>
              </a:spcBef>
              <a:spcAft>
                <a:spcPts val="0"/>
              </a:spcAft>
              <a:buSzPts val="1300"/>
              <a:buChar char="●"/>
            </a:pPr>
            <a:r>
              <a:rPr lang="pl"/>
              <a:t>Improving the quality of life by increasing income to the family budget.</a:t>
            </a:r>
            <a:endParaRPr/>
          </a:p>
          <a:p>
            <a:pPr indent="-311150" lvl="0" marL="457200" rtl="0" algn="l">
              <a:lnSpc>
                <a:spcPct val="150000"/>
              </a:lnSpc>
              <a:spcBef>
                <a:spcPts val="0"/>
              </a:spcBef>
              <a:spcAft>
                <a:spcPts val="0"/>
              </a:spcAft>
              <a:buSzPts val="1300"/>
              <a:buChar char="●"/>
            </a:pPr>
            <a:r>
              <a:rPr lang="pl"/>
              <a:t>More optimal time management will increase the amount of free time that can be devoted to pleasures.</a:t>
            </a:r>
            <a:endParaRPr/>
          </a:p>
          <a:p>
            <a:pPr indent="-311150" lvl="0" marL="457200" rtl="0" algn="l">
              <a:lnSpc>
                <a:spcPct val="150000"/>
              </a:lnSpc>
              <a:spcBef>
                <a:spcPts val="0"/>
              </a:spcBef>
              <a:spcAft>
                <a:spcPts val="0"/>
              </a:spcAft>
              <a:buSzPts val="1300"/>
              <a:buChar char="●"/>
            </a:pPr>
            <a:r>
              <a:rPr lang="pl"/>
              <a:t>Increased physical activity will help keep your body in good health and fitness in the long run.</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Block 2. Description of your project</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pl"/>
              <a:t>The project involves creating and then implementing a website. </a:t>
            </a:r>
            <a:endParaRPr/>
          </a:p>
          <a:p>
            <a:pPr indent="0" lvl="0" marL="0" rtl="0" algn="l">
              <a:lnSpc>
                <a:spcPct val="150000"/>
              </a:lnSpc>
              <a:spcBef>
                <a:spcPts val="1200"/>
              </a:spcBef>
              <a:spcAft>
                <a:spcPts val="0"/>
              </a:spcAft>
              <a:buNone/>
            </a:pPr>
            <a:r>
              <a:rPr lang="pl"/>
              <a:t>A team of employees works on the project, each of whom is responsible for a different part of the project. </a:t>
            </a:r>
            <a:endParaRPr/>
          </a:p>
          <a:p>
            <a:pPr indent="0" lvl="0" marL="0" rtl="0" algn="l">
              <a:lnSpc>
                <a:spcPct val="150000"/>
              </a:lnSpc>
              <a:spcBef>
                <a:spcPts val="1200"/>
              </a:spcBef>
              <a:spcAft>
                <a:spcPts val="0"/>
              </a:spcAft>
              <a:buNone/>
            </a:pPr>
            <a:r>
              <a:rPr lang="pl"/>
              <a:t>The individual stages of the project concern the design and coding of the website, the implementation of advanced functions such as payment processing and testing the finished product.</a:t>
            </a:r>
            <a:endParaRPr/>
          </a:p>
          <a:p>
            <a:pPr indent="0" lvl="0" marL="0" rtl="0" algn="l">
              <a:lnSpc>
                <a:spcPct val="150000"/>
              </a:lnSpc>
              <a:spcBef>
                <a:spcPts val="1200"/>
              </a:spcBef>
              <a:spcAft>
                <a:spcPts val="1200"/>
              </a:spcAft>
              <a:buNone/>
            </a:pPr>
            <a:r>
              <a:rPr lang="pl"/>
              <a:t>The total duration of the project is approximately 20 weeks.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a:t>The Gantt chart</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2749725" y="1567550"/>
            <a:ext cx="3644542" cy="2911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