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6" r:id="rId7"/>
    <p:sldId id="267" r:id="rId8"/>
    <p:sldId id="263" r:id="rId9"/>
    <p:sldId id="262" r:id="rId10"/>
    <p:sldId id="264" r:id="rId11"/>
    <p:sldId id="265" r:id="rId12"/>
  </p:sldIdLst>
  <p:sldSz cx="12192000" cy="6858000"/>
  <p:notesSz cx="6858000" cy="9144000"/>
  <p:embeddedFontLst>
    <p:embeddedFont>
      <p:font typeface="Malgun Gothic" panose="020B0503020000020004" pitchFamily="50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9"/>
    <p:restoredTop sz="86675" autoAdjust="0"/>
  </p:normalViewPr>
  <p:slideViewPr>
    <p:cSldViewPr snapToGrid="0" snapToObjects="1">
      <p:cViewPr varScale="1">
        <p:scale>
          <a:sx n="93" d="100"/>
          <a:sy n="93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latinLnBrk="1"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%(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나머지 연산자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형 변수 선언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소수 판별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  <a:p>
            <a:pPr lvl="0" latinLnBrk="1"/>
            <a:r>
              <a:rPr lang="en-US" altLang="ko-KR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부터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까지 각각의 숫자를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( 3~n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소수 구하기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dirty="0"/>
          </a:p>
          <a:p>
            <a:pPr lvl="0" latinLnBrk="1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2부터 </a:t>
            </a:r>
            <a:r>
              <a:rPr lang="en-US" altLang="ko-KR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까지 늘리면서 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ko-KR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i%j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”=0</a:t>
            </a:r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소수가 아님</a:t>
            </a:r>
            <a:endParaRPr lang="en-US" altLang="ko-KR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latinLnBrk="1"/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결국 모두 나누어 떨어지지 않으면 소수이다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latinLnBrk="1"/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소수는 순서대로 출력한다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31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latinLnBrk="1"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%(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나머지 연산자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형 변수 선언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소수 판별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  <a:p>
            <a:pPr lvl="0" latinLnBrk="1"/>
            <a:r>
              <a:rPr lang="en-US" altLang="ko-KR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부터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까지 각각의 숫자를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( 3~n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소수 구하기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dirty="0"/>
          </a:p>
          <a:p>
            <a:pPr lvl="0" latinLnBrk="1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2부터 </a:t>
            </a:r>
            <a:r>
              <a:rPr lang="en-US" altLang="ko-KR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까지 늘리면서 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ko-KR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i%j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가 딱 떨어지면 소수가 아님</a:t>
            </a:r>
            <a:endParaRPr lang="en-US" altLang="ko-KR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latinLnBrk="1"/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결국 모두 나누어 떨어지지 않으면 소수이다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latinLnBrk="1"/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소수는 순서대로 출력한다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77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4069358"/>
            <a:ext cx="12192000" cy="2788641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5"/>
          <p:cNvSpPr/>
          <p:nvPr/>
        </p:nvSpPr>
        <p:spPr>
          <a:xfrm rot="10800000">
            <a:off x="-2" y="4065832"/>
            <a:ext cx="12192002" cy="189085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ctrTitle"/>
          </p:nvPr>
        </p:nvSpPr>
        <p:spPr>
          <a:xfrm>
            <a:off x="988735" y="2670916"/>
            <a:ext cx="10244254" cy="139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Times New Roman"/>
              <a:buNone/>
            </a:pPr>
            <a:r>
              <a:rPr lang="en-US" sz="7700" dirty="0">
                <a:latin typeface="Times New Roman"/>
                <a:ea typeface="Times New Roman"/>
                <a:cs typeface="Times New Roman"/>
                <a:sym typeface="Times New Roman"/>
              </a:rPr>
              <a:t>Prime Number</a:t>
            </a:r>
            <a:endParaRPr sz="7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5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2830" y="1049077"/>
            <a:ext cx="1296065" cy="166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924433" y="4103836"/>
            <a:ext cx="6343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DP – sieve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6987872" y="6152634"/>
            <a:ext cx="46834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2014270243 컴퓨터정보학과 오재욱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3462981" y="2766218"/>
            <a:ext cx="52660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algun Gothic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0" y="4069358"/>
            <a:ext cx="12192000" cy="278864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4"/>
          <p:cNvSpPr/>
          <p:nvPr/>
        </p:nvSpPr>
        <p:spPr>
          <a:xfrm rot="10800000">
            <a:off x="14861" y="4020391"/>
            <a:ext cx="12192002" cy="189085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 rot="5400000">
            <a:off x="6091225" y="1307969"/>
            <a:ext cx="6858001" cy="4242063"/>
          </a:xfrm>
          <a:prstGeom prst="triangle">
            <a:avLst>
              <a:gd name="adj" fmla="val 752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6"/>
          <p:cNvSpPr/>
          <p:nvPr/>
        </p:nvSpPr>
        <p:spPr>
          <a:xfrm rot="5400000">
            <a:off x="-1307971" y="1307969"/>
            <a:ext cx="6858002" cy="4242063"/>
          </a:xfrm>
          <a:prstGeom prst="triangle">
            <a:avLst>
              <a:gd name="adj" fmla="val 7529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24204" y="4138367"/>
            <a:ext cx="21398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목차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044615" y="1973205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883599" y="2180954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/>
          </a:p>
        </p:txBody>
      </p:sp>
      <p:cxnSp>
        <p:nvCxnSpPr>
          <p:cNvPr id="174" name="Google Shape;174;p26"/>
          <p:cNvCxnSpPr/>
          <p:nvPr/>
        </p:nvCxnSpPr>
        <p:spPr>
          <a:xfrm>
            <a:off x="5789334" y="2581064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6"/>
          <p:cNvSpPr txBox="1"/>
          <p:nvPr/>
        </p:nvSpPr>
        <p:spPr>
          <a:xfrm>
            <a:off x="5044615" y="2750341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5883599" y="2958090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Brute Force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>
            <a:off x="5789334" y="3358200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6"/>
          <p:cNvSpPr txBox="1"/>
          <p:nvPr/>
        </p:nvSpPr>
        <p:spPr>
          <a:xfrm>
            <a:off x="5044615" y="3553592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883599" y="3761341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DP (3장)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>
            <a:off x="5789334" y="4161451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6"/>
          <p:cNvSpPr txBox="1"/>
          <p:nvPr/>
        </p:nvSpPr>
        <p:spPr>
          <a:xfrm>
            <a:off x="5036377" y="4328010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875361" y="4535759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Sieve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5781096" y="4935869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/>
          <p:nvPr/>
        </p:nvSpPr>
        <p:spPr>
          <a:xfrm>
            <a:off x="5040494" y="5090015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879478" y="5297764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및 결과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5785213" y="5697874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192" name="Google Shape;192;p27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7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196" name="Google Shape;196;p27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27"/>
          <p:cNvCxnSpPr/>
          <p:nvPr/>
        </p:nvCxnSpPr>
        <p:spPr>
          <a:xfrm rot="10800000">
            <a:off x="-1241" y="2044719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7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49681" y="2193335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27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27"/>
          <p:cNvSpPr txBox="1"/>
          <p:nvPr/>
        </p:nvSpPr>
        <p:spPr>
          <a:xfrm>
            <a:off x="0" y="2760735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" name="Google Shape;203;p27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27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638822" y="1345236"/>
            <a:ext cx="8903712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(Prime number) </a:t>
            </a:r>
            <a:r>
              <a:rPr lang="en-US" sz="3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구하기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“1”과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자기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자신만으로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나누어지는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1, 3, 5, 7, 11, 13, 17, </a:t>
            </a:r>
            <a:r>
              <a:rPr lang="en-US" sz="2800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28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소수의</a:t>
            </a:r>
            <a:r>
              <a:rPr lang="en-US" sz="28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개수는</a:t>
            </a:r>
            <a:r>
              <a:rPr lang="en-US" sz="28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무한하다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유클리드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오일러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증명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암호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분야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33" name="Google Shape;233;p29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29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37" name="Google Shape;237;p29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29"/>
          <p:cNvCxnSpPr/>
          <p:nvPr/>
        </p:nvCxnSpPr>
        <p:spPr>
          <a:xfrm rot="10800000">
            <a:off x="-1241" y="2044719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29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49681" y="2193335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1" name="Google Shape;241;p29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29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29"/>
          <p:cNvSpPr txBox="1"/>
          <p:nvPr/>
        </p:nvSpPr>
        <p:spPr>
          <a:xfrm>
            <a:off x="0" y="2760735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p29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29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638822" y="1345236"/>
            <a:ext cx="8903712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(Prime number) </a:t>
            </a:r>
            <a:r>
              <a:rPr lang="en-US" sz="3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구하기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소수의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정의를 이용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Programming (3장)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동적 계획법,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ko-KR" alt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되는 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subproblem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들이 있으면 사용 가능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Sieve (새로운 알고리즘)</a:t>
            </a:r>
            <a:endParaRPr dirty="0"/>
          </a:p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에라스토테네스의 체, 2부터 소수들의 “배수”를 제	거한다. (합성수 제거)</a:t>
            </a:r>
            <a:endParaRPr dirty="0"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2835790" y="5181876"/>
            <a:ext cx="586597" cy="40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0C0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2835789" y="3731074"/>
            <a:ext cx="586597" cy="40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0C0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2835789" y="2628749"/>
            <a:ext cx="586597" cy="40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0C0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55" name="Google Shape;255;p30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p30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6415" y="146887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59" name="Google Shape;259;p30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30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269955" y="218289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30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30"/>
          <p:cNvSpPr txBox="1"/>
          <p:nvPr/>
        </p:nvSpPr>
        <p:spPr>
          <a:xfrm>
            <a:off x="12828" y="2730779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30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1656563" y="1176482"/>
            <a:ext cx="89037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Brute Force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01D72-4161-5C49-B011-06946CBF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132" y="1933400"/>
            <a:ext cx="6150434" cy="4780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78168B-4F21-7042-A217-04DBFD030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287" y="1926741"/>
            <a:ext cx="1766247" cy="47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55" name="Google Shape;255;p30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p30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6415" y="146887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59" name="Google Shape;259;p30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30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269955" y="218289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30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30"/>
          <p:cNvSpPr txBox="1"/>
          <p:nvPr/>
        </p:nvSpPr>
        <p:spPr>
          <a:xfrm>
            <a:off x="12828" y="2730779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30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1656563" y="1176482"/>
            <a:ext cx="89037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Brute Force</a:t>
            </a:r>
            <a:endParaRPr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264400-AA2D-B2EB-A255-C4B6191C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10288"/>
              </p:ext>
            </p:extLst>
          </p:nvPr>
        </p:nvGraphicFramePr>
        <p:xfrm>
          <a:off x="3188615" y="2336778"/>
          <a:ext cx="5839608" cy="314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01">
                  <a:extLst>
                    <a:ext uri="{9D8B030D-6E8A-4147-A177-3AD203B41FA5}">
                      <a16:colId xmlns:a16="http://schemas.microsoft.com/office/drawing/2014/main" val="676859362"/>
                    </a:ext>
                  </a:extLst>
                </a:gridCol>
                <a:gridCol w="2936207">
                  <a:extLst>
                    <a:ext uri="{9D8B030D-6E8A-4147-A177-3AD203B41FA5}">
                      <a16:colId xmlns:a16="http://schemas.microsoft.com/office/drawing/2014/main" val="1990306996"/>
                    </a:ext>
                  </a:extLst>
                </a:gridCol>
              </a:tblGrid>
              <a:tr h="1184269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Time Complexity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Space Complexity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71998"/>
                  </a:ext>
                </a:extLst>
              </a:tr>
              <a:tr h="1958597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O(n^2)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O(n)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2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31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92" name="Google Shape;292;p32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3" name="Google Shape;293;p32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/>
          <p:nvPr/>
        </p:nvSpPr>
        <p:spPr>
          <a:xfrm>
            <a:off x="1653" y="208276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96" name="Google Shape;296;p32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32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269955" y="2187623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p32"/>
          <p:cNvCxnSpPr/>
          <p:nvPr/>
        </p:nvCxnSpPr>
        <p:spPr>
          <a:xfrm rot="10800000">
            <a:off x="-7447" y="14432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0" name="Google Shape;300;p32"/>
          <p:cNvCxnSpPr/>
          <p:nvPr/>
        </p:nvCxnSpPr>
        <p:spPr>
          <a:xfrm rot="10800000">
            <a:off x="-7448" y="3196618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p32"/>
          <p:cNvSpPr txBox="1"/>
          <p:nvPr/>
        </p:nvSpPr>
        <p:spPr>
          <a:xfrm>
            <a:off x="15778" y="2772510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32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32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271DC-EBF6-7B96-B53A-2EA9AE56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226" y="1930336"/>
            <a:ext cx="5804386" cy="4786214"/>
          </a:xfrm>
          <a:prstGeom prst="rect">
            <a:avLst/>
          </a:prstGeom>
        </p:spPr>
      </p:pic>
      <p:sp>
        <p:nvSpPr>
          <p:cNvPr id="17" name="Google Shape;267;p30">
            <a:extLst>
              <a:ext uri="{FF2B5EF4-FFF2-40B4-BE49-F238E27FC236}">
                <a16:creationId xmlns:a16="http://schemas.microsoft.com/office/drawing/2014/main" id="{E88A54FC-BF56-04B3-0D8B-24F0D8F6BC92}"/>
              </a:ext>
            </a:extLst>
          </p:cNvPr>
          <p:cNvSpPr txBox="1"/>
          <p:nvPr/>
        </p:nvSpPr>
        <p:spPr>
          <a:xfrm>
            <a:off x="1656563" y="1176482"/>
            <a:ext cx="89037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Malgun Gothic"/>
                <a:ea typeface="Malgun Gothic"/>
                <a:sym typeface="Malgun Gothic"/>
              </a:rPr>
              <a:t>DP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74" name="Google Shape;274;p31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31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/>
          <p:nvPr/>
        </p:nvSpPr>
        <p:spPr>
          <a:xfrm>
            <a:off x="-6414" y="266348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31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69955" y="2243018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31"/>
          <p:cNvCxnSpPr/>
          <p:nvPr/>
        </p:nvCxnSpPr>
        <p:spPr>
          <a:xfrm rot="10800000">
            <a:off x="-7447" y="14432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31"/>
          <p:cNvCxnSpPr/>
          <p:nvPr/>
        </p:nvCxnSpPr>
        <p:spPr>
          <a:xfrm rot="10800000">
            <a:off x="12828" y="21146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31"/>
          <p:cNvSpPr txBox="1"/>
          <p:nvPr/>
        </p:nvSpPr>
        <p:spPr>
          <a:xfrm>
            <a:off x="12829" y="2791829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Google Shape;284;p31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5" name="Google Shape;285;p31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1638822" y="1208053"/>
            <a:ext cx="89037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Sieve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3FBE4-5063-2A29-D9FB-83607D63A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26" y="1932474"/>
            <a:ext cx="5929652" cy="46479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309" name="Google Shape;309;p33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0" name="Google Shape;310;p33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/>
          <p:nvPr/>
        </p:nvSpPr>
        <p:spPr>
          <a:xfrm>
            <a:off x="-7449" y="3266184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313" name="Google Shape;313;p33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33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271687" y="2208969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6" name="Google Shape;316;p33"/>
          <p:cNvCxnSpPr/>
          <p:nvPr/>
        </p:nvCxnSpPr>
        <p:spPr>
          <a:xfrm rot="10800000">
            <a:off x="-7447" y="14432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33"/>
          <p:cNvCxnSpPr/>
          <p:nvPr/>
        </p:nvCxnSpPr>
        <p:spPr>
          <a:xfrm rot="10800000">
            <a:off x="-7448" y="2077001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8" name="Google Shape;318;p33"/>
          <p:cNvSpPr txBox="1"/>
          <p:nvPr/>
        </p:nvSpPr>
        <p:spPr>
          <a:xfrm>
            <a:off x="15431" y="2827506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 rot="10800000">
            <a:off x="-7449" y="26966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33"/>
          <p:cNvSpPr txBox="1"/>
          <p:nvPr/>
        </p:nvSpPr>
        <p:spPr>
          <a:xfrm>
            <a:off x="7448" y="3399006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12717</TotalTime>
  <Words>316</Words>
  <Application>Microsoft Office PowerPoint</Application>
  <PresentationFormat>와이드스크린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Malgun Gothic</vt:lpstr>
      <vt:lpstr>Arial</vt:lpstr>
      <vt:lpstr>1_Office 테마</vt:lpstr>
      <vt:lpstr>Office 테마</vt:lpstr>
      <vt:lpstr>Prime Number</vt:lpstr>
      <vt:lpstr>PowerPoint 프레젠테이션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</dc:title>
  <cp:lastModifiedBy>오재욱[ 학부재학 / 컴퓨터정보학과 ]</cp:lastModifiedBy>
  <cp:revision>22</cp:revision>
  <dcterms:modified xsi:type="dcterms:W3CDTF">2022-05-22T14:55:11Z</dcterms:modified>
</cp:coreProperties>
</file>