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72" r:id="rId6"/>
    <p:sldId id="264" r:id="rId7"/>
    <p:sldId id="265" r:id="rId8"/>
    <p:sldId id="270" r:id="rId9"/>
    <p:sldId id="267" r:id="rId10"/>
    <p:sldId id="291" r:id="rId11"/>
    <p:sldId id="273" r:id="rId12"/>
    <p:sldId id="292" r:id="rId13"/>
    <p:sldId id="293" r:id="rId14"/>
    <p:sldId id="276" r:id="rId15"/>
    <p:sldId id="277" r:id="rId16"/>
    <p:sldId id="294" r:id="rId17"/>
    <p:sldId id="296" r:id="rId18"/>
    <p:sldId id="297" r:id="rId19"/>
    <p:sldId id="283" r:id="rId20"/>
    <p:sldId id="298" r:id="rId21"/>
    <p:sldId id="299" r:id="rId22"/>
    <p:sldId id="285" r:id="rId23"/>
    <p:sldId id="288" r:id="rId24"/>
    <p:sldId id="301" r:id="rId25"/>
    <p:sldId id="302" r:id="rId26"/>
    <p:sldId id="306" r:id="rId27"/>
    <p:sldId id="305" r:id="rId28"/>
    <p:sldId id="284" r:id="rId29"/>
    <p:sldId id="303" r:id="rId30"/>
    <p:sldId id="304" r:id="rId31"/>
    <p:sldId id="308" r:id="rId32"/>
    <p:sldId id="307" r:id="rId33"/>
    <p:sldId id="309" r:id="rId34"/>
    <p:sldId id="286" r:id="rId35"/>
    <p:sldId id="30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8B03E9-6461-65CF-C73E-BF8838522F58}" name="안정현[ 학부재학 / 컴퓨터융합소프트웨어학과 ]" initials="안학/컴]" userId="안정현[ 학부재학 / 컴퓨터융합소프트웨어학과 ]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DB94-375C-4AF9-AB74-AB0CD2B3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6BF38-CA83-4446-9BEC-0A21D580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E1F8D-5EE8-4702-B46C-9645AEDB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7B2C7-42FB-4C0C-B82D-81C7F104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CCD5-B008-4D4B-8FB1-CC89B8BB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FBC69-6DB4-4611-A93F-AE909113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B333E-1957-4497-AC52-7BDF1A93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0DC08-51C1-4D33-ACE0-A503348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3AC5-A119-48EA-A302-22E50230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07EE2-4C66-4CDD-99BF-8215A7D1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FD0E2-BD1D-4C6B-A54F-980B2393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30547-F2ED-4614-9711-170EF5729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EC3D-7499-45B0-B994-EA87936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65D0A-620B-44C7-AC95-912E3272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3F79B-A542-4CC0-9D98-ED89ABA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9FF4-F068-4796-906C-8E8E7D3A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8AF94-95A7-4730-B1DA-EB0BBECA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E3504-59DA-4068-AAA5-92B4D54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634F-8B01-4A2B-BB19-AEE7FC68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0CA22-72FF-4240-BA18-63CB785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A2542-6541-4551-82CB-FBD9D259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8AB01-FAE4-4AE0-B763-EDFA8ACE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62C7E-E48F-43E8-9169-666D6905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0EB3D-E8DA-4528-913B-F8A68F84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01F23-1741-456A-A304-B2C0F591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F91C6-DBB7-44E9-BCA7-B7B40EDA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EF28A-4486-44BE-99CF-F68E25D9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40ED9-3628-46A2-AF7B-DE16BD82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C6F40-BE2C-4FAF-9488-D3BF67A6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31E96-EFF2-4659-96F6-3875147E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0410F-68B3-48E0-A821-0B39278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8B88-1CE3-4C0B-AC22-3E09A7C9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08AE8-CA20-4E2E-9023-F63972F9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4D288-0D5A-4E84-B8E4-9B12D75F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AA72E-73AF-4F4A-9404-03AE5C1CE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4FCA6-E604-4F2D-89B8-EFD1901B4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939F4-A496-4FD1-AAB2-09603A79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16EB91-B5B7-4634-8703-1089E916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DCAEF-49E0-496F-82BD-3D3CCEB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09CE-A968-4668-B430-D62B9B62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057EEA-72CE-4223-BF9E-6A7AE20D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762E0D-2D9D-49B1-82A5-7DAF0DA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0B1E26-0019-44D8-B835-00B60CF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C2ED46-708A-4896-8C16-D8A0BB9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0BD6-EB25-42F7-AC07-2FC75A12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B8740-5710-4363-9170-67A1E442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53043-28E1-491E-A62A-B7AFDEE7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F724A-B1B6-4CBD-8D69-B24B45EB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F2356-F183-4B21-B4EF-4A028528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89957-8CDF-49FA-AA69-8C62D1FC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49849-1E91-4609-9E96-2795E504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8DF1E-B04C-48AF-8383-B826E3FF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E7BE-880A-4344-A590-CC9CB4BC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E1AC1B-36F4-4819-8690-9C9461CC0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E16A3-81CE-486A-B872-1CC1824B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8603C-8562-486B-BA2C-FB28965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952C4-1D42-413F-BB31-2551B5D8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5DD81-029E-4F20-8E62-2D9231F7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0B83F-E417-4BE6-AD4F-02DCCCD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84571-3110-4FC6-A8DD-44CB8E0B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3DE2E-39DE-4346-9AB4-CB135F389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2B5B-79CB-4393-9DEE-52BA7F33FF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AED2D-D40C-4599-82BB-D5F3EC2DD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A4971-BEC1-4FBA-86B0-1DDA5A07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6CCC-BB37-4F9D-9C57-CBEA0A833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8563-D79A-4FC9-BB98-12A2FC4D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/>
              <a:t>학생종합성적관리시스템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229BD-0143-48DF-8803-37B51F03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389423" cy="77999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1700" dirty="0"/>
              <a:t>2019270677 </a:t>
            </a:r>
            <a:r>
              <a:rPr lang="ko-KR" altLang="en-US" sz="1700" dirty="0"/>
              <a:t>안정현</a:t>
            </a:r>
            <a:endParaRPr lang="en-US" altLang="ko-KR" sz="1700" dirty="0"/>
          </a:p>
          <a:p>
            <a:pPr algn="r"/>
            <a:r>
              <a:rPr lang="en-US" altLang="ko-KR" sz="1700" dirty="0"/>
              <a:t>2017270965 </a:t>
            </a:r>
            <a:r>
              <a:rPr lang="ko-KR" altLang="en-US" sz="1700" dirty="0" err="1"/>
              <a:t>박재연</a:t>
            </a:r>
            <a:endParaRPr lang="en-US" altLang="ko-KR" sz="1700" dirty="0"/>
          </a:p>
          <a:p>
            <a:pPr algn="r"/>
            <a:r>
              <a:rPr lang="en-US" altLang="ko-KR" sz="1700" dirty="0"/>
              <a:t>2014270243 </a:t>
            </a:r>
            <a:r>
              <a:rPr lang="ko-KR" altLang="en-US" sz="1700" dirty="0"/>
              <a:t>오재욱</a:t>
            </a:r>
            <a:endParaRPr lang="en-US" altLang="ko-KR" sz="1700" dirty="0"/>
          </a:p>
          <a:p>
            <a:pPr algn="l"/>
            <a:endParaRPr lang="ko-KR" altLang="en-US" sz="5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5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5274-1CE0-4F11-AE14-A96042D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E-R</a:t>
            </a:r>
            <a:r>
              <a:rPr lang="ko-KR" altLang="en-US" sz="4400" dirty="0"/>
              <a:t>다이어그램 작성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D2529-3171-426F-9913-96044866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객체 추출을 바탕으로 </a:t>
            </a:r>
            <a:r>
              <a:rPr lang="en-US" altLang="ko-KR" sz="2400" dirty="0"/>
              <a:t>E-R</a:t>
            </a:r>
            <a:r>
              <a:rPr lang="ko-KR" altLang="en-US" sz="2400" dirty="0" err="1"/>
              <a:t>다어어그램을</a:t>
            </a:r>
            <a:r>
              <a:rPr lang="ko-KR" altLang="en-US" sz="2400" dirty="0"/>
              <a:t> 작성했다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EB8077A-014B-48F3-92AA-C35450BEB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70689"/>
              </p:ext>
            </p:extLst>
          </p:nvPr>
        </p:nvGraphicFramePr>
        <p:xfrm>
          <a:off x="1523645" y="2740130"/>
          <a:ext cx="9626638" cy="317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비트맵 이미지" r:id="rId3" imgW="13916160" imgH="4591080" progId="Paint.Picture">
                  <p:embed/>
                </p:oleObj>
              </mc:Choice>
              <mc:Fallback>
                <p:oleObj name="비트맵 이미지" r:id="rId3" imgW="13916160" imgH="4591080" progId="Paint.Picture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8A7914A9-776D-4E5C-A8FD-7A8AE46A23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645" y="2740130"/>
                        <a:ext cx="9626638" cy="317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9598C-5B5F-4390-BE28-3BA18D7F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3. </a:t>
            </a:r>
            <a:r>
              <a:rPr lang="ko-KR" altLang="en-US" sz="4800"/>
              <a:t>논리적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4CF1C-FB06-4BC0-9C9E-9DA0DBB5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A07BAE-4B02-4218-9B02-DC02478D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테이블 명세서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C486F2-049A-49C9-8FFB-ABC9B3BB0C5A}"/>
              </a:ext>
            </a:extLst>
          </p:cNvPr>
          <p:cNvSpPr txBox="1"/>
          <p:nvPr/>
        </p:nvSpPr>
        <p:spPr>
          <a:xfrm>
            <a:off x="1120600" y="3429000"/>
            <a:ext cx="3099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객체표와 </a:t>
            </a:r>
            <a:r>
              <a:rPr lang="en-US" altLang="ko-KR" dirty="0">
                <a:solidFill>
                  <a:schemeClr val="bg1"/>
                </a:solidFill>
              </a:rPr>
              <a:t>relation </a:t>
            </a:r>
            <a:r>
              <a:rPr lang="ko-KR" altLang="en-US" dirty="0">
                <a:solidFill>
                  <a:schemeClr val="bg1"/>
                </a:solidFill>
              </a:rPr>
              <a:t>표</a:t>
            </a:r>
            <a:r>
              <a:rPr lang="en-US" altLang="ko-KR" dirty="0">
                <a:solidFill>
                  <a:schemeClr val="bg1"/>
                </a:solidFill>
              </a:rPr>
              <a:t>,E-R </a:t>
            </a:r>
            <a:r>
              <a:rPr lang="ko-KR" altLang="en-US" dirty="0">
                <a:solidFill>
                  <a:schemeClr val="bg1"/>
                </a:solidFill>
              </a:rPr>
              <a:t>다이어그램을 바탕으로 테이블명세서를 작성하였다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D7133CE-F365-45F2-BC2C-97F9C8BC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92164"/>
              </p:ext>
            </p:extLst>
          </p:nvPr>
        </p:nvGraphicFramePr>
        <p:xfrm>
          <a:off x="5097779" y="668105"/>
          <a:ext cx="6717632" cy="1602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955">
                  <a:extLst>
                    <a:ext uri="{9D8B030D-6E8A-4147-A177-3AD203B41FA5}">
                      <a16:colId xmlns:a16="http://schemas.microsoft.com/office/drawing/2014/main" val="4214866364"/>
                    </a:ext>
                  </a:extLst>
                </a:gridCol>
                <a:gridCol w="1096111">
                  <a:extLst>
                    <a:ext uri="{9D8B030D-6E8A-4147-A177-3AD203B41FA5}">
                      <a16:colId xmlns:a16="http://schemas.microsoft.com/office/drawing/2014/main" val="2350100080"/>
                    </a:ext>
                  </a:extLst>
                </a:gridCol>
                <a:gridCol w="1438465">
                  <a:extLst>
                    <a:ext uri="{9D8B030D-6E8A-4147-A177-3AD203B41FA5}">
                      <a16:colId xmlns:a16="http://schemas.microsoft.com/office/drawing/2014/main" val="3428975050"/>
                    </a:ext>
                  </a:extLst>
                </a:gridCol>
                <a:gridCol w="575386">
                  <a:extLst>
                    <a:ext uri="{9D8B030D-6E8A-4147-A177-3AD203B41FA5}">
                      <a16:colId xmlns:a16="http://schemas.microsoft.com/office/drawing/2014/main" val="2511646229"/>
                    </a:ext>
                  </a:extLst>
                </a:gridCol>
                <a:gridCol w="552371">
                  <a:extLst>
                    <a:ext uri="{9D8B030D-6E8A-4147-A177-3AD203B41FA5}">
                      <a16:colId xmlns:a16="http://schemas.microsoft.com/office/drawing/2014/main" val="4206895904"/>
                    </a:ext>
                  </a:extLst>
                </a:gridCol>
                <a:gridCol w="448801">
                  <a:extLst>
                    <a:ext uri="{9D8B030D-6E8A-4147-A177-3AD203B41FA5}">
                      <a16:colId xmlns:a16="http://schemas.microsoft.com/office/drawing/2014/main" val="3659854031"/>
                    </a:ext>
                  </a:extLst>
                </a:gridCol>
                <a:gridCol w="356739">
                  <a:extLst>
                    <a:ext uri="{9D8B030D-6E8A-4147-A177-3AD203B41FA5}">
                      <a16:colId xmlns:a16="http://schemas.microsoft.com/office/drawing/2014/main" val="697729977"/>
                    </a:ext>
                  </a:extLst>
                </a:gridCol>
                <a:gridCol w="681832">
                  <a:extLst>
                    <a:ext uri="{9D8B030D-6E8A-4147-A177-3AD203B41FA5}">
                      <a16:colId xmlns:a16="http://schemas.microsoft.com/office/drawing/2014/main" val="3748001471"/>
                    </a:ext>
                  </a:extLst>
                </a:gridCol>
                <a:gridCol w="888972">
                  <a:extLst>
                    <a:ext uri="{9D8B030D-6E8A-4147-A177-3AD203B41FA5}">
                      <a16:colId xmlns:a16="http://schemas.microsoft.com/office/drawing/2014/main" val="1879285743"/>
                    </a:ext>
                  </a:extLst>
                </a:gridCol>
              </a:tblGrid>
              <a:tr h="311108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테이블명세서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31647"/>
                  </a:ext>
                </a:extLst>
              </a:tr>
              <a:tr h="2419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joins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18384"/>
                  </a:ext>
                </a:extLst>
              </a:tr>
              <a:tr h="2419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테이블설명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62" marR="82962" marT="41481" marB="414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54576"/>
                  </a:ext>
                </a:extLst>
              </a:tr>
              <a:tr h="204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No.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컬럼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길이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39868723"/>
                  </a:ext>
                </a:extLst>
              </a:tr>
              <a:tr h="162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회원아이디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45</a:t>
                      </a:r>
                      <a:endParaRPr lang="en-US" altLang="ko-KR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NN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2424296192"/>
                  </a:ext>
                </a:extLst>
              </a:tr>
              <a:tr h="1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PASSWORD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비밀번호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3595365725"/>
                  </a:ext>
                </a:extLst>
              </a:tr>
              <a:tr h="1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SNAME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회원유형코드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816132356"/>
                  </a:ext>
                </a:extLst>
              </a:tr>
              <a:tr h="1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STYPE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비밀번호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218809867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7D1271A-E8DD-45D6-BEC0-ABB9F921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23349"/>
              </p:ext>
            </p:extLst>
          </p:nvPr>
        </p:nvGraphicFramePr>
        <p:xfrm>
          <a:off x="5097979" y="2622058"/>
          <a:ext cx="6717432" cy="1613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935">
                  <a:extLst>
                    <a:ext uri="{9D8B030D-6E8A-4147-A177-3AD203B41FA5}">
                      <a16:colId xmlns:a16="http://schemas.microsoft.com/office/drawing/2014/main" val="2175504314"/>
                    </a:ext>
                  </a:extLst>
                </a:gridCol>
                <a:gridCol w="1096078">
                  <a:extLst>
                    <a:ext uri="{9D8B030D-6E8A-4147-A177-3AD203B41FA5}">
                      <a16:colId xmlns:a16="http://schemas.microsoft.com/office/drawing/2014/main" val="1529116117"/>
                    </a:ext>
                  </a:extLst>
                </a:gridCol>
                <a:gridCol w="1438422">
                  <a:extLst>
                    <a:ext uri="{9D8B030D-6E8A-4147-A177-3AD203B41FA5}">
                      <a16:colId xmlns:a16="http://schemas.microsoft.com/office/drawing/2014/main" val="192368288"/>
                    </a:ext>
                  </a:extLst>
                </a:gridCol>
                <a:gridCol w="575369">
                  <a:extLst>
                    <a:ext uri="{9D8B030D-6E8A-4147-A177-3AD203B41FA5}">
                      <a16:colId xmlns:a16="http://schemas.microsoft.com/office/drawing/2014/main" val="3013039153"/>
                    </a:ext>
                  </a:extLst>
                </a:gridCol>
                <a:gridCol w="552354">
                  <a:extLst>
                    <a:ext uri="{9D8B030D-6E8A-4147-A177-3AD203B41FA5}">
                      <a16:colId xmlns:a16="http://schemas.microsoft.com/office/drawing/2014/main" val="159389514"/>
                    </a:ext>
                  </a:extLst>
                </a:gridCol>
                <a:gridCol w="448788">
                  <a:extLst>
                    <a:ext uri="{9D8B030D-6E8A-4147-A177-3AD203B41FA5}">
                      <a16:colId xmlns:a16="http://schemas.microsoft.com/office/drawing/2014/main" val="540450315"/>
                    </a:ext>
                  </a:extLst>
                </a:gridCol>
                <a:gridCol w="356728">
                  <a:extLst>
                    <a:ext uri="{9D8B030D-6E8A-4147-A177-3AD203B41FA5}">
                      <a16:colId xmlns:a16="http://schemas.microsoft.com/office/drawing/2014/main" val="1359255186"/>
                    </a:ext>
                  </a:extLst>
                </a:gridCol>
                <a:gridCol w="681812">
                  <a:extLst>
                    <a:ext uri="{9D8B030D-6E8A-4147-A177-3AD203B41FA5}">
                      <a16:colId xmlns:a16="http://schemas.microsoft.com/office/drawing/2014/main" val="116282909"/>
                    </a:ext>
                  </a:extLst>
                </a:gridCol>
                <a:gridCol w="888946">
                  <a:extLst>
                    <a:ext uri="{9D8B030D-6E8A-4147-A177-3AD203B41FA5}">
                      <a16:colId xmlns:a16="http://schemas.microsoft.com/office/drawing/2014/main" val="3380112848"/>
                    </a:ext>
                  </a:extLst>
                </a:gridCol>
              </a:tblGrid>
              <a:tr h="3110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테이블명세서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87712"/>
                  </a:ext>
                </a:extLst>
              </a:tr>
              <a:tr h="2419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subject</a:t>
                      </a:r>
                      <a:endParaRPr 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과목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21124"/>
                  </a:ext>
                </a:extLst>
              </a:tr>
              <a:tr h="2419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테이블설명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586" marR="86586" marT="43293" marB="4329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60085"/>
                  </a:ext>
                </a:extLst>
              </a:tr>
              <a:tr h="197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No.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길이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3331777691"/>
                  </a:ext>
                </a:extLst>
              </a:tr>
              <a:tr h="162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SUB_NO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과목번호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NN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3012774700"/>
                  </a:ext>
                </a:extLst>
              </a:tr>
              <a:tr h="15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SUB_NAME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과목이름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220225123"/>
                  </a:ext>
                </a:extLst>
              </a:tr>
              <a:tr h="15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SUB_NUM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현재수강인원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3626398092"/>
                  </a:ext>
                </a:extLst>
              </a:tr>
              <a:tr h="15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SUB_MAX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최대수강인원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2" marR="8642" marT="8642" marB="0" anchor="ctr"/>
                </a:tc>
                <a:extLst>
                  <a:ext uri="{0D108BD9-81ED-4DB2-BD59-A6C34878D82A}">
                    <a16:rowId xmlns:a16="http://schemas.microsoft.com/office/drawing/2014/main" val="134896656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D910A9B-1B04-4122-9391-67AF0F161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0584"/>
              </p:ext>
            </p:extLst>
          </p:nvPr>
        </p:nvGraphicFramePr>
        <p:xfrm>
          <a:off x="5097978" y="4502629"/>
          <a:ext cx="6717433" cy="1672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935">
                  <a:extLst>
                    <a:ext uri="{9D8B030D-6E8A-4147-A177-3AD203B41FA5}">
                      <a16:colId xmlns:a16="http://schemas.microsoft.com/office/drawing/2014/main" val="2327668959"/>
                    </a:ext>
                  </a:extLst>
                </a:gridCol>
                <a:gridCol w="1096078">
                  <a:extLst>
                    <a:ext uri="{9D8B030D-6E8A-4147-A177-3AD203B41FA5}">
                      <a16:colId xmlns:a16="http://schemas.microsoft.com/office/drawing/2014/main" val="1978456924"/>
                    </a:ext>
                  </a:extLst>
                </a:gridCol>
                <a:gridCol w="1438422">
                  <a:extLst>
                    <a:ext uri="{9D8B030D-6E8A-4147-A177-3AD203B41FA5}">
                      <a16:colId xmlns:a16="http://schemas.microsoft.com/office/drawing/2014/main" val="2044638275"/>
                    </a:ext>
                  </a:extLst>
                </a:gridCol>
                <a:gridCol w="575369">
                  <a:extLst>
                    <a:ext uri="{9D8B030D-6E8A-4147-A177-3AD203B41FA5}">
                      <a16:colId xmlns:a16="http://schemas.microsoft.com/office/drawing/2014/main" val="2813554327"/>
                    </a:ext>
                  </a:extLst>
                </a:gridCol>
                <a:gridCol w="552354">
                  <a:extLst>
                    <a:ext uri="{9D8B030D-6E8A-4147-A177-3AD203B41FA5}">
                      <a16:colId xmlns:a16="http://schemas.microsoft.com/office/drawing/2014/main" val="2712162762"/>
                    </a:ext>
                  </a:extLst>
                </a:gridCol>
                <a:gridCol w="448788">
                  <a:extLst>
                    <a:ext uri="{9D8B030D-6E8A-4147-A177-3AD203B41FA5}">
                      <a16:colId xmlns:a16="http://schemas.microsoft.com/office/drawing/2014/main" val="48677725"/>
                    </a:ext>
                  </a:extLst>
                </a:gridCol>
                <a:gridCol w="356729">
                  <a:extLst>
                    <a:ext uri="{9D8B030D-6E8A-4147-A177-3AD203B41FA5}">
                      <a16:colId xmlns:a16="http://schemas.microsoft.com/office/drawing/2014/main" val="1728120156"/>
                    </a:ext>
                  </a:extLst>
                </a:gridCol>
                <a:gridCol w="681812">
                  <a:extLst>
                    <a:ext uri="{9D8B030D-6E8A-4147-A177-3AD203B41FA5}">
                      <a16:colId xmlns:a16="http://schemas.microsoft.com/office/drawing/2014/main" val="2920611132"/>
                    </a:ext>
                  </a:extLst>
                </a:gridCol>
                <a:gridCol w="888946">
                  <a:extLst>
                    <a:ext uri="{9D8B030D-6E8A-4147-A177-3AD203B41FA5}">
                      <a16:colId xmlns:a16="http://schemas.microsoft.com/office/drawing/2014/main" val="3238101343"/>
                    </a:ext>
                  </a:extLst>
                </a:gridCol>
              </a:tblGrid>
              <a:tr h="3110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테이블명세서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3352"/>
                  </a:ext>
                </a:extLst>
              </a:tr>
              <a:tr h="2419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scholar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장학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55570"/>
                  </a:ext>
                </a:extLst>
              </a:tr>
              <a:tr h="2419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테이블설명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9996" marR="89996" marT="44998" marB="449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38912"/>
                  </a:ext>
                </a:extLst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No.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길이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extLst>
                  <a:ext uri="{0D108BD9-81ED-4DB2-BD59-A6C34878D82A}">
                    <a16:rowId xmlns:a16="http://schemas.microsoft.com/office/drawing/2014/main" val="3137350143"/>
                  </a:ext>
                </a:extLst>
              </a:tr>
              <a:tr h="204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SCH_NAME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장학금 이름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NN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PK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extLst>
                  <a:ext uri="{0D108BD9-81ED-4DB2-BD59-A6C34878D82A}">
                    <a16:rowId xmlns:a16="http://schemas.microsoft.com/office/drawing/2014/main" val="3576263306"/>
                  </a:ext>
                </a:extLst>
              </a:tr>
              <a:tr h="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SCH_CUMULATIVE_AMOUNT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장학금 총액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extLst>
                  <a:ext uri="{0D108BD9-81ED-4DB2-BD59-A6C34878D82A}">
                    <a16:rowId xmlns:a16="http://schemas.microsoft.com/office/drawing/2014/main" val="1783143619"/>
                  </a:ext>
                </a:extLst>
              </a:tr>
              <a:tr h="146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SCH_CONDITION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지원조건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641" marR="8641" marT="8641" marB="0" anchor="ctr"/>
                </a:tc>
                <a:extLst>
                  <a:ext uri="{0D108BD9-81ED-4DB2-BD59-A6C34878D82A}">
                    <a16:rowId xmlns:a16="http://schemas.microsoft.com/office/drawing/2014/main" val="23133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A07BAE-4B02-4218-9B02-DC02478D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테이블 명세서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8321904-8C02-467C-AD07-D2B3D06EC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12486"/>
              </p:ext>
            </p:extLst>
          </p:nvPr>
        </p:nvGraphicFramePr>
        <p:xfrm>
          <a:off x="5365358" y="1071159"/>
          <a:ext cx="6606063" cy="1421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615">
                  <a:extLst>
                    <a:ext uri="{9D8B030D-6E8A-4147-A177-3AD203B41FA5}">
                      <a16:colId xmlns:a16="http://schemas.microsoft.com/office/drawing/2014/main" val="608562155"/>
                    </a:ext>
                  </a:extLst>
                </a:gridCol>
                <a:gridCol w="1062684">
                  <a:extLst>
                    <a:ext uri="{9D8B030D-6E8A-4147-A177-3AD203B41FA5}">
                      <a16:colId xmlns:a16="http://schemas.microsoft.com/office/drawing/2014/main" val="1045308182"/>
                    </a:ext>
                  </a:extLst>
                </a:gridCol>
                <a:gridCol w="1384451">
                  <a:extLst>
                    <a:ext uri="{9D8B030D-6E8A-4147-A177-3AD203B41FA5}">
                      <a16:colId xmlns:a16="http://schemas.microsoft.com/office/drawing/2014/main" val="3108433651"/>
                    </a:ext>
                  </a:extLst>
                </a:gridCol>
                <a:gridCol w="573274">
                  <a:extLst>
                    <a:ext uri="{9D8B030D-6E8A-4147-A177-3AD203B41FA5}">
                      <a16:colId xmlns:a16="http://schemas.microsoft.com/office/drawing/2014/main" val="3526530225"/>
                    </a:ext>
                  </a:extLst>
                </a:gridCol>
                <a:gridCol w="551642">
                  <a:extLst>
                    <a:ext uri="{9D8B030D-6E8A-4147-A177-3AD203B41FA5}">
                      <a16:colId xmlns:a16="http://schemas.microsoft.com/office/drawing/2014/main" val="399512733"/>
                    </a:ext>
                  </a:extLst>
                </a:gridCol>
                <a:gridCol w="454301">
                  <a:extLst>
                    <a:ext uri="{9D8B030D-6E8A-4147-A177-3AD203B41FA5}">
                      <a16:colId xmlns:a16="http://schemas.microsoft.com/office/drawing/2014/main" val="4283526308"/>
                    </a:ext>
                  </a:extLst>
                </a:gridCol>
                <a:gridCol w="367775">
                  <a:extLst>
                    <a:ext uri="{9D8B030D-6E8A-4147-A177-3AD203B41FA5}">
                      <a16:colId xmlns:a16="http://schemas.microsoft.com/office/drawing/2014/main" val="364438528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75063969"/>
                    </a:ext>
                  </a:extLst>
                </a:gridCol>
                <a:gridCol w="868002">
                  <a:extLst>
                    <a:ext uri="{9D8B030D-6E8A-4147-A177-3AD203B41FA5}">
                      <a16:colId xmlns:a16="http://schemas.microsoft.com/office/drawing/2014/main" val="3299114869"/>
                    </a:ext>
                  </a:extLst>
                </a:gridCol>
              </a:tblGrid>
              <a:tr h="20945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테이블명세서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87919"/>
                  </a:ext>
                </a:extLst>
              </a:tr>
              <a:tr h="2094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scholarship_history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장학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99549"/>
                  </a:ext>
                </a:extLst>
              </a:tr>
              <a:tr h="2094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테이블설명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3948" marR="63948" marT="31974" marB="3197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50231"/>
                  </a:ext>
                </a:extLst>
              </a:tr>
              <a:tr h="209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No.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컬럼명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길이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extLst>
                  <a:ext uri="{0D108BD9-81ED-4DB2-BD59-A6C34878D82A}">
                    <a16:rowId xmlns:a16="http://schemas.microsoft.com/office/drawing/2014/main" val="1704430492"/>
                  </a:ext>
                </a:extLst>
              </a:tr>
              <a:tr h="187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ID_FK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교원번호</a:t>
                      </a: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NN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extLst>
                  <a:ext uri="{0D108BD9-81ED-4DB2-BD59-A6C34878D82A}">
                    <a16:rowId xmlns:a16="http://schemas.microsoft.com/office/drawing/2014/main" val="1757788998"/>
                  </a:ext>
                </a:extLst>
              </a:tr>
              <a:tr h="187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SCH_NAME_FK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장학 이름</a:t>
                      </a: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NN</a:t>
                      </a:r>
                      <a:endParaRPr 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FK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extLst>
                  <a:ext uri="{0D108BD9-81ED-4DB2-BD59-A6C34878D82A}">
                    <a16:rowId xmlns:a16="http://schemas.microsoft.com/office/drawing/2014/main" val="2750188449"/>
                  </a:ext>
                </a:extLst>
              </a:tr>
              <a:tr h="187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SCH_AMOUNT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장학금 액수</a:t>
                      </a: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NN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42" marR="9042" marT="9042" marB="0" anchor="ctr"/>
                </a:tc>
                <a:extLst>
                  <a:ext uri="{0D108BD9-81ED-4DB2-BD59-A6C34878D82A}">
                    <a16:rowId xmlns:a16="http://schemas.microsoft.com/office/drawing/2014/main" val="31323828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591AA0-C2EC-41D8-9E78-D656A8622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0172"/>
              </p:ext>
            </p:extLst>
          </p:nvPr>
        </p:nvGraphicFramePr>
        <p:xfrm>
          <a:off x="5365358" y="2979310"/>
          <a:ext cx="6606062" cy="171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2">
                  <a:extLst>
                    <a:ext uri="{9D8B030D-6E8A-4147-A177-3AD203B41FA5}">
                      <a16:colId xmlns:a16="http://schemas.microsoft.com/office/drawing/2014/main" val="457021235"/>
                    </a:ext>
                  </a:extLst>
                </a:gridCol>
                <a:gridCol w="1062963">
                  <a:extLst>
                    <a:ext uri="{9D8B030D-6E8A-4147-A177-3AD203B41FA5}">
                      <a16:colId xmlns:a16="http://schemas.microsoft.com/office/drawing/2014/main" val="1388669995"/>
                    </a:ext>
                  </a:extLst>
                </a:gridCol>
                <a:gridCol w="1385003">
                  <a:extLst>
                    <a:ext uri="{9D8B030D-6E8A-4147-A177-3AD203B41FA5}">
                      <a16:colId xmlns:a16="http://schemas.microsoft.com/office/drawing/2014/main" val="2313377948"/>
                    </a:ext>
                  </a:extLst>
                </a:gridCol>
                <a:gridCol w="573137">
                  <a:extLst>
                    <a:ext uri="{9D8B030D-6E8A-4147-A177-3AD203B41FA5}">
                      <a16:colId xmlns:a16="http://schemas.microsoft.com/office/drawing/2014/main" val="1094484722"/>
                    </a:ext>
                  </a:extLst>
                </a:gridCol>
                <a:gridCol w="551487">
                  <a:extLst>
                    <a:ext uri="{9D8B030D-6E8A-4147-A177-3AD203B41FA5}">
                      <a16:colId xmlns:a16="http://schemas.microsoft.com/office/drawing/2014/main" val="710667754"/>
                    </a:ext>
                  </a:extLst>
                </a:gridCol>
                <a:gridCol w="454064">
                  <a:extLst>
                    <a:ext uri="{9D8B030D-6E8A-4147-A177-3AD203B41FA5}">
                      <a16:colId xmlns:a16="http://schemas.microsoft.com/office/drawing/2014/main" val="1750182616"/>
                    </a:ext>
                  </a:extLst>
                </a:gridCol>
                <a:gridCol w="367464">
                  <a:extLst>
                    <a:ext uri="{9D8B030D-6E8A-4147-A177-3AD203B41FA5}">
                      <a16:colId xmlns:a16="http://schemas.microsoft.com/office/drawing/2014/main" val="2035693781"/>
                    </a:ext>
                  </a:extLst>
                </a:gridCol>
                <a:gridCol w="673267">
                  <a:extLst>
                    <a:ext uri="{9D8B030D-6E8A-4147-A177-3AD203B41FA5}">
                      <a16:colId xmlns:a16="http://schemas.microsoft.com/office/drawing/2014/main" val="1811677009"/>
                    </a:ext>
                  </a:extLst>
                </a:gridCol>
                <a:gridCol w="868115">
                  <a:extLst>
                    <a:ext uri="{9D8B030D-6E8A-4147-A177-3AD203B41FA5}">
                      <a16:colId xmlns:a16="http://schemas.microsoft.com/office/drawing/2014/main" val="659267955"/>
                    </a:ext>
                  </a:extLst>
                </a:gridCol>
              </a:tblGrid>
              <a:tr h="22081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테이블명세서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5962"/>
                  </a:ext>
                </a:extLst>
              </a:tr>
              <a:tr h="2208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course</a:t>
                      </a:r>
                      <a:endParaRPr 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수강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90915"/>
                  </a:ext>
                </a:extLst>
              </a:tr>
              <a:tr h="2208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테이블설명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수강내역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2450" marR="92450" marT="46225" marB="4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62004"/>
                  </a:ext>
                </a:extLst>
              </a:tr>
              <a:tr h="184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No.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컬럼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길이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extLst>
                  <a:ext uri="{0D108BD9-81ED-4DB2-BD59-A6C34878D82A}">
                    <a16:rowId xmlns:a16="http://schemas.microsoft.com/office/drawing/2014/main" val="3598175231"/>
                  </a:ext>
                </a:extLst>
              </a:tr>
              <a:tr h="36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ID_FK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 아이디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45</a:t>
                      </a:r>
                      <a:endParaRPr lang="en-US" altLang="ko-KR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extLst>
                  <a:ext uri="{0D108BD9-81ED-4DB2-BD59-A6C34878D82A}">
                    <a16:rowId xmlns:a16="http://schemas.microsoft.com/office/drawing/2014/main" val="218543630"/>
                  </a:ext>
                </a:extLst>
              </a:tr>
              <a:tr h="1528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SUB_NO_FK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과목번호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extLst>
                  <a:ext uri="{0D108BD9-81ED-4DB2-BD59-A6C34878D82A}">
                    <a16:rowId xmlns:a16="http://schemas.microsoft.com/office/drawing/2014/main" val="3465153205"/>
                  </a:ext>
                </a:extLst>
              </a:tr>
              <a:tr h="1528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SCORE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점수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NN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extLst>
                  <a:ext uri="{0D108BD9-81ED-4DB2-BD59-A6C34878D82A}">
                    <a16:rowId xmlns:a16="http://schemas.microsoft.com/office/drawing/2014/main" val="2476763252"/>
                  </a:ext>
                </a:extLst>
              </a:tr>
              <a:tr h="1528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APPLY_NO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수강신청번호</a:t>
                      </a:r>
                      <a:endParaRPr lang="ko-KR" alt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NN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7662" marR="7662" marT="7662" marB="0" anchor="ctr"/>
                </a:tc>
                <a:extLst>
                  <a:ext uri="{0D108BD9-81ED-4DB2-BD59-A6C34878D82A}">
                    <a16:rowId xmlns:a16="http://schemas.microsoft.com/office/drawing/2014/main" val="349440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0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672F9-9181-4841-A6FD-73DF6B41F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4. </a:t>
            </a:r>
            <a:r>
              <a:rPr lang="ko-KR" altLang="en-US" sz="4800"/>
              <a:t>정규화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A356B-ADFA-405E-A2B6-EEFD00E9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정규화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194C-49DE-41BF-A82A-5BF72A82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ko-KR" altLang="en-US" sz="2400"/>
              <a:t>모든 속성의 값이 </a:t>
            </a:r>
            <a:r>
              <a:rPr lang="en-US" altLang="ko-KR" sz="2400"/>
              <a:t>atomic </a:t>
            </a:r>
            <a:r>
              <a:rPr lang="ko-KR" altLang="en-US" sz="2400"/>
              <a:t>하므로 </a:t>
            </a:r>
            <a:r>
              <a:rPr lang="en-US" altLang="ko-KR" sz="2400"/>
              <a:t>1</a:t>
            </a:r>
            <a:r>
              <a:rPr lang="ko-KR" altLang="en-US" sz="2400"/>
              <a:t>차 정규화를 만족시킨다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0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정규화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194C-49DE-41BF-A82A-5BF72A82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3852631" cy="4041648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차 정규화를 만족하고</a:t>
            </a:r>
            <a:r>
              <a:rPr lang="en-US" altLang="ko-KR" sz="2400" dirty="0"/>
              <a:t>, </a:t>
            </a:r>
            <a:r>
              <a:rPr lang="ko-KR" altLang="en-US" sz="2400" dirty="0"/>
              <a:t>키가 아닌 모든 속성이 </a:t>
            </a:r>
            <a:r>
              <a:rPr lang="en-US" altLang="ko-KR" sz="2400" dirty="0"/>
              <a:t>primary </a:t>
            </a:r>
            <a:r>
              <a:rPr lang="ko-KR" altLang="en-US" sz="2400" dirty="0"/>
              <a:t>키 에 </a:t>
            </a:r>
            <a:r>
              <a:rPr lang="en-US" altLang="ko-KR" sz="2400" dirty="0"/>
              <a:t>dependent </a:t>
            </a:r>
            <a:r>
              <a:rPr lang="ko-KR" altLang="en-US" sz="2400" dirty="0"/>
              <a:t>함으로 </a:t>
            </a:r>
            <a:r>
              <a:rPr lang="en-US" altLang="ko-KR" sz="2400" dirty="0"/>
              <a:t>2</a:t>
            </a:r>
            <a:r>
              <a:rPr lang="ko-KR" altLang="en-US" sz="2400" dirty="0"/>
              <a:t>차 정규화를 만족한다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D55C29B-6AD0-4FF4-AB3A-432885ADA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831652"/>
              </p:ext>
            </p:extLst>
          </p:nvPr>
        </p:nvGraphicFramePr>
        <p:xfrm>
          <a:off x="6187703" y="1966131"/>
          <a:ext cx="5177243" cy="45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비트맵 이미지" r:id="rId3" imgW="8325000" imgH="7277040" progId="Paint.Picture">
                  <p:embed/>
                </p:oleObj>
              </mc:Choice>
              <mc:Fallback>
                <p:oleObj name="비트맵 이미지" r:id="rId3" imgW="8325000" imgH="727704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E76AF604-79A1-464B-90B2-2CD750D37B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7703" y="1966131"/>
                        <a:ext cx="5177243" cy="4526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0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정규화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194C-49DE-41BF-A82A-5BF72A82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3852631" cy="4041648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1,2</a:t>
            </a:r>
            <a:r>
              <a:rPr lang="ko-KR" altLang="en-US" sz="2400" dirty="0"/>
              <a:t>차 정규화를 만족시키고 키가 아닌 모든 속성이 </a:t>
            </a:r>
            <a:r>
              <a:rPr lang="en-US" altLang="ko-KR" sz="2400" dirty="0"/>
              <a:t>transitively dependent </a:t>
            </a:r>
            <a:r>
              <a:rPr lang="ko-KR" altLang="en-US" sz="2400" dirty="0"/>
              <a:t>하지 않으므로 </a:t>
            </a:r>
            <a:r>
              <a:rPr lang="en-US" altLang="ko-KR" sz="2400" dirty="0"/>
              <a:t>3</a:t>
            </a:r>
            <a:r>
              <a:rPr lang="ko-KR" altLang="en-US" sz="2400" dirty="0"/>
              <a:t>차 정규화를 만족시킨다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D55C29B-6AD0-4FF4-AB3A-432885ADA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7703" y="1966131"/>
          <a:ext cx="5177243" cy="45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비트맵 이미지" r:id="rId3" imgW="8325000" imgH="7277040" progId="Paint.Picture">
                  <p:embed/>
                </p:oleObj>
              </mc:Choice>
              <mc:Fallback>
                <p:oleObj name="비트맵 이미지" r:id="rId3" imgW="8325000" imgH="7277040" progId="Paint.Pictur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D55C29B-6AD0-4FF4-AB3A-432885ADA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7703" y="1966131"/>
                        <a:ext cx="5177243" cy="4526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1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92194C-49DE-41BF-A82A-5BF72A823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3852631" cy="4041648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임의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2400" dirty="0"/>
                  <a:t> 에 대해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임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2400" dirty="0"/>
                  <a:t>로 </a:t>
                </a:r>
                <a:r>
                  <a:rPr lang="en-US" altLang="ko-KR" sz="2400" dirty="0"/>
                  <a:t>BCNF</a:t>
                </a:r>
                <a:r>
                  <a:rPr lang="ko-KR" altLang="en-US" sz="2400" dirty="0"/>
                  <a:t>를 만족한다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92194C-49DE-41BF-A82A-5BF72A823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3852631" cy="4041648"/>
              </a:xfrm>
              <a:blipFill>
                <a:blip r:embed="rId3"/>
                <a:stretch>
                  <a:fillRect t="-1961" r="-4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D55C29B-6AD0-4FF4-AB3A-432885ADA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7703" y="1966131"/>
          <a:ext cx="5177243" cy="45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비트맵 이미지" r:id="rId4" imgW="8325000" imgH="7277040" progId="Paint.Picture">
                  <p:embed/>
                </p:oleObj>
              </mc:Choice>
              <mc:Fallback>
                <p:oleObj name="비트맵 이미지" r:id="rId4" imgW="8325000" imgH="7277040" progId="Paint.Pictur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D55C29B-6AD0-4FF4-AB3A-432885ADA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7703" y="1966131"/>
                        <a:ext cx="5177243" cy="4526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8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3474-2FAC-4567-BAC2-D4008A1D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5.</a:t>
            </a:r>
            <a:r>
              <a:rPr lang="ko-KR" altLang="en-US" sz="480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C02B47-1DCE-4F00-8590-8A7DB037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06F2-64B8-4D5C-A9F8-0381C740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0524B-2A0C-4C47-A3B3-9F927207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ko-KR" altLang="en-US" sz="2400"/>
              <a:t>이번 프로젝트에서는 학생들의 종합성적관리시스템을 개발한다</a:t>
            </a:r>
            <a:r>
              <a:rPr lang="en-US" altLang="ko-KR" sz="2400"/>
              <a:t>. </a:t>
            </a:r>
            <a:r>
              <a:rPr lang="ko-KR" altLang="en-US" sz="2400"/>
              <a:t>종합성적관리시스템은 학생의 수강신청내역</a:t>
            </a:r>
            <a:r>
              <a:rPr lang="en-US" altLang="ko-KR" sz="2400"/>
              <a:t>, </a:t>
            </a:r>
            <a:r>
              <a:rPr lang="ko-KR" altLang="en-US" sz="2400"/>
              <a:t>성적</a:t>
            </a:r>
            <a:r>
              <a:rPr lang="en-US" altLang="ko-KR" sz="2400"/>
              <a:t>, </a:t>
            </a:r>
            <a:r>
              <a:rPr lang="ko-KR" altLang="en-US" sz="2400"/>
              <a:t>장학금수령 내역 등등을 확인할 수 있게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이번 프로젝트에서는 기본적인 </a:t>
            </a:r>
            <a:r>
              <a:rPr lang="en-US" altLang="ko-KR" sz="2400"/>
              <a:t>DB</a:t>
            </a:r>
            <a:r>
              <a:rPr lang="ko-KR" altLang="en-US" sz="2400"/>
              <a:t>실무를 익히는 것을 목표로 한다</a:t>
            </a:r>
            <a:r>
              <a:rPr lang="en-US" altLang="ko-KR" sz="2400"/>
              <a:t>. </a:t>
            </a:r>
            <a:r>
              <a:rPr lang="ko-KR" altLang="en-US" sz="2400"/>
              <a:t>따라서 새로운 시도보다는 기본적인 내용의 완성도를 높인 </a:t>
            </a:r>
            <a:r>
              <a:rPr lang="en-US" altLang="ko-KR" sz="2400"/>
              <a:t>DBMS</a:t>
            </a:r>
            <a:r>
              <a:rPr lang="ko-KR" altLang="en-US" sz="2400"/>
              <a:t>를 만드는 것을 목표로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프로그램 언어는 </a:t>
            </a:r>
            <a:r>
              <a:rPr lang="en-US" altLang="ko-KR" sz="2400"/>
              <a:t>Python</a:t>
            </a:r>
            <a:r>
              <a:rPr lang="ko-KR" altLang="en-US" sz="2400"/>
              <a:t>이고</a:t>
            </a:r>
            <a:r>
              <a:rPr lang="en-US" altLang="ko-KR" sz="2400"/>
              <a:t>, DB</a:t>
            </a:r>
            <a:r>
              <a:rPr lang="ko-KR" altLang="en-US" sz="2400"/>
              <a:t>는 </a:t>
            </a:r>
            <a:r>
              <a:rPr lang="en-US" altLang="ko-KR" sz="2400"/>
              <a:t>Mysql</a:t>
            </a:r>
            <a:r>
              <a:rPr lang="ko-KR" altLang="en-US" sz="2400"/>
              <a:t>을 사용한다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263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화면 흐름도 작성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194C-49DE-41BF-A82A-5BF72A82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3852631" cy="4041648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요구사항 명세서를 기반으로 화면 흐름도를 작성했다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84FB127-78BA-45C2-8F3C-6FA793D12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50358"/>
              </p:ext>
            </p:extLst>
          </p:nvPr>
        </p:nvGraphicFramePr>
        <p:xfrm>
          <a:off x="6418219" y="1920240"/>
          <a:ext cx="5385006" cy="485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비트맵 이미지" r:id="rId3" imgW="9409524" imgH="7954485" progId="Paint.Picture">
                  <p:embed/>
                </p:oleObj>
              </mc:Choice>
              <mc:Fallback>
                <p:oleObj name="비트맵 이미지" r:id="rId3" imgW="9409524" imgH="7954485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DDBD132-9556-473E-9192-2FE3C4FC6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19" y="1920240"/>
                        <a:ext cx="5385006" cy="4850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73E1-F465-4380-AADE-BC5848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194C-49DE-41BF-A82A-5BF72A82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3852631" cy="4041648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테이블 명세서를 기반으로 테이블을 생성했다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81586897-6AE4-4745-A6EC-7ADCDDDE2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8517"/>
              </p:ext>
            </p:extLst>
          </p:nvPr>
        </p:nvGraphicFramePr>
        <p:xfrm>
          <a:off x="1380361" y="3072765"/>
          <a:ext cx="462915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비트맵 이미지" r:id="rId3" imgW="4629240" imgH="3419640" progId="Paint.Picture">
                  <p:embed/>
                </p:oleObj>
              </mc:Choice>
              <mc:Fallback>
                <p:oleObj name="비트맵 이미지" r:id="rId3" imgW="4629240" imgH="3419640" progId="Paint.Pictur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AFA054C6-00EF-42D4-AA8D-99988950BA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0361" y="3072765"/>
                        <a:ext cx="4629150" cy="341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FD13B309-40F8-46B0-85D5-273BA850E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57798"/>
              </p:ext>
            </p:extLst>
          </p:nvPr>
        </p:nvGraphicFramePr>
        <p:xfrm>
          <a:off x="7056767" y="69966"/>
          <a:ext cx="4395399" cy="647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비트맵 이미지" r:id="rId5" imgW="4419720" imgH="6515280" progId="Paint.Picture">
                  <p:embed/>
                </p:oleObj>
              </mc:Choice>
              <mc:Fallback>
                <p:oleObj name="비트맵 이미지" r:id="rId5" imgW="4419720" imgH="651528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EA336F0A-8D3E-4213-ADA2-C1E1CF5F6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6767" y="69966"/>
                        <a:ext cx="4395399" cy="647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6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코드 작성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1544A-8532-4D55-92B5-6C604043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DB_Code.py</a:t>
            </a:r>
            <a:r>
              <a:rPr lang="ko-KR" altLang="en-US" sz="2200" dirty="0"/>
              <a:t>의 로직은 다음과 같다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0.</a:t>
            </a:r>
            <a:r>
              <a:rPr lang="ko-KR" altLang="en-US" sz="2200" dirty="0"/>
              <a:t>회원가입</a:t>
            </a:r>
            <a:r>
              <a:rPr lang="en-US" altLang="ko-KR" sz="2200" dirty="0"/>
              <a:t>: </a:t>
            </a:r>
            <a:r>
              <a:rPr lang="ko-KR" altLang="en-US" sz="2200" dirty="0"/>
              <a:t>아이디와 비밀번호 및 기타 정보를 </a:t>
            </a:r>
            <a:r>
              <a:rPr lang="ko-KR" altLang="en-US" sz="2200" dirty="0" err="1"/>
              <a:t>입력받은</a:t>
            </a:r>
            <a:r>
              <a:rPr lang="ko-KR" altLang="en-US" sz="2200" dirty="0"/>
              <a:t> 다음 회원 테이블에 저장한다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로그인</a:t>
            </a:r>
            <a:r>
              <a:rPr lang="en-US" altLang="ko-KR" sz="2200" dirty="0"/>
              <a:t>: </a:t>
            </a:r>
            <a:r>
              <a:rPr lang="ko-KR" altLang="en-US" sz="2200" dirty="0"/>
              <a:t>아이디와 비밀번호를 </a:t>
            </a:r>
            <a:r>
              <a:rPr lang="ko-KR" altLang="en-US" sz="2200" dirty="0" err="1"/>
              <a:t>입력받은</a:t>
            </a:r>
            <a:r>
              <a:rPr lang="ko-KR" altLang="en-US" sz="2200" dirty="0"/>
              <a:t> 다음</a:t>
            </a:r>
            <a:r>
              <a:rPr lang="en-US" altLang="ko-KR" sz="2200" dirty="0"/>
              <a:t>, </a:t>
            </a:r>
            <a:r>
              <a:rPr lang="ko-KR" altLang="en-US" sz="2200" dirty="0"/>
              <a:t>아이디가 회원 테이블에 존재하는지 확인한다</a:t>
            </a:r>
            <a:r>
              <a:rPr lang="en-US" altLang="ko-KR" sz="2200" dirty="0"/>
              <a:t>. </a:t>
            </a:r>
            <a:r>
              <a:rPr lang="ko-KR" altLang="en-US" sz="2200" dirty="0"/>
              <a:t>존재한다면 회원테이블에 아이디가 해당 아이디인 객체를 검색하고 그 객체의 비밀번호와 입력된 비밀번호를 비교한다</a:t>
            </a:r>
            <a:r>
              <a:rPr lang="en-US" altLang="ko-KR" sz="2200" dirty="0"/>
              <a:t>. </a:t>
            </a:r>
            <a:r>
              <a:rPr lang="ko-KR" altLang="en-US" sz="2200" dirty="0"/>
              <a:t>로그인이 성공했다면 누른 키에 따라 해당 페이지로 이동시킨다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해당페이지에서 해당 기능을 시행한다</a:t>
            </a:r>
            <a:r>
              <a:rPr lang="en-US" altLang="ko-KR" sz="2200" dirty="0"/>
              <a:t>. </a:t>
            </a:r>
            <a:r>
              <a:rPr lang="ko-KR" altLang="en-US" sz="2200" dirty="0"/>
              <a:t>수강신청이면 수강 </a:t>
            </a:r>
            <a:r>
              <a:rPr lang="en-US" altLang="ko-KR" sz="2200" dirty="0"/>
              <a:t>relation</a:t>
            </a:r>
            <a:r>
              <a:rPr lang="ko-KR" altLang="en-US" sz="2200" dirty="0"/>
              <a:t>에 해당학생을 </a:t>
            </a:r>
            <a:r>
              <a:rPr lang="ko-KR" altLang="en-US" sz="2200" dirty="0" err="1"/>
              <a:t>추가하는식으로</a:t>
            </a:r>
            <a:r>
              <a:rPr lang="ko-KR" altLang="en-US" sz="2200" dirty="0"/>
              <a:t> 수행한다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311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27315A-305F-4DAC-A9CF-958ADC8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3F62D-67AF-4347-85FD-17D0EC1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회원가입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CD9BA655-3073-4E3B-B4DA-7D84E30C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2021843"/>
            <a:ext cx="803069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장학금 목록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6D8F0DF-3D0B-4D8B-AF4B-E863FA58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2331091"/>
            <a:ext cx="744959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7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8530AFF-395E-4F04-9FFB-67B3FDDC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7" y="1859258"/>
            <a:ext cx="11020566" cy="48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F3BA6D-7AE6-41AD-A183-8E181BB82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1" y="1877148"/>
            <a:ext cx="11161337" cy="47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A059C-F7FD-4D02-A282-8DE87E23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6. </a:t>
            </a:r>
            <a:r>
              <a:rPr lang="ko-KR" altLang="en-US" sz="4800"/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D3BCC-3344-49C7-A3AD-5EBEBF17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/>
              <a:t>회원가입 및 로그인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76E6399-6CEB-4995-9F0C-4C63AC4A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50" y="1920240"/>
            <a:ext cx="48584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A5879-5462-4AD6-93B8-973F2E99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328FB-B9E0-47D9-8A82-211D6034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요구분석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개념적 설계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논리적 설계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정규화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64045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/>
              <a:t>수강 신청</a:t>
            </a:r>
            <a:r>
              <a:rPr lang="en-US" altLang="ko-KR" dirty="0"/>
              <a:t>, </a:t>
            </a:r>
            <a:r>
              <a:rPr lang="ko-KR" altLang="en-US" dirty="0"/>
              <a:t>내역 확인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5E6C4E-1736-4496-B249-1BA25E43B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7" y="1710266"/>
            <a:ext cx="4076902" cy="51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/>
              <a:t>장학금 신청 및 확인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EB46FA-953D-4491-AB95-F076DA3F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37" y="2580725"/>
            <a:ext cx="7310725" cy="23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6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/>
              <a:t>수강 신청</a:t>
            </a:r>
            <a:r>
              <a:rPr lang="en-US" altLang="ko-KR" dirty="0"/>
              <a:t>, </a:t>
            </a:r>
            <a:r>
              <a:rPr lang="ko-KR" altLang="en-US" dirty="0"/>
              <a:t>내역 확인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5E6C4E-1736-4496-B249-1BA25E43B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13" y="1700953"/>
            <a:ext cx="4076902" cy="51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D137-33A7-41E7-866C-37FFC72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/>
              <a:t>관리자</a:t>
            </a:r>
            <a:r>
              <a:rPr lang="en-US" altLang="ko-KR" dirty="0"/>
              <a:t> &gt; </a:t>
            </a:r>
            <a:r>
              <a:rPr lang="ko-KR" altLang="en-US" dirty="0"/>
              <a:t>장학금 승인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8180D-EFB3-4C7C-8AF0-9590F6BC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4" y="1850220"/>
            <a:ext cx="3104299" cy="48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6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EF69C2-E4C7-4C27-A4DE-31E0CC07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F065D-39D4-40B4-9F30-89146305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13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B365D-F2ED-4E68-AEA6-360F15CA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F76DDB0-CA1D-436C-AC33-9A959137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45621"/>
              </p:ext>
            </p:extLst>
          </p:nvPr>
        </p:nvGraphicFramePr>
        <p:xfrm>
          <a:off x="1763486" y="1508404"/>
          <a:ext cx="8840651" cy="421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비트맵 이미지" r:id="rId3" imgW="14277960" imgH="6810480" progId="Paint.Picture">
                  <p:embed/>
                </p:oleObj>
              </mc:Choice>
              <mc:Fallback>
                <p:oleObj name="비트맵 이미지" r:id="rId3" imgW="14277960" imgH="68104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EB24BA92-F678-4714-B96D-B972AD166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486" y="1508404"/>
                        <a:ext cx="8840651" cy="4216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20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A31-41E0-4AFA-911E-1668435C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2E0F-A033-4D13-B1C5-25A4469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데이터베이스 설계 원칙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1. unique representation .</a:t>
            </a:r>
          </a:p>
          <a:p>
            <a:r>
              <a:rPr lang="en-US" altLang="ko-KR" sz="2400" dirty="0"/>
              <a:t>2. DB</a:t>
            </a:r>
            <a:r>
              <a:rPr lang="ko-KR" altLang="en-US" sz="2400" dirty="0"/>
              <a:t>는 단순하고 명료해야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널값이</a:t>
            </a:r>
            <a:r>
              <a:rPr lang="ko-KR" altLang="en-US" sz="2400" dirty="0"/>
              <a:t> 없어야 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4. Degree of a Relationship Set: binary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의미가 겹치는 </a:t>
            </a:r>
            <a:r>
              <a:rPr lang="en-US" altLang="ko-KR" sz="2400" dirty="0"/>
              <a:t>relation</a:t>
            </a:r>
            <a:r>
              <a:rPr lang="ko-KR" altLang="en-US" sz="2400" dirty="0"/>
              <a:t>은 없어야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81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93ED-5EDA-48B1-9760-F3137CCD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1. </a:t>
            </a:r>
            <a:r>
              <a:rPr lang="ko-KR" altLang="en-US" sz="4800"/>
              <a:t>요구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07DC3-7C92-472A-8678-5BEADD31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4C3A-8CE0-48A2-A0C6-2D85CBC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/>
              <a:t>1. </a:t>
            </a:r>
            <a:r>
              <a:rPr lang="ko-KR" altLang="en-US" sz="4400" dirty="0"/>
              <a:t>요구 조건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8D6EE-3E48-4318-B07D-5A6D91FD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300" dirty="0" err="1"/>
              <a:t>학생종합성적관리시스템의</a:t>
            </a:r>
            <a:r>
              <a:rPr lang="en-US" altLang="ko-KR" sz="1300" dirty="0"/>
              <a:t> </a:t>
            </a:r>
            <a:r>
              <a:rPr lang="ko-KR" altLang="en-US" sz="1300" dirty="0"/>
              <a:t>기능을</a:t>
            </a:r>
            <a:r>
              <a:rPr lang="en-US" altLang="ko-KR" sz="1300" dirty="0"/>
              <a:t> </a:t>
            </a:r>
            <a:r>
              <a:rPr lang="ko-KR" altLang="en-US" sz="1300" dirty="0"/>
              <a:t>분석하여 요구사항 명세서를 작성하였다</a:t>
            </a:r>
            <a:r>
              <a:rPr lang="en-US" altLang="ko-KR" sz="1300" dirty="0"/>
              <a:t>.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회원 종류는 교수</a:t>
            </a:r>
            <a:r>
              <a:rPr lang="en-US" altLang="ko-KR" sz="1300" dirty="0"/>
              <a:t>, </a:t>
            </a:r>
            <a:r>
              <a:rPr lang="ko-KR" altLang="en-US" sz="1300" dirty="0"/>
              <a:t>교원</a:t>
            </a:r>
            <a:r>
              <a:rPr lang="en-US" altLang="ko-KR" sz="1300" dirty="0"/>
              <a:t>, </a:t>
            </a:r>
            <a:r>
              <a:rPr lang="ko-KR" altLang="en-US" sz="1300" dirty="0"/>
              <a:t>재학생</a:t>
            </a:r>
            <a:r>
              <a:rPr lang="en-US" altLang="ko-KR" sz="1300" dirty="0"/>
              <a:t>, </a:t>
            </a:r>
            <a:r>
              <a:rPr lang="ko-KR" altLang="en-US" sz="1300" dirty="0"/>
              <a:t>비재학생으로 구분한다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회원은 회원 </a:t>
            </a:r>
            <a:r>
              <a:rPr lang="en-US" altLang="ko-KR" sz="1300" dirty="0"/>
              <a:t>ID</a:t>
            </a:r>
            <a:r>
              <a:rPr lang="ko-KR" altLang="en-US" sz="1300" dirty="0"/>
              <a:t>로 구분한다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모든 회원은 학번을 가진다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회원은 회원가입을 통해 </a:t>
            </a:r>
            <a:r>
              <a:rPr lang="ko-KR" altLang="en-US" sz="1300" dirty="0" err="1"/>
              <a:t>학생종합성적관리시스템을</a:t>
            </a:r>
            <a:r>
              <a:rPr lang="en-US" altLang="ko-KR" sz="1300" dirty="0"/>
              <a:t> </a:t>
            </a:r>
            <a:r>
              <a:rPr lang="ko-KR" altLang="en-US" sz="1300" dirty="0"/>
              <a:t>이용할 수 있다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회원은 아이디와 비밀번호로 학생종합관리시스템에 회원가입을 할 수 있다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관리자는 학생종합관리시스템에 사전에 </a:t>
            </a:r>
            <a:r>
              <a:rPr lang="ko-KR" altLang="en-US" sz="1300" dirty="0" err="1"/>
              <a:t>등록되있는</a:t>
            </a:r>
            <a:r>
              <a:rPr lang="en-US" altLang="ko-KR" sz="1300" dirty="0"/>
              <a:t> </a:t>
            </a:r>
            <a:r>
              <a:rPr lang="ko-KR" altLang="en-US" sz="1300" dirty="0"/>
              <a:t>사람만 가입이 가능하다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관리자는 관리자번호로 구분한다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관리자는 학생의 학번을 ‘</a:t>
            </a:r>
            <a:r>
              <a:rPr lang="ko-KR" altLang="en-US" sz="1300" dirty="0" err="1"/>
              <a:t>학생종합성적관리시스템’에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등록해놔야</a:t>
            </a:r>
            <a:r>
              <a:rPr lang="en-US" altLang="ko-KR" sz="1300" dirty="0"/>
              <a:t> </a:t>
            </a:r>
            <a:r>
              <a:rPr lang="ko-KR" altLang="en-US" sz="1300" dirty="0"/>
              <a:t>한다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장학금 수혜 내역은 관리자만 생성 및 수정이 가능하다</a:t>
            </a:r>
            <a:r>
              <a:rPr lang="en-US" altLang="ko-KR" sz="1300" dirty="0"/>
              <a:t>.</a:t>
            </a:r>
          </a:p>
          <a:p>
            <a:pPr lvl="0" indent="-228600" latinLnBrk="0">
              <a:buFont typeface="Arial" panose="020B0604020202020204" pitchFamily="34" charset="0"/>
              <a:buChar char="•"/>
            </a:pPr>
            <a:r>
              <a:rPr lang="ko-KR" altLang="en-US" sz="1300" dirty="0"/>
              <a:t>학생의 성적은 관리자만 변경할 수 있다</a:t>
            </a:r>
            <a:r>
              <a:rPr lang="en-US" altLang="ko-KR" sz="1300" dirty="0"/>
              <a:t>.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pic>
        <p:nvPicPr>
          <p:cNvPr id="7" name="Picture 5" descr="연필 및 답안지">
            <a:extLst>
              <a:ext uri="{FF2B5EF4-FFF2-40B4-BE49-F238E27FC236}">
                <a16:creationId xmlns:a16="http://schemas.microsoft.com/office/drawing/2014/main" id="{01E5D1BD-E204-4AC6-B648-49B173B40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02" r="73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4C3A-8CE0-48A2-A0C6-2D85CBC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/>
              <a:t>1. </a:t>
            </a:r>
            <a:r>
              <a:rPr lang="ko-KR" altLang="en-US" sz="4400"/>
              <a:t>요구 조건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8D6EE-3E48-4318-B07D-5A6D91FD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학생은 재학중과 </a:t>
            </a:r>
            <a:r>
              <a:rPr lang="ko-KR" altLang="en-US" sz="1400" dirty="0" err="1"/>
              <a:t>비재학중인</a:t>
            </a:r>
            <a:r>
              <a:rPr lang="en-US" altLang="ko-KR" sz="1400" dirty="0"/>
              <a:t> </a:t>
            </a:r>
            <a:r>
              <a:rPr lang="ko-KR" altLang="en-US" sz="1400" dirty="0"/>
              <a:t>학생으로 구분된다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학생은 학번으로 구분한다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학번이 저장된 학생만 회원가입 할 수 있다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학생의 개인정보 수정은 학생만 가능하다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수강신청은 학생만 가능하다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수강신청내역의 변경은 학생만 가능하다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/>
              <a:t>장학금신청은 학생만 가능하다</a:t>
            </a:r>
            <a:r>
              <a:rPr lang="en-US" altLang="ko-KR" sz="1400" dirty="0"/>
              <a:t>.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비재학중인</a:t>
            </a:r>
            <a:r>
              <a:rPr lang="en-US" altLang="ko-KR" sz="1400" dirty="0"/>
              <a:t> </a:t>
            </a:r>
            <a:r>
              <a:rPr lang="ko-KR" altLang="en-US" sz="1400" dirty="0"/>
              <a:t>학생은 수강신청이 불가능하다</a:t>
            </a:r>
            <a:r>
              <a:rPr lang="en-US" altLang="ko-KR" sz="1400" dirty="0"/>
              <a:t>.</a:t>
            </a:r>
          </a:p>
          <a:p>
            <a:pPr marL="0" indent="-228600" latinLnBrk="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비재학중인</a:t>
            </a:r>
            <a:r>
              <a:rPr lang="en-US" altLang="ko-KR" sz="1400" dirty="0"/>
              <a:t> </a:t>
            </a:r>
            <a:r>
              <a:rPr lang="ko-KR" altLang="en-US" sz="1400" dirty="0"/>
              <a:t>학생은 장학금 신청이 불가능하다</a:t>
            </a:r>
            <a:r>
              <a:rPr lang="en-US" altLang="ko-KR" sz="1400" dirty="0"/>
              <a:t>.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6" name="Picture 5" descr="연필 및 답안지">
            <a:extLst>
              <a:ext uri="{FF2B5EF4-FFF2-40B4-BE49-F238E27FC236}">
                <a16:creationId xmlns:a16="http://schemas.microsoft.com/office/drawing/2014/main" id="{DF994DAE-E31C-415C-8B1B-850E904A5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02" r="73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E236-E1A7-4435-A88D-884100DD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/>
              <a:t>2. </a:t>
            </a:r>
            <a:r>
              <a:rPr lang="ko-KR" altLang="en-US" sz="4800"/>
              <a:t>개념적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92F81-BD97-4386-95F9-3A01160B5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5274-1CE0-4F11-AE14-A96042D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ko-KR" altLang="en-US" dirty="0"/>
              <a:t>객체 추출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D2529-3171-426F-9913-96044866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711200"/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1.1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요구사항 명세서를 분석한 결과를 기반으로 개체를 추출하고 각 개체의 주요 속성과 키 속성을 아래 표와 같이 선별했다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11200"/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11200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11200"/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indent="0">
              <a:buNone/>
            </a:pP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11200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Relation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표에 표시했다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D7D069F4-531D-4A4F-8BA1-27E05A3A2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78791"/>
              </p:ext>
            </p:extLst>
          </p:nvPr>
        </p:nvGraphicFramePr>
        <p:xfrm>
          <a:off x="2625016" y="2737276"/>
          <a:ext cx="7063790" cy="153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비트맵 이미지" r:id="rId3" imgW="9058320" imgH="1971720" progId="Paint.Picture">
                  <p:embed/>
                </p:oleObj>
              </mc:Choice>
              <mc:Fallback>
                <p:oleObj name="비트맵 이미지" r:id="rId3" imgW="9058320" imgH="1971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016" y="2737276"/>
                        <a:ext cx="7063790" cy="1537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476F5C89-80D3-468E-A40C-C67342266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17046"/>
              </p:ext>
            </p:extLst>
          </p:nvPr>
        </p:nvGraphicFramePr>
        <p:xfrm>
          <a:off x="2625016" y="4639314"/>
          <a:ext cx="7178898" cy="157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비트맵 이미지" r:id="rId5" imgW="9096480" imgH="2000160" progId="Paint.Picture">
                  <p:embed/>
                </p:oleObj>
              </mc:Choice>
              <mc:Fallback>
                <p:oleObj name="비트맵 이미지" r:id="rId5" imgW="9096480" imgH="2000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016" y="4639314"/>
                        <a:ext cx="7178898" cy="1578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7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860</Words>
  <Application>Microsoft Office PowerPoint</Application>
  <PresentationFormat>와이드스크린</PresentationFormat>
  <Paragraphs>337</Paragraphs>
  <Slides>35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굴림체</vt:lpstr>
      <vt:lpstr>맑은 고딕</vt:lpstr>
      <vt:lpstr>Arial</vt:lpstr>
      <vt:lpstr>Calibri</vt:lpstr>
      <vt:lpstr>Cambria Math</vt:lpstr>
      <vt:lpstr>Office 테마</vt:lpstr>
      <vt:lpstr>비트맵 이미지</vt:lpstr>
      <vt:lpstr>학생종합성적관리시스템</vt:lpstr>
      <vt:lpstr>프로젝트 개요</vt:lpstr>
      <vt:lpstr>목차</vt:lpstr>
      <vt:lpstr>DB 설계</vt:lpstr>
      <vt:lpstr>1. 요구 분석</vt:lpstr>
      <vt:lpstr>1. 요구 조건 분석</vt:lpstr>
      <vt:lpstr>1. 요구 조건 분석</vt:lpstr>
      <vt:lpstr>2. 개념적 설계</vt:lpstr>
      <vt:lpstr>객체 추출</vt:lpstr>
      <vt:lpstr>E-R다이어그램 작성</vt:lpstr>
      <vt:lpstr>3. 논리적 설계</vt:lpstr>
      <vt:lpstr>테이블 명세서</vt:lpstr>
      <vt:lpstr>테이블 명세서</vt:lpstr>
      <vt:lpstr>4. 정규화</vt:lpstr>
      <vt:lpstr>1차 정규화</vt:lpstr>
      <vt:lpstr>2차 정규화</vt:lpstr>
      <vt:lpstr>3차 정규화</vt:lpstr>
      <vt:lpstr>BCNF</vt:lpstr>
      <vt:lpstr>5.구현</vt:lpstr>
      <vt:lpstr>화면 흐름도 작성</vt:lpstr>
      <vt:lpstr>테이블 생성</vt:lpstr>
      <vt:lpstr>코드 작성</vt:lpstr>
      <vt:lpstr>코드 내용</vt:lpstr>
      <vt:lpstr>함수 - 회원가입 </vt:lpstr>
      <vt:lpstr>함수 – 장학금 목록 </vt:lpstr>
      <vt:lpstr>함수 – 로그인 1 </vt:lpstr>
      <vt:lpstr>함수 – 로그인 2 </vt:lpstr>
      <vt:lpstr>6. 시연</vt:lpstr>
      <vt:lpstr>시연 – 회원가입 및 로그인  </vt:lpstr>
      <vt:lpstr>시연 – 수강 신청, 내역 확인 </vt:lpstr>
      <vt:lpstr>시연 – 장학금 신청 및 확인 </vt:lpstr>
      <vt:lpstr>시연 – 수강 신청, 내역 확인 </vt:lpstr>
      <vt:lpstr>시연 – 관리자 &gt; 장학금 승인</vt:lpstr>
      <vt:lpstr>감사합니다</vt:lpstr>
      <vt:lpstr>부록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학생종합성적관리시스템</dc:title>
  <dc:creator>안정현[ 학부재학 / 컴퓨터융합소프트웨어학과 ]</dc:creator>
  <cp:lastModifiedBy>오재욱[ 학부재학 / 컴퓨터정보학과 ]</cp:lastModifiedBy>
  <cp:revision>13</cp:revision>
  <dcterms:created xsi:type="dcterms:W3CDTF">2021-12-04T07:57:46Z</dcterms:created>
  <dcterms:modified xsi:type="dcterms:W3CDTF">2021-12-07T01:57:53Z</dcterms:modified>
</cp:coreProperties>
</file>