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3b0fbd232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b0fbd232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3b0fbd232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3b0fbd232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b0fbd232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b0fbd232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3b0fbd232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3b0fbd232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3b0fbd23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3b0fbd23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3b0fbd232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3b0fbd232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3b0fbd232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3b0fbd232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3b0fbd232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3b0fbd232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3b0fbd23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3b0fbd23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3b0fbd232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3b0fbd232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3b0fbd23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3b0fbd23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3b0fbd23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3b0fbd23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b0fbd232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b0fbd232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3b0fbd232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3b0fbd232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b0fbd23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b0fbd23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3b0fbd232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3b0fbd232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3b0fbd232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3b0fbd232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b0fbd23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b0fbd23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3b0fbd23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3b0fbd23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Parallelization with OpenACC</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 Achar, Jack Ansley, Samuel Talenti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Basic Pragmas and Clauses</a:t>
            </a:r>
            <a:endParaRPr sz="3200"/>
          </a:p>
          <a:p>
            <a:pPr indent="0" lvl="0" marL="0" rtl="0" algn="l">
              <a:spcBef>
                <a:spcPts val="0"/>
              </a:spcBef>
              <a:spcAft>
                <a:spcPts val="0"/>
              </a:spcAft>
              <a:buNone/>
            </a:pPr>
            <a:r>
              <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Common Data Clauses</a:t>
            </a:r>
            <a:endParaRPr sz="1800"/>
          </a:p>
          <a:p>
            <a:pPr indent="-342900" lvl="1" marL="914400" rtl="0" algn="l">
              <a:spcBef>
                <a:spcPts val="0"/>
              </a:spcBef>
              <a:spcAft>
                <a:spcPts val="0"/>
              </a:spcAft>
              <a:buSzPts val="1800"/>
              <a:buChar char="○"/>
            </a:pPr>
            <a:r>
              <a:rPr lang="en" sz="1800"/>
              <a:t>Loop</a:t>
            </a:r>
            <a:endParaRPr sz="1800"/>
          </a:p>
          <a:p>
            <a:pPr indent="-342900" lvl="2" marL="1371600" rtl="0" algn="l">
              <a:spcBef>
                <a:spcPts val="0"/>
              </a:spcBef>
              <a:spcAft>
                <a:spcPts val="0"/>
              </a:spcAft>
              <a:buSzPts val="1800"/>
              <a:buChar char="■"/>
            </a:pPr>
            <a:r>
              <a:rPr lang="en" sz="1800"/>
              <a:t>Similar to the ‘for’-clause in OpenMP</a:t>
            </a:r>
            <a:endParaRPr sz="1800"/>
          </a:p>
          <a:p>
            <a:pPr indent="-342900" lvl="2" marL="1371600" rtl="0" algn="l">
              <a:spcBef>
                <a:spcPts val="0"/>
              </a:spcBef>
              <a:spcAft>
                <a:spcPts val="0"/>
              </a:spcAft>
              <a:buSzPts val="1800"/>
              <a:buChar char="■"/>
            </a:pPr>
            <a:r>
              <a:rPr lang="en" sz="1800"/>
              <a:t>Exception is it is run on the GPU</a:t>
            </a:r>
            <a:endParaRPr sz="1800"/>
          </a:p>
        </p:txBody>
      </p:sp>
      <p:sp>
        <p:nvSpPr>
          <p:cNvPr id="198" name="Google Shape;19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Matrix Multiplication</a:t>
            </a:r>
            <a:endParaRPr sz="3200"/>
          </a:p>
        </p:txBody>
      </p:sp>
      <p:sp>
        <p:nvSpPr>
          <p:cNvPr id="204" name="Google Shape;204;p23"/>
          <p:cNvSpPr txBox="1"/>
          <p:nvPr>
            <p:ph idx="1" type="body"/>
          </p:nvPr>
        </p:nvSpPr>
        <p:spPr>
          <a:xfrm>
            <a:off x="4545825" y="1567550"/>
            <a:ext cx="41373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OpenACC considerably outperforms both OpenMP and POSIX Threads</a:t>
            </a:r>
            <a:endParaRPr sz="1800"/>
          </a:p>
          <a:p>
            <a:pPr indent="-342900" lvl="0" marL="457200" rtl="0" algn="l">
              <a:spcBef>
                <a:spcPts val="0"/>
              </a:spcBef>
              <a:spcAft>
                <a:spcPts val="0"/>
              </a:spcAft>
              <a:buSzPts val="1800"/>
              <a:buChar char="●"/>
            </a:pPr>
            <a:r>
              <a:rPr lang="en" sz="1800"/>
              <a:t>At a single thread OpenACC completes in less than 1/10th  the time as either other library</a:t>
            </a:r>
            <a:endParaRPr sz="1800"/>
          </a:p>
        </p:txBody>
      </p:sp>
      <p:pic>
        <p:nvPicPr>
          <p:cNvPr id="205" name="Google Shape;205;p23"/>
          <p:cNvPicPr preferRelativeResize="0"/>
          <p:nvPr/>
        </p:nvPicPr>
        <p:blipFill>
          <a:blip r:embed="rId3">
            <a:alphaModFix/>
          </a:blip>
          <a:stretch>
            <a:fillRect/>
          </a:stretch>
        </p:blipFill>
        <p:spPr>
          <a:xfrm>
            <a:off x="357825" y="1666638"/>
            <a:ext cx="4137225" cy="2713025"/>
          </a:xfrm>
          <a:prstGeom prst="rect">
            <a:avLst/>
          </a:prstGeom>
          <a:noFill/>
          <a:ln>
            <a:noFill/>
          </a:ln>
        </p:spPr>
      </p:pic>
      <p:sp>
        <p:nvSpPr>
          <p:cNvPr id="206" name="Google Shape;20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Matrix Multiplication</a:t>
            </a:r>
            <a:endParaRPr sz="3200"/>
          </a:p>
        </p:txBody>
      </p:sp>
      <p:sp>
        <p:nvSpPr>
          <p:cNvPr id="212" name="Google Shape;212;p24"/>
          <p:cNvSpPr txBox="1"/>
          <p:nvPr>
            <p:ph idx="1" type="body"/>
          </p:nvPr>
        </p:nvSpPr>
        <p:spPr>
          <a:xfrm>
            <a:off x="4545825" y="1567550"/>
            <a:ext cx="41373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OpenACC has considerably more compilation and runtime optimization</a:t>
            </a:r>
            <a:endParaRPr sz="1800"/>
          </a:p>
          <a:p>
            <a:pPr indent="-342900" lvl="0" marL="457200" rtl="0" algn="l">
              <a:spcBef>
                <a:spcPts val="0"/>
              </a:spcBef>
              <a:spcAft>
                <a:spcPts val="0"/>
              </a:spcAft>
              <a:buSzPts val="1800"/>
              <a:buChar char="●"/>
            </a:pPr>
            <a:r>
              <a:rPr lang="en" sz="1800"/>
              <a:t>Even low-numbers of threads beat out high-thread OpenMP and Pthread implementations</a:t>
            </a:r>
            <a:endParaRPr sz="1800"/>
          </a:p>
        </p:txBody>
      </p:sp>
      <p:pic>
        <p:nvPicPr>
          <p:cNvPr id="213" name="Google Shape;213;p24"/>
          <p:cNvPicPr preferRelativeResize="0"/>
          <p:nvPr/>
        </p:nvPicPr>
        <p:blipFill>
          <a:blip r:embed="rId3">
            <a:alphaModFix/>
          </a:blip>
          <a:stretch>
            <a:fillRect/>
          </a:stretch>
        </p:blipFill>
        <p:spPr>
          <a:xfrm>
            <a:off x="357825" y="1666638"/>
            <a:ext cx="4137225" cy="2713025"/>
          </a:xfrm>
          <a:prstGeom prst="rect">
            <a:avLst/>
          </a:prstGeom>
          <a:noFill/>
          <a:ln>
            <a:noFill/>
          </a:ln>
        </p:spPr>
      </p:pic>
      <p:sp>
        <p:nvSpPr>
          <p:cNvPr id="214" name="Google Shape;21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Riemann Sum Rectangle Approximation</a:t>
            </a:r>
            <a:endParaRPr sz="3200"/>
          </a:p>
        </p:txBody>
      </p:sp>
      <p:sp>
        <p:nvSpPr>
          <p:cNvPr id="220" name="Google Shape;220;p25"/>
          <p:cNvSpPr txBox="1"/>
          <p:nvPr>
            <p:ph idx="1" type="body"/>
          </p:nvPr>
        </p:nvSpPr>
        <p:spPr>
          <a:xfrm>
            <a:off x="4999700" y="1567550"/>
            <a:ext cx="36687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OpenACC offers a large advantage at low threads as it had in Mmult</a:t>
            </a:r>
            <a:endParaRPr sz="1800"/>
          </a:p>
          <a:p>
            <a:pPr indent="-342900" lvl="0" marL="457200" rtl="0" algn="l">
              <a:spcBef>
                <a:spcPts val="0"/>
              </a:spcBef>
              <a:spcAft>
                <a:spcPts val="0"/>
              </a:spcAft>
              <a:buSzPts val="1800"/>
              <a:buChar char="●"/>
            </a:pPr>
            <a:r>
              <a:rPr lang="en" sz="1800"/>
              <a:t>At 8 threads OpenACC achieved its’ fastest runtime</a:t>
            </a:r>
            <a:endParaRPr sz="1800"/>
          </a:p>
          <a:p>
            <a:pPr indent="-342900" lvl="1" marL="914400" rtl="0" algn="l">
              <a:spcBef>
                <a:spcPts val="0"/>
              </a:spcBef>
              <a:spcAft>
                <a:spcPts val="0"/>
              </a:spcAft>
              <a:buSzPts val="1800"/>
              <a:buChar char="○"/>
            </a:pPr>
            <a:r>
              <a:rPr lang="en" sz="1800"/>
              <a:t>Roughly equal to OpenMP at 16</a:t>
            </a:r>
            <a:endParaRPr sz="1800"/>
          </a:p>
        </p:txBody>
      </p:sp>
      <p:pic>
        <p:nvPicPr>
          <p:cNvPr id="221" name="Google Shape;221;p25"/>
          <p:cNvPicPr preferRelativeResize="0"/>
          <p:nvPr/>
        </p:nvPicPr>
        <p:blipFill>
          <a:blip r:embed="rId3">
            <a:alphaModFix/>
          </a:blip>
          <a:stretch>
            <a:fillRect/>
          </a:stretch>
        </p:blipFill>
        <p:spPr>
          <a:xfrm>
            <a:off x="299875" y="1651550"/>
            <a:ext cx="4581525" cy="2743200"/>
          </a:xfrm>
          <a:prstGeom prst="rect">
            <a:avLst/>
          </a:prstGeom>
          <a:noFill/>
          <a:ln>
            <a:noFill/>
          </a:ln>
        </p:spPr>
      </p:pic>
      <p:sp>
        <p:nvSpPr>
          <p:cNvPr id="222" name="Google Shape;22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Riemann Sum Rectangle Approximation</a:t>
            </a:r>
            <a:endParaRPr sz="3200"/>
          </a:p>
        </p:txBody>
      </p:sp>
      <p:sp>
        <p:nvSpPr>
          <p:cNvPr id="228" name="Google Shape;228;p26"/>
          <p:cNvSpPr txBox="1"/>
          <p:nvPr>
            <p:ph idx="1" type="body"/>
          </p:nvPr>
        </p:nvSpPr>
        <p:spPr>
          <a:xfrm>
            <a:off x="4999700" y="1567550"/>
            <a:ext cx="36687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OpenMP slightly beat out OpenACC’s fastest time (~3ms), yet it used four times as many threads</a:t>
            </a:r>
            <a:endParaRPr sz="1800"/>
          </a:p>
          <a:p>
            <a:pPr indent="-342900" lvl="0" marL="457200" rtl="0" algn="l">
              <a:spcBef>
                <a:spcPts val="0"/>
              </a:spcBef>
              <a:spcAft>
                <a:spcPts val="0"/>
              </a:spcAft>
              <a:buSzPts val="1800"/>
              <a:buChar char="●"/>
            </a:pPr>
            <a:r>
              <a:rPr lang="en" sz="1800"/>
              <a:t>OpenACC’s performance did suffer from higher threads sooner than OpenMP</a:t>
            </a:r>
            <a:endParaRPr sz="1800"/>
          </a:p>
        </p:txBody>
      </p:sp>
      <p:pic>
        <p:nvPicPr>
          <p:cNvPr id="229" name="Google Shape;229;p26"/>
          <p:cNvPicPr preferRelativeResize="0"/>
          <p:nvPr/>
        </p:nvPicPr>
        <p:blipFill>
          <a:blip r:embed="rId3">
            <a:alphaModFix/>
          </a:blip>
          <a:stretch>
            <a:fillRect/>
          </a:stretch>
        </p:blipFill>
        <p:spPr>
          <a:xfrm>
            <a:off x="299875" y="1651550"/>
            <a:ext cx="4581525" cy="2743200"/>
          </a:xfrm>
          <a:prstGeom prst="rect">
            <a:avLst/>
          </a:prstGeom>
          <a:noFill/>
          <a:ln>
            <a:noFill/>
          </a:ln>
        </p:spPr>
      </p:pic>
      <p:sp>
        <p:nvSpPr>
          <p:cNvPr id="230" name="Google Shape;23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Discussion: What was the hardest part of the project?</a:t>
            </a:r>
            <a:endParaRPr sz="3200"/>
          </a:p>
          <a:p>
            <a:pPr indent="0" lvl="0" marL="0" rtl="0" algn="l">
              <a:spcBef>
                <a:spcPts val="0"/>
              </a:spcBef>
              <a:spcAft>
                <a:spcPts val="0"/>
              </a:spcAft>
              <a:buNone/>
            </a:pPr>
            <a:r>
              <a:t/>
            </a:r>
            <a:endParaRPr/>
          </a:p>
        </p:txBody>
      </p:sp>
      <p:sp>
        <p:nvSpPr>
          <p:cNvPr id="236" name="Google Shape;236;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800"/>
              <a:t>The decidedly hardest part of getting OpenACC to work is using a compiler that is formatted to use it, as the GCC distribution used on the linux cluster is not compatible with OpenACC. In order to compile and run the implementations, our group needed to use the engineering crc cluster, which only a single member of our group had a login for. While we could install GCC on our personal computers, it is a large and complex installation, for which it states during installation that it should only be carried out by those who know explicitly what they are doing.</a:t>
            </a:r>
            <a:endParaRPr sz="1800"/>
          </a:p>
          <a:p>
            <a:pPr indent="0" lvl="0" marL="0" rtl="0" algn="l">
              <a:spcBef>
                <a:spcPts val="1600"/>
              </a:spcBef>
              <a:spcAft>
                <a:spcPts val="1600"/>
              </a:spcAft>
              <a:buNone/>
            </a:pPr>
            <a:r>
              <a:t/>
            </a:r>
            <a:endParaRPr/>
          </a:p>
        </p:txBody>
      </p:sp>
      <p:sp>
        <p:nvSpPr>
          <p:cNvPr id="237" name="Google Shape;23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Discussion: Is this library better than Pthreads and OpenMP?</a:t>
            </a:r>
            <a:endParaRPr sz="3200"/>
          </a:p>
          <a:p>
            <a:pPr indent="0" lvl="0" marL="0" rtl="0" algn="l">
              <a:spcBef>
                <a:spcPts val="0"/>
              </a:spcBef>
              <a:spcAft>
                <a:spcPts val="0"/>
              </a:spcAft>
              <a:buNone/>
            </a:pPr>
            <a:r>
              <a:t/>
            </a:r>
            <a:endParaRPr/>
          </a:p>
        </p:txBody>
      </p:sp>
      <p:sp>
        <p:nvSpPr>
          <p:cNvPr id="243" name="Google Shape;243;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sz="1800"/>
              <a:t>This library does offer a large performance advantage over Pthreads and OpenMP in runtime with almost all values of threads, along with having a decrease in performance occur at larger numbers of threads then either Pthreads or OpenMP. While this is the case, the complexity of the system is far more difficult to use than OpenMP, although it has more versatility than the latter.</a:t>
            </a:r>
            <a:endParaRPr sz="1800"/>
          </a:p>
        </p:txBody>
      </p:sp>
      <p:sp>
        <p:nvSpPr>
          <p:cNvPr id="244" name="Google Shape;24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Discussion: How much better/worse in terms of performance?</a:t>
            </a:r>
            <a:endParaRPr sz="3200"/>
          </a:p>
        </p:txBody>
      </p:sp>
      <p:sp>
        <p:nvSpPr>
          <p:cNvPr id="250" name="Google Shape;250;p29"/>
          <p:cNvSpPr txBox="1"/>
          <p:nvPr>
            <p:ph idx="1" type="body"/>
          </p:nvPr>
        </p:nvSpPr>
        <p:spPr>
          <a:xfrm>
            <a:off x="1297500" y="1856275"/>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800"/>
              <a:t>Running with lower-numbers of threads, the performance increase in OpenACC over OpenMP and Pthreads is remarkable; for a single thread in the matrix multiplication problem OpenACC completed in under a tenth the time it took either OMP or Pthreads. The Riemann Sum algorithm also ran considerably faster on OpenACC than OMP. For higher values of threads in the matrix multiplication problem OpenACC also beat out both other libraries by a considerable factor, with Pthreads and OpenMP approaching OpenACC’s time on one thread themselves using 32.</a:t>
            </a:r>
            <a:endParaRPr sz="1800"/>
          </a:p>
          <a:p>
            <a:pPr indent="0" lvl="0" marL="0" rtl="0" algn="l">
              <a:spcBef>
                <a:spcPts val="1600"/>
              </a:spcBef>
              <a:spcAft>
                <a:spcPts val="1600"/>
              </a:spcAft>
              <a:buNone/>
            </a:pPr>
            <a:r>
              <a:t/>
            </a:r>
            <a:endParaRPr/>
          </a:p>
        </p:txBody>
      </p:sp>
      <p:sp>
        <p:nvSpPr>
          <p:cNvPr id="251" name="Google Shape;25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Discussion: </a:t>
            </a:r>
            <a:r>
              <a:rPr lang="en" sz="3200"/>
              <a:t>How easy/difficult was the implementation of a parallel program?</a:t>
            </a:r>
            <a:endParaRPr sz="3200"/>
          </a:p>
          <a:p>
            <a:pPr indent="0" lvl="0" marL="0" rtl="0" algn="l">
              <a:spcBef>
                <a:spcPts val="0"/>
              </a:spcBef>
              <a:spcAft>
                <a:spcPts val="0"/>
              </a:spcAft>
              <a:buNone/>
            </a:pPr>
            <a:r>
              <a:t/>
            </a:r>
            <a:endParaRPr/>
          </a:p>
        </p:txBody>
      </p:sp>
      <p:sp>
        <p:nvSpPr>
          <p:cNvPr id="257" name="Google Shape;257;p30"/>
          <p:cNvSpPr txBox="1"/>
          <p:nvPr>
            <p:ph idx="1" type="body"/>
          </p:nvPr>
        </p:nvSpPr>
        <p:spPr>
          <a:xfrm>
            <a:off x="1297500" y="1963200"/>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sz="1800"/>
              <a:t>OpenACC’s syntax is very similar to OpenMP’s, and basic parallelization of programs is as relatively easy as it is in OpenMP. However utilizing the data movement clauses and pragmas to create a more efficient parallelization is more difficult than utilizing some of the clauses in OpenMP.</a:t>
            </a:r>
            <a:endParaRPr sz="1800"/>
          </a:p>
        </p:txBody>
      </p:sp>
      <p:sp>
        <p:nvSpPr>
          <p:cNvPr id="258" name="Google Shape;25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Discussion: Is it a good idea to add the language as part of the class?</a:t>
            </a:r>
            <a:endParaRPr sz="3200"/>
          </a:p>
        </p:txBody>
      </p:sp>
      <p:sp>
        <p:nvSpPr>
          <p:cNvPr id="264" name="Google Shape;264;p31"/>
          <p:cNvSpPr txBox="1"/>
          <p:nvPr>
            <p:ph idx="1" type="body"/>
          </p:nvPr>
        </p:nvSpPr>
        <p:spPr>
          <a:xfrm>
            <a:off x="1297500" y="1888350"/>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sz="1800"/>
              <a:t>This language could possibly be included as part of this class if the linux cluster’s GCC version is updated to version 9.2, which is compatible with OpenACC. However, the concepts within the language are a relative mix of OpenMP and MPI, the former with the utilization of pragmas and the latter with data movement. This being the case, OpenACC is still far faster than either OpenMP or Pthreads in the tests we conducted, and could prove to be beneficial in demonstrating a modern efficiency boost from a parallel library.</a:t>
            </a:r>
            <a:endParaRPr sz="1800"/>
          </a:p>
        </p:txBody>
      </p:sp>
      <p:sp>
        <p:nvSpPr>
          <p:cNvPr id="265" name="Google Shape;26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Overview</a:t>
            </a:r>
            <a:endParaRPr sz="32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API with compiler directives for C, C++ and Fortran Code</a:t>
            </a:r>
            <a:endParaRPr sz="2000"/>
          </a:p>
          <a:p>
            <a:pPr indent="-355600" lvl="0" marL="457200" rtl="0" algn="l">
              <a:spcBef>
                <a:spcPts val="0"/>
              </a:spcBef>
              <a:spcAft>
                <a:spcPts val="0"/>
              </a:spcAft>
              <a:buSzPts val="2000"/>
              <a:buChar char="●"/>
            </a:pPr>
            <a:r>
              <a:rPr lang="en" sz="2000"/>
              <a:t>Offloads computation from CPU to attached accelerator</a:t>
            </a:r>
            <a:endParaRPr sz="2000"/>
          </a:p>
          <a:p>
            <a:pPr indent="-355600" lvl="0" marL="457200" rtl="0" algn="l">
              <a:spcBef>
                <a:spcPts val="0"/>
              </a:spcBef>
              <a:spcAft>
                <a:spcPts val="0"/>
              </a:spcAft>
              <a:buSzPts val="2000"/>
              <a:buChar char="●"/>
            </a:pPr>
            <a:r>
              <a:rPr lang="en" sz="2000"/>
              <a:t>Allows parallelization without implementing low-level tasks</a:t>
            </a:r>
            <a:endParaRPr sz="2000"/>
          </a:p>
          <a:p>
            <a:pPr indent="-355600" lvl="0" marL="457200" rtl="0" algn="l">
              <a:spcBef>
                <a:spcPts val="0"/>
              </a:spcBef>
              <a:spcAft>
                <a:spcPts val="0"/>
              </a:spcAft>
              <a:buSzPts val="2000"/>
              <a:buChar char="●"/>
            </a:pPr>
            <a:r>
              <a:rPr lang="en" sz="2000"/>
              <a:t>Interface is very similar to OpenMP and should be familiar to those who have worked with it</a:t>
            </a:r>
            <a:endParaRPr sz="2000"/>
          </a:p>
        </p:txBody>
      </p:sp>
      <p:sp>
        <p:nvSpPr>
          <p:cNvPr id="142" name="Google Shape;14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Conclusion</a:t>
            </a:r>
            <a:endParaRPr sz="3200"/>
          </a:p>
        </p:txBody>
      </p:sp>
      <p:sp>
        <p:nvSpPr>
          <p:cNvPr id="271" name="Google Shape;271;p32"/>
          <p:cNvSpPr txBox="1"/>
          <p:nvPr>
            <p:ph idx="1" type="body"/>
          </p:nvPr>
        </p:nvSpPr>
        <p:spPr>
          <a:xfrm>
            <a:off x="617700" y="1678175"/>
            <a:ext cx="79086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Powerful parallelization library, large performance increase over OMP and Pthreads</a:t>
            </a:r>
            <a:endParaRPr sz="2000"/>
          </a:p>
          <a:p>
            <a:pPr indent="-355600" lvl="0" marL="457200" rtl="0" algn="l">
              <a:spcBef>
                <a:spcPts val="0"/>
              </a:spcBef>
              <a:spcAft>
                <a:spcPts val="0"/>
              </a:spcAft>
              <a:buSzPts val="2000"/>
              <a:buChar char="●"/>
            </a:pPr>
            <a:r>
              <a:rPr lang="en" sz="2000"/>
              <a:t>Some difficulty with setting up OpenACC</a:t>
            </a:r>
            <a:endParaRPr sz="2000"/>
          </a:p>
          <a:p>
            <a:pPr indent="-355600" lvl="1" marL="914400" rtl="0" algn="l">
              <a:spcBef>
                <a:spcPts val="0"/>
              </a:spcBef>
              <a:spcAft>
                <a:spcPts val="0"/>
              </a:spcAft>
              <a:buSzPts val="2000"/>
              <a:buChar char="○"/>
            </a:pPr>
            <a:r>
              <a:rPr lang="en" sz="2000"/>
              <a:t>Needed to use Pitt CRC cluster rather than CS linux cluster</a:t>
            </a:r>
            <a:endParaRPr sz="2000"/>
          </a:p>
          <a:p>
            <a:pPr indent="-355600" lvl="0" marL="457200" rtl="0" algn="l">
              <a:spcBef>
                <a:spcPts val="0"/>
              </a:spcBef>
              <a:spcAft>
                <a:spcPts val="0"/>
              </a:spcAft>
              <a:buSzPts val="2000"/>
              <a:buChar char="●"/>
            </a:pPr>
            <a:r>
              <a:rPr lang="en" sz="2000"/>
              <a:t>Offers both easy-to-use parallelization tools and more detailed pragmas for data movement</a:t>
            </a:r>
            <a:endParaRPr sz="2000"/>
          </a:p>
          <a:p>
            <a:pPr indent="-355600" lvl="0" marL="457200" rtl="0" algn="l">
              <a:spcBef>
                <a:spcPts val="0"/>
              </a:spcBef>
              <a:spcAft>
                <a:spcPts val="0"/>
              </a:spcAft>
              <a:buSzPts val="2000"/>
              <a:buChar char="●"/>
            </a:pPr>
            <a:r>
              <a:rPr lang="en" sz="2000"/>
              <a:t>A very beneficial library that can be used on real-world applications for a significant speedup</a:t>
            </a:r>
            <a:endParaRPr sz="2000"/>
          </a:p>
        </p:txBody>
      </p:sp>
      <p:sp>
        <p:nvSpPr>
          <p:cNvPr id="272" name="Google Shape;27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Note on usage</a:t>
            </a:r>
            <a:endParaRPr sz="3200"/>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CS Linux cluster’s version of GCC is not configured to work with OpenACC</a:t>
            </a:r>
            <a:endParaRPr sz="1800"/>
          </a:p>
          <a:p>
            <a:pPr indent="-342900" lvl="1" marL="914400" rtl="0" algn="l">
              <a:spcBef>
                <a:spcPts val="0"/>
              </a:spcBef>
              <a:spcAft>
                <a:spcPts val="0"/>
              </a:spcAft>
              <a:buSzPts val="1800"/>
              <a:buChar char="○"/>
            </a:pPr>
            <a:r>
              <a:rPr lang="en" sz="1800"/>
              <a:t>Version 9.2 is stated to be compatible</a:t>
            </a:r>
            <a:endParaRPr sz="1800"/>
          </a:p>
          <a:p>
            <a:pPr indent="-342900" lvl="0" marL="457200" rtl="0" algn="l">
              <a:spcBef>
                <a:spcPts val="0"/>
              </a:spcBef>
              <a:spcAft>
                <a:spcPts val="0"/>
              </a:spcAft>
              <a:buSzPts val="1800"/>
              <a:buChar char="●"/>
            </a:pPr>
            <a:r>
              <a:rPr lang="en" sz="1800"/>
              <a:t>We used the Pitt CRC cluster and the PGI module to run OpenACC</a:t>
            </a:r>
            <a:endParaRPr sz="1800"/>
          </a:p>
          <a:p>
            <a:pPr indent="-342900" lvl="0" marL="457200" rtl="0" algn="l">
              <a:spcBef>
                <a:spcPts val="0"/>
              </a:spcBef>
              <a:spcAft>
                <a:spcPts val="0"/>
              </a:spcAft>
              <a:buSzPts val="1800"/>
              <a:buChar char="●"/>
            </a:pPr>
            <a:r>
              <a:rPr lang="en" sz="1800"/>
              <a:t>Since we used a different cluster for running OpenACC, all times used in the comparison are from running the Pthreads and OpenMP implementations are also run on the Pitt CRC cluster, and not the CS Linux cluster</a:t>
            </a:r>
            <a:endParaRPr sz="1800"/>
          </a:p>
        </p:txBody>
      </p:sp>
      <p:sp>
        <p:nvSpPr>
          <p:cNvPr id="149" name="Google Shape;14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Basic Pragmas and Clauses</a:t>
            </a:r>
            <a:endParaRPr sz="3200"/>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Kernels</a:t>
            </a:r>
            <a:r>
              <a:rPr lang="en" sz="1800"/>
              <a:t>: Instructs the compiler to attempt to identify parallelizable code in the following block</a:t>
            </a:r>
            <a:endParaRPr sz="1800"/>
          </a:p>
          <a:p>
            <a:pPr indent="-342900" lvl="1" marL="914400" rtl="0" algn="l">
              <a:spcBef>
                <a:spcPts val="0"/>
              </a:spcBef>
              <a:spcAft>
                <a:spcPts val="0"/>
              </a:spcAft>
              <a:buSzPts val="1800"/>
              <a:buChar char="○"/>
            </a:pPr>
            <a:r>
              <a:rPr lang="en" sz="1800"/>
              <a:t>Safe, compiler ignores pragma if unsafe dependencies found</a:t>
            </a:r>
            <a:endParaRPr sz="1800"/>
          </a:p>
          <a:p>
            <a:pPr indent="-342900" lvl="1" marL="914400" rtl="0" algn="l">
              <a:spcBef>
                <a:spcPts val="0"/>
              </a:spcBef>
              <a:spcAft>
                <a:spcPts val="0"/>
              </a:spcAft>
              <a:buSzPts val="1800"/>
              <a:buChar char="○"/>
            </a:pPr>
            <a:r>
              <a:rPr lang="en" sz="1800"/>
              <a:t>Useful for programmers less familiar with thread-safety</a:t>
            </a:r>
            <a:endParaRPr sz="1800"/>
          </a:p>
          <a:p>
            <a:pPr indent="-342900" lvl="1" marL="914400" rtl="0" algn="l">
              <a:spcBef>
                <a:spcPts val="0"/>
              </a:spcBef>
              <a:spcAft>
                <a:spcPts val="0"/>
              </a:spcAft>
              <a:buSzPts val="1800"/>
              <a:buChar char="○"/>
            </a:pPr>
            <a:r>
              <a:rPr lang="en" sz="1800"/>
              <a:t>Can cause parallel code to be ignored unintentionally</a:t>
            </a:r>
            <a:endParaRPr sz="1800"/>
          </a:p>
        </p:txBody>
      </p:sp>
      <p:sp>
        <p:nvSpPr>
          <p:cNvPr id="156" name="Google Shape;15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Basic Pragmas and Clauses</a:t>
            </a:r>
            <a:endParaRPr sz="3200"/>
          </a:p>
          <a:p>
            <a:pPr indent="0" lvl="0" marL="0" rtl="0" algn="l">
              <a:spcBef>
                <a:spcPts val="0"/>
              </a:spcBef>
              <a:spcAft>
                <a:spcPts val="0"/>
              </a:spcAft>
              <a:buNone/>
            </a:pPr>
            <a:r>
              <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Parallel</a:t>
            </a:r>
            <a:r>
              <a:rPr lang="en" sz="1800"/>
              <a:t>: Explicitly tells the compiler to parallelize the code in the following block</a:t>
            </a:r>
            <a:endParaRPr sz="1800"/>
          </a:p>
          <a:p>
            <a:pPr indent="-342900" lvl="1" marL="914400" rtl="0" algn="l">
              <a:spcBef>
                <a:spcPts val="0"/>
              </a:spcBef>
              <a:spcAft>
                <a:spcPts val="0"/>
              </a:spcAft>
              <a:buSzPts val="1800"/>
              <a:buChar char="○"/>
            </a:pPr>
            <a:r>
              <a:rPr lang="en" sz="1800"/>
              <a:t>Will not attempt to detect dependencies as with </a:t>
            </a:r>
            <a:r>
              <a:rPr b="1" lang="en" sz="1800"/>
              <a:t>Kernels</a:t>
            </a:r>
            <a:endParaRPr b="1" sz="1800"/>
          </a:p>
          <a:p>
            <a:pPr indent="-342900" lvl="1" marL="914400" rtl="0" algn="l">
              <a:spcBef>
                <a:spcPts val="0"/>
              </a:spcBef>
              <a:spcAft>
                <a:spcPts val="0"/>
              </a:spcAft>
              <a:buSzPts val="1800"/>
              <a:buChar char="○"/>
            </a:pPr>
            <a:r>
              <a:rPr lang="en" sz="1800"/>
              <a:t>Can be dangerous, programmer should pay extra attention to their parallel block to avoid thread-safety complications</a:t>
            </a:r>
            <a:endParaRPr sz="1800"/>
          </a:p>
        </p:txBody>
      </p:sp>
      <p:sp>
        <p:nvSpPr>
          <p:cNvPr id="163" name="Google Shape;16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Basic Pragmas and Clauses</a:t>
            </a:r>
            <a:endParaRPr sz="3200"/>
          </a:p>
          <a:p>
            <a:pPr indent="0" lvl="0" marL="0" rtl="0" algn="l">
              <a:spcBef>
                <a:spcPts val="0"/>
              </a:spcBef>
              <a:spcAft>
                <a:spcPts val="0"/>
              </a:spcAft>
              <a:buNone/>
            </a:pPr>
            <a:r>
              <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Data</a:t>
            </a:r>
            <a:r>
              <a:rPr lang="en" sz="1800"/>
              <a:t>: Tells the  compiler the programmer wants to move data between host and devices using various data-clauses</a:t>
            </a:r>
            <a:endParaRPr sz="1800"/>
          </a:p>
          <a:p>
            <a:pPr indent="-342900" lvl="1" marL="914400" rtl="0" algn="l">
              <a:spcBef>
                <a:spcPts val="0"/>
              </a:spcBef>
              <a:spcAft>
                <a:spcPts val="0"/>
              </a:spcAft>
              <a:buSzPts val="1800"/>
              <a:buChar char="○"/>
            </a:pPr>
            <a:r>
              <a:rPr lang="en" sz="1800"/>
              <a:t>Allows data movement similar to that in MPI</a:t>
            </a:r>
            <a:endParaRPr sz="1800"/>
          </a:p>
        </p:txBody>
      </p:sp>
      <p:sp>
        <p:nvSpPr>
          <p:cNvPr id="170" name="Google Shape;17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Basic Pragmas and Clauses</a:t>
            </a:r>
            <a:endParaRPr sz="3200"/>
          </a:p>
          <a:p>
            <a:pPr indent="0" lvl="0" marL="0" rtl="0" algn="l">
              <a:spcBef>
                <a:spcPts val="0"/>
              </a:spcBef>
              <a:spcAft>
                <a:spcPts val="0"/>
              </a:spcAft>
              <a:buNone/>
            </a:pPr>
            <a:r>
              <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Common Data Clauses</a:t>
            </a:r>
            <a:endParaRPr sz="1800"/>
          </a:p>
          <a:p>
            <a:pPr indent="-342900" lvl="1" marL="914400" rtl="0" algn="l">
              <a:spcBef>
                <a:spcPts val="0"/>
              </a:spcBef>
              <a:spcAft>
                <a:spcPts val="0"/>
              </a:spcAft>
              <a:buSzPts val="1800"/>
              <a:buChar char="○"/>
            </a:pPr>
            <a:r>
              <a:rPr lang="en" sz="1800"/>
              <a:t>Copy </a:t>
            </a:r>
            <a:endParaRPr sz="1800"/>
          </a:p>
          <a:p>
            <a:pPr indent="-342900" lvl="2" marL="1371600" rtl="0" algn="l">
              <a:spcBef>
                <a:spcPts val="0"/>
              </a:spcBef>
              <a:spcAft>
                <a:spcPts val="0"/>
              </a:spcAft>
              <a:buSzPts val="1800"/>
              <a:buChar char="■"/>
            </a:pPr>
            <a:r>
              <a:rPr lang="en" sz="1800"/>
              <a:t>Allocates memory on the GPU device, then copies data from host CPU to GPU device when entering a parallel region</a:t>
            </a:r>
            <a:endParaRPr sz="1800"/>
          </a:p>
          <a:p>
            <a:pPr indent="-342900" lvl="2" marL="1371600" rtl="0" algn="l">
              <a:spcBef>
                <a:spcPts val="0"/>
              </a:spcBef>
              <a:spcAft>
                <a:spcPts val="0"/>
              </a:spcAft>
              <a:buSzPts val="1800"/>
              <a:buChar char="■"/>
            </a:pPr>
            <a:r>
              <a:rPr lang="en" sz="1800"/>
              <a:t> Upon exiting the parallel region, copies data back to hos</a:t>
            </a:r>
            <a:endParaRPr sz="1800"/>
          </a:p>
        </p:txBody>
      </p:sp>
      <p:sp>
        <p:nvSpPr>
          <p:cNvPr id="177" name="Google Shape;1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Basic Pragmas and Clauses</a:t>
            </a:r>
            <a:endParaRPr sz="3200"/>
          </a:p>
          <a:p>
            <a:pPr indent="0" lvl="0" marL="0" rtl="0" algn="l">
              <a:spcBef>
                <a:spcPts val="0"/>
              </a:spcBef>
              <a:spcAft>
                <a:spcPts val="0"/>
              </a:spcAft>
              <a:buNone/>
            </a:pPr>
            <a:r>
              <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Common Data Clauses</a:t>
            </a:r>
            <a:endParaRPr sz="1800"/>
          </a:p>
          <a:p>
            <a:pPr indent="-342900" lvl="1" marL="914400" rtl="0" algn="l">
              <a:spcBef>
                <a:spcPts val="0"/>
              </a:spcBef>
              <a:spcAft>
                <a:spcPts val="0"/>
              </a:spcAft>
              <a:buSzPts val="1800"/>
              <a:buChar char="○"/>
            </a:pPr>
            <a:r>
              <a:rPr lang="en" sz="1800"/>
              <a:t>Copyin</a:t>
            </a:r>
            <a:endParaRPr sz="1800"/>
          </a:p>
          <a:p>
            <a:pPr indent="-342900" lvl="2" marL="1371600" rtl="0" algn="l">
              <a:spcBef>
                <a:spcPts val="0"/>
              </a:spcBef>
              <a:spcAft>
                <a:spcPts val="0"/>
              </a:spcAft>
              <a:buSzPts val="1800"/>
              <a:buChar char="■"/>
            </a:pPr>
            <a:r>
              <a:rPr lang="en" sz="1800"/>
              <a:t>Allocates memory on GPU device, then copies data from CPU to device upon entering the parallel region</a:t>
            </a:r>
            <a:endParaRPr sz="1800"/>
          </a:p>
          <a:p>
            <a:pPr indent="-342900" lvl="1" marL="914400" rtl="0" algn="l">
              <a:spcBef>
                <a:spcPts val="0"/>
              </a:spcBef>
              <a:spcAft>
                <a:spcPts val="0"/>
              </a:spcAft>
              <a:buSzPts val="1800"/>
              <a:buChar char="○"/>
            </a:pPr>
            <a:r>
              <a:rPr lang="en" sz="1800"/>
              <a:t>Copyout</a:t>
            </a:r>
            <a:endParaRPr sz="1800"/>
          </a:p>
          <a:p>
            <a:pPr indent="-342900" lvl="2" marL="1371600" rtl="0" algn="l">
              <a:spcBef>
                <a:spcPts val="0"/>
              </a:spcBef>
              <a:spcAft>
                <a:spcPts val="0"/>
              </a:spcAft>
              <a:buSzPts val="1800"/>
              <a:buChar char="■"/>
            </a:pPr>
            <a:r>
              <a:rPr lang="en" sz="1800"/>
              <a:t>Allocates memory on GPU device, then copies data to the host upon exiting the parallel region</a:t>
            </a:r>
            <a:endParaRPr sz="1800"/>
          </a:p>
        </p:txBody>
      </p:sp>
      <p:sp>
        <p:nvSpPr>
          <p:cNvPr id="184" name="Google Shape;18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Basic Pragmas and Clauses</a:t>
            </a:r>
            <a:endParaRPr sz="3200"/>
          </a:p>
          <a:p>
            <a:pPr indent="0" lvl="0" marL="0" rtl="0" algn="l">
              <a:spcBef>
                <a:spcPts val="0"/>
              </a:spcBef>
              <a:spcAft>
                <a:spcPts val="0"/>
              </a:spcAft>
              <a:buNone/>
            </a:pPr>
            <a:r>
              <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Common Data Clauses</a:t>
            </a:r>
            <a:endParaRPr sz="1800"/>
          </a:p>
          <a:p>
            <a:pPr indent="-342900" lvl="1" marL="914400" rtl="0" algn="l">
              <a:spcBef>
                <a:spcPts val="0"/>
              </a:spcBef>
              <a:spcAft>
                <a:spcPts val="0"/>
              </a:spcAft>
              <a:buSzPts val="1800"/>
              <a:buChar char="○"/>
            </a:pPr>
            <a:r>
              <a:rPr lang="en" sz="1800"/>
              <a:t>Create</a:t>
            </a:r>
            <a:endParaRPr sz="1800"/>
          </a:p>
          <a:p>
            <a:pPr indent="-342900" lvl="2" marL="1371600" rtl="0" algn="l">
              <a:spcBef>
                <a:spcPts val="0"/>
              </a:spcBef>
              <a:spcAft>
                <a:spcPts val="0"/>
              </a:spcAft>
              <a:buSzPts val="1800"/>
              <a:buChar char="■"/>
            </a:pPr>
            <a:r>
              <a:rPr lang="en" sz="1800"/>
              <a:t>Allocates memory on GPU device</a:t>
            </a:r>
            <a:endParaRPr sz="1800"/>
          </a:p>
          <a:p>
            <a:pPr indent="-342900" lvl="2" marL="1371600" rtl="0" algn="l">
              <a:spcBef>
                <a:spcPts val="0"/>
              </a:spcBef>
              <a:spcAft>
                <a:spcPts val="0"/>
              </a:spcAft>
              <a:buSzPts val="1800"/>
              <a:buChar char="■"/>
            </a:pPr>
            <a:r>
              <a:rPr lang="en" sz="1800"/>
              <a:t>Does not copy data</a:t>
            </a:r>
            <a:endParaRPr sz="1800"/>
          </a:p>
          <a:p>
            <a:pPr indent="-342900" lvl="1" marL="914400" rtl="0" algn="l">
              <a:spcBef>
                <a:spcPts val="0"/>
              </a:spcBef>
              <a:spcAft>
                <a:spcPts val="0"/>
              </a:spcAft>
              <a:buSzPts val="1800"/>
              <a:buChar char="○"/>
            </a:pPr>
            <a:r>
              <a:rPr lang="en" sz="1800"/>
              <a:t>Present</a:t>
            </a:r>
            <a:endParaRPr sz="1800"/>
          </a:p>
          <a:p>
            <a:pPr indent="-342900" lvl="2" marL="1371600" rtl="0" algn="l">
              <a:spcBef>
                <a:spcPts val="0"/>
              </a:spcBef>
              <a:spcAft>
                <a:spcPts val="0"/>
              </a:spcAft>
              <a:buSzPts val="1800"/>
              <a:buChar char="■"/>
            </a:pPr>
            <a:r>
              <a:rPr lang="en" sz="1800"/>
              <a:t>Notifies that data is already present on GPU device from another data-clause region</a:t>
            </a:r>
            <a:endParaRPr sz="1800"/>
          </a:p>
        </p:txBody>
      </p:sp>
      <p:sp>
        <p:nvSpPr>
          <p:cNvPr id="191" name="Google Shape;19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