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6704-AE61-47D5-8175-A80C624A8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78873"/>
            <a:ext cx="8689976" cy="997525"/>
          </a:xfrm>
        </p:spPr>
        <p:txBody>
          <a:bodyPr/>
          <a:lstStyle/>
          <a:p>
            <a:r>
              <a:rPr lang="es-PE"/>
              <a:t>Trabajo final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9A097-3BE8-4AC6-BDE6-A6CBE94D5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9180224" cy="2015836"/>
          </a:xfrm>
        </p:spPr>
        <p:txBody>
          <a:bodyPr>
            <a:normAutofit/>
          </a:bodyPr>
          <a:lstStyle/>
          <a:p>
            <a:r>
              <a:rPr lang="es-PE"/>
              <a:t>CURSO:  ESPECIALIZACIÓN DE MACHINE LEARNING Y DEEP LEARNING CON PYTHON EDICIÓN III</a:t>
            </a:r>
          </a:p>
          <a:p>
            <a:r>
              <a:rPr lang="es-PE"/>
              <a:t>PROFESOR: DENNIS BARREDA MORALES</a:t>
            </a:r>
          </a:p>
          <a:p>
            <a:r>
              <a:rPr lang="es-PE"/>
              <a:t>ALUMNO: JACK YEFRI CRUZ MAMANI</a:t>
            </a:r>
          </a:p>
        </p:txBody>
      </p:sp>
      <p:pic>
        <p:nvPicPr>
          <p:cNvPr id="1026" name="Picture 2" descr="Historia de Python - Wikipedia, la enciclopedia libre">
            <a:extLst>
              <a:ext uri="{FF2B5EF4-FFF2-40B4-BE49-F238E27FC236}">
                <a16:creationId xmlns:a16="http://schemas.microsoft.com/office/drawing/2014/main" id="{758FFADD-49C8-42B3-B1B5-586E6ED6B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717" y="1815813"/>
            <a:ext cx="1636566" cy="163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46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33E6-9325-4BBE-B91D-E27C95E1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45065"/>
            <a:ext cx="10364451" cy="1126535"/>
          </a:xfrm>
        </p:spPr>
        <p:txBody>
          <a:bodyPr/>
          <a:lstStyle/>
          <a:p>
            <a:r>
              <a:rPr lang="es-PE"/>
              <a:t>Data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C1D97-48CE-4453-BD92-FEB45D79049B}"/>
              </a:ext>
            </a:extLst>
          </p:cNvPr>
          <p:cNvSpPr txBox="1"/>
          <p:nvPr/>
        </p:nvSpPr>
        <p:spPr>
          <a:xfrm>
            <a:off x="913774" y="1094924"/>
            <a:ext cx="1073279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/>
              <a:t>El dataset fue obtenido del archivo CSV </a:t>
            </a:r>
            <a:r>
              <a:rPr lang="es-PE" sz="2000" i="1"/>
              <a:t>morosidad_train_test.csv, </a:t>
            </a:r>
            <a:r>
              <a:rPr lang="es-PE" sz="2000"/>
              <a:t>este presenta 14 columnas y 1194 filas (registros). La descripción de las columnas son:</a:t>
            </a:r>
          </a:p>
          <a:p>
            <a:endParaRPr lang="es-PE" sz="2000"/>
          </a:p>
          <a:p>
            <a:pPr marL="342900" indent="-342900">
              <a:buFontTx/>
              <a:buChar char="-"/>
            </a:pPr>
            <a:r>
              <a:rPr lang="es-PE" sz="2000" i="1">
                <a:solidFill>
                  <a:srgbClr val="FF0000"/>
                </a:solidFill>
              </a:rPr>
              <a:t>IdPrestamo</a:t>
            </a:r>
            <a:r>
              <a:rPr lang="es-PE" sz="2000" i="1"/>
              <a:t>: </a:t>
            </a:r>
            <a:r>
              <a:rPr lang="es-PE" sz="2000"/>
              <a:t>Identificador del préstamo</a:t>
            </a:r>
            <a:endParaRPr lang="es-PE" sz="2000" i="1"/>
          </a:p>
          <a:p>
            <a:pPr marL="342900" indent="-342900">
              <a:buFontTx/>
              <a:buChar char="-"/>
            </a:pPr>
            <a:r>
              <a:rPr lang="es-PE" sz="2000" i="1">
                <a:solidFill>
                  <a:srgbClr val="FF0000"/>
                </a:solidFill>
              </a:rPr>
              <a:t>Target</a:t>
            </a:r>
            <a:r>
              <a:rPr lang="es-PE" sz="2000" i="1"/>
              <a:t>: </a:t>
            </a:r>
            <a:r>
              <a:rPr lang="es-ES" sz="2000"/>
              <a:t>Indica si cayó en mora (1) o cumplió con los pagos (0)</a:t>
            </a:r>
            <a:endParaRPr lang="es-PE" sz="2000"/>
          </a:p>
          <a:p>
            <a:pPr marL="342900" indent="-342900">
              <a:buFontTx/>
              <a:buChar char="-"/>
            </a:pPr>
            <a:r>
              <a:rPr lang="es-PE" sz="2000" i="1">
                <a:solidFill>
                  <a:srgbClr val="FF0000"/>
                </a:solidFill>
              </a:rPr>
              <a:t>Monthly_deb_capacity</a:t>
            </a:r>
            <a:r>
              <a:rPr lang="es-PE" sz="2000" i="1"/>
              <a:t>: </a:t>
            </a:r>
            <a:r>
              <a:rPr lang="es-PE" sz="2000"/>
              <a:t>Capacidad de endeudamiento mensual</a:t>
            </a:r>
          </a:p>
          <a:p>
            <a:pPr marL="342900" indent="-342900">
              <a:buFontTx/>
              <a:buChar char="-"/>
            </a:pPr>
            <a:r>
              <a:rPr lang="es-PE" sz="2000" i="1">
                <a:solidFill>
                  <a:srgbClr val="FF0000"/>
                </a:solidFill>
              </a:rPr>
              <a:t>Var_employment_time_in_months: </a:t>
            </a:r>
            <a:r>
              <a:rPr lang="es-ES" sz="2000"/>
              <a:t>Cuantos meses seguidos lleva trabajando en su trabajo actual</a:t>
            </a:r>
            <a:endParaRPr lang="es-PE" sz="2000"/>
          </a:p>
          <a:p>
            <a:pPr marL="342900" indent="-342900">
              <a:buFontTx/>
              <a:buChar char="-"/>
            </a:pPr>
            <a:r>
              <a:rPr lang="es-PE" sz="2000" i="1">
                <a:solidFill>
                  <a:srgbClr val="FF0000"/>
                </a:solidFill>
              </a:rPr>
              <a:t>Approved_amount: </a:t>
            </a:r>
            <a:r>
              <a:rPr lang="es-PE" sz="2000"/>
              <a:t>Monto solicitado</a:t>
            </a:r>
          </a:p>
          <a:p>
            <a:pPr marL="342900" indent="-342900">
              <a:buFontTx/>
              <a:buChar char="-"/>
            </a:pPr>
            <a:r>
              <a:rPr lang="es-PE" sz="2000" i="1">
                <a:solidFill>
                  <a:srgbClr val="FF0000"/>
                </a:solidFill>
              </a:rPr>
              <a:t>Appoved_term: </a:t>
            </a:r>
            <a:r>
              <a:rPr lang="es-PE" sz="2000"/>
              <a:t>Cuotas solicitadas</a:t>
            </a:r>
          </a:p>
          <a:p>
            <a:pPr marL="342900" indent="-342900">
              <a:buFontTx/>
              <a:buChar char="-"/>
            </a:pPr>
            <a:r>
              <a:rPr lang="es-PE" sz="2000" i="1">
                <a:solidFill>
                  <a:srgbClr val="FF0000"/>
                </a:solidFill>
              </a:rPr>
              <a:t>Approved_interest_amount: </a:t>
            </a:r>
            <a:r>
              <a:rPr lang="es-PE" sz="2000"/>
              <a:t>Interés total que pagará</a:t>
            </a:r>
          </a:p>
          <a:p>
            <a:pPr marL="342900" indent="-342900">
              <a:buFontTx/>
              <a:buChar char="-"/>
            </a:pPr>
            <a:r>
              <a:rPr lang="es-PE" sz="2000" i="1">
                <a:solidFill>
                  <a:srgbClr val="FF0000"/>
                </a:solidFill>
              </a:rPr>
              <a:t>Ver_net_income: </a:t>
            </a:r>
            <a:r>
              <a:rPr lang="es-PE" sz="2000"/>
              <a:t>Salario</a:t>
            </a:r>
          </a:p>
          <a:p>
            <a:pPr marL="342900" indent="-342900">
              <a:buFontTx/>
              <a:buChar char="-"/>
            </a:pPr>
            <a:r>
              <a:rPr lang="es-PE" sz="2000" i="1">
                <a:solidFill>
                  <a:srgbClr val="FF0000"/>
                </a:solidFill>
              </a:rPr>
              <a:t>Person_gender: </a:t>
            </a:r>
            <a:r>
              <a:rPr lang="es-PE" sz="2000"/>
              <a:t>Sexo del solicitante</a:t>
            </a:r>
          </a:p>
          <a:p>
            <a:pPr marL="342900" indent="-342900">
              <a:buFontTx/>
              <a:buChar char="-"/>
            </a:pPr>
            <a:r>
              <a:rPr lang="es-PE" sz="2000" i="1">
                <a:solidFill>
                  <a:srgbClr val="FF0000"/>
                </a:solidFill>
              </a:rPr>
              <a:t>Credit_history_marital_status: </a:t>
            </a:r>
            <a:r>
              <a:rPr lang="es-PE" sz="2000"/>
              <a:t>Estado civil</a:t>
            </a:r>
          </a:p>
          <a:p>
            <a:pPr marL="342900" indent="-342900">
              <a:buFontTx/>
              <a:buChar char="-"/>
            </a:pPr>
            <a:r>
              <a:rPr lang="es-PE" sz="2000" i="1">
                <a:solidFill>
                  <a:srgbClr val="FF0000"/>
                </a:solidFill>
              </a:rPr>
              <a:t>Var_max_sbs_qual_12m:</a:t>
            </a:r>
            <a:r>
              <a:rPr lang="es-PE" sz="2000" i="1"/>
              <a:t> </a:t>
            </a:r>
            <a:r>
              <a:rPr lang="es-ES" sz="2000"/>
              <a:t>Peor estado que haya estado categorizado en la SBS en los últimos 12 meses</a:t>
            </a:r>
            <a:endParaRPr lang="es-PE" sz="2000"/>
          </a:p>
          <a:p>
            <a:pPr marL="342900" indent="-342900">
              <a:buFontTx/>
              <a:buChar char="-"/>
            </a:pPr>
            <a:r>
              <a:rPr lang="es-PE" sz="2000" i="1">
                <a:solidFill>
                  <a:srgbClr val="FF0000"/>
                </a:solidFill>
              </a:rPr>
              <a:t>Person_degree_type_desc:</a:t>
            </a:r>
            <a:r>
              <a:rPr lang="es-PE" sz="2000" i="1"/>
              <a:t> </a:t>
            </a:r>
            <a:r>
              <a:rPr lang="es-PE" sz="2000"/>
              <a:t>Nivel de educación</a:t>
            </a:r>
          </a:p>
          <a:p>
            <a:pPr marL="342900" indent="-342900">
              <a:buFontTx/>
              <a:buChar char="-"/>
            </a:pPr>
            <a:r>
              <a:rPr lang="es-PE" sz="2000" i="1">
                <a:solidFill>
                  <a:srgbClr val="FF0000"/>
                </a:solidFill>
              </a:rPr>
              <a:t>Default_request_term</a:t>
            </a:r>
            <a:r>
              <a:rPr lang="es-PE" sz="2000" i="1"/>
              <a:t>: </a:t>
            </a:r>
            <a:r>
              <a:rPr lang="es-ES" sz="2000"/>
              <a:t>Escogió el número de cuotas que se le ofreció (1)</a:t>
            </a:r>
            <a:endParaRPr lang="es-PE" sz="2000"/>
          </a:p>
          <a:p>
            <a:pPr marL="342900" indent="-342900">
              <a:buFontTx/>
              <a:buChar char="-"/>
            </a:pPr>
            <a:r>
              <a:rPr lang="es-PE" sz="2000" i="1">
                <a:solidFill>
                  <a:srgbClr val="FF0000"/>
                </a:solidFill>
              </a:rPr>
              <a:t>Default_request_amount</a:t>
            </a:r>
            <a:r>
              <a:rPr lang="es-PE" sz="2000" i="1"/>
              <a:t>: </a:t>
            </a:r>
            <a:r>
              <a:rPr lang="es-ES" sz="2000"/>
              <a:t>Escogió el monto de dinero que se le ofreció (1)</a:t>
            </a:r>
            <a:endParaRPr lang="es-PE" sz="2000"/>
          </a:p>
        </p:txBody>
      </p:sp>
    </p:spTree>
    <p:extLst>
      <p:ext uri="{BB962C8B-B14F-4D97-AF65-F5344CB8AC3E}">
        <p14:creationId xmlns:p14="http://schemas.microsoft.com/office/powerpoint/2010/main" val="416631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33E6-9325-4BBE-B91D-E27C95E1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45065"/>
            <a:ext cx="10364451" cy="1126535"/>
          </a:xfrm>
        </p:spPr>
        <p:txBody>
          <a:bodyPr/>
          <a:lstStyle/>
          <a:p>
            <a:r>
              <a:rPr lang="es-PE"/>
              <a:t>Data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744BE-E0B3-4CA2-A136-4349FFF2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65" y="1228452"/>
            <a:ext cx="3886535" cy="316166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42CC045-EE43-4104-B2FE-0CFDFDA8E000}"/>
              </a:ext>
            </a:extLst>
          </p:cNvPr>
          <p:cNvSpPr txBox="1">
            <a:spLocks/>
          </p:cNvSpPr>
          <p:nvPr/>
        </p:nvSpPr>
        <p:spPr>
          <a:xfrm>
            <a:off x="247025" y="4408855"/>
            <a:ext cx="4763125" cy="572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sz="2000"/>
              <a:t>Correlaci</a:t>
            </a:r>
            <a:r>
              <a:rPr lang="es-ES" sz="2000"/>
              <a:t>ón entre variables</a:t>
            </a:r>
            <a:endParaRPr lang="es-PE" sz="2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DD0A4-F45C-4435-B3AB-880A3B62C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008" y="1371600"/>
            <a:ext cx="3486637" cy="6477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1D2BDBF-6889-4EB1-8010-A8A69C4C686D}"/>
              </a:ext>
            </a:extLst>
          </p:cNvPr>
          <p:cNvSpPr txBox="1">
            <a:spLocks/>
          </p:cNvSpPr>
          <p:nvPr/>
        </p:nvSpPr>
        <p:spPr>
          <a:xfrm>
            <a:off x="5776765" y="2027694"/>
            <a:ext cx="4763125" cy="572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/>
              <a:t>Unidad de millar representado con ‘,’</a:t>
            </a:r>
            <a:endParaRPr lang="es-PE" sz="20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86E64F-B6F4-4D83-BCAB-6E8EE373C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169" y="2923030"/>
            <a:ext cx="5529967" cy="256337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440287E-EE38-448A-8979-3C0DDDD10B97}"/>
              </a:ext>
            </a:extLst>
          </p:cNvPr>
          <p:cNvSpPr txBox="1">
            <a:spLocks/>
          </p:cNvSpPr>
          <p:nvPr/>
        </p:nvSpPr>
        <p:spPr>
          <a:xfrm>
            <a:off x="5776763" y="5522380"/>
            <a:ext cx="4763125" cy="572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/>
              <a:t>outliers</a:t>
            </a:r>
            <a:endParaRPr lang="es-PE" sz="2000"/>
          </a:p>
        </p:txBody>
      </p:sp>
    </p:spTree>
    <p:extLst>
      <p:ext uri="{BB962C8B-B14F-4D97-AF65-F5344CB8AC3E}">
        <p14:creationId xmlns:p14="http://schemas.microsoft.com/office/powerpoint/2010/main" val="345538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33E6-9325-4BBE-B91D-E27C95E1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45065"/>
            <a:ext cx="10364451" cy="1126535"/>
          </a:xfrm>
        </p:spPr>
        <p:txBody>
          <a:bodyPr/>
          <a:lstStyle/>
          <a:p>
            <a:r>
              <a:rPr lang="es-PE"/>
              <a:t>Data EXPLORATION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2CC045-EE43-4104-B2FE-0CFDFDA8E000}"/>
              </a:ext>
            </a:extLst>
          </p:cNvPr>
          <p:cNvSpPr txBox="1">
            <a:spLocks/>
          </p:cNvSpPr>
          <p:nvPr/>
        </p:nvSpPr>
        <p:spPr>
          <a:xfrm>
            <a:off x="275302" y="1122591"/>
            <a:ext cx="4763125" cy="572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/>
              <a:t>Proporción de personas morosas</a:t>
            </a:r>
            <a:endParaRPr lang="es-PE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0D72C-AAA6-4674-99DD-C9D14F42D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18" y="1704191"/>
            <a:ext cx="3696216" cy="248637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F51A713-8022-4AF8-AFDD-AA82A6D8A56F}"/>
              </a:ext>
            </a:extLst>
          </p:cNvPr>
          <p:cNvSpPr txBox="1">
            <a:spLocks/>
          </p:cNvSpPr>
          <p:nvPr/>
        </p:nvSpPr>
        <p:spPr>
          <a:xfrm>
            <a:off x="162526" y="4190563"/>
            <a:ext cx="4763125" cy="963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/>
              <a:t>Podemos observar una mayor proporción de personas no deudoras (692) contra personas deudaoras (280).</a:t>
            </a:r>
            <a:endParaRPr lang="es-PE" sz="16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E4C883-FF1B-4FB0-B0BF-3CB211E89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755" y="1695495"/>
            <a:ext cx="4413273" cy="307163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A3DFF82-E497-4D36-9354-80C8B55C6F35}"/>
              </a:ext>
            </a:extLst>
          </p:cNvPr>
          <p:cNvSpPr txBox="1">
            <a:spLocks/>
          </p:cNvSpPr>
          <p:nvPr/>
        </p:nvSpPr>
        <p:spPr>
          <a:xfrm>
            <a:off x="6283755" y="1131287"/>
            <a:ext cx="4763125" cy="572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/>
              <a:t>Proporción de personas morosas según el grado académico</a:t>
            </a:r>
            <a:endParaRPr lang="es-PE" sz="2000"/>
          </a:p>
        </p:txBody>
      </p:sp>
    </p:spTree>
    <p:extLst>
      <p:ext uri="{BB962C8B-B14F-4D97-AF65-F5344CB8AC3E}">
        <p14:creationId xmlns:p14="http://schemas.microsoft.com/office/powerpoint/2010/main" val="186225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33E6-9325-4BBE-B91D-E27C95E1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45065"/>
            <a:ext cx="10364451" cy="1126535"/>
          </a:xfrm>
        </p:spPr>
        <p:txBody>
          <a:bodyPr/>
          <a:lstStyle/>
          <a:p>
            <a:r>
              <a:rPr lang="es-PE"/>
              <a:t>Data preparation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2CC045-EE43-4104-B2FE-0CFDFDA8E000}"/>
              </a:ext>
            </a:extLst>
          </p:cNvPr>
          <p:cNvSpPr txBox="1">
            <a:spLocks/>
          </p:cNvSpPr>
          <p:nvPr/>
        </p:nvSpPr>
        <p:spPr>
          <a:xfrm>
            <a:off x="493017" y="1469158"/>
            <a:ext cx="4763125" cy="572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/>
              <a:t>conversión de objeto a numèrico</a:t>
            </a:r>
            <a:endParaRPr lang="es-PE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53505-B58C-45CE-A9B5-AEE9228AB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78" y="2139620"/>
            <a:ext cx="4582164" cy="282932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0D8FC8A-1BA2-4FE0-8CAB-335954BEAA28}"/>
              </a:ext>
            </a:extLst>
          </p:cNvPr>
          <p:cNvSpPr txBox="1">
            <a:spLocks/>
          </p:cNvSpPr>
          <p:nvPr/>
        </p:nvSpPr>
        <p:spPr>
          <a:xfrm>
            <a:off x="5986674" y="1469158"/>
            <a:ext cx="4763125" cy="572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/>
              <a:t>Train test split</a:t>
            </a:r>
            <a:endParaRPr lang="es-PE" sz="2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41F7A3-21CF-4954-A154-7EE54A9E3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365" y="2042062"/>
            <a:ext cx="5754657" cy="78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5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33E6-9325-4BBE-B91D-E27C95E1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45065"/>
            <a:ext cx="10364451" cy="1126535"/>
          </a:xfrm>
        </p:spPr>
        <p:txBody>
          <a:bodyPr/>
          <a:lstStyle/>
          <a:p>
            <a:r>
              <a:rPr lang="es-PE"/>
              <a:t>Implementing the model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2CC045-EE43-4104-B2FE-0CFDFDA8E000}"/>
              </a:ext>
            </a:extLst>
          </p:cNvPr>
          <p:cNvSpPr txBox="1">
            <a:spLocks/>
          </p:cNvSpPr>
          <p:nvPr/>
        </p:nvSpPr>
        <p:spPr>
          <a:xfrm>
            <a:off x="246274" y="1483672"/>
            <a:ext cx="4763125" cy="572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/>
              <a:t>Importancia de las variables del modelo de regresión logìstica</a:t>
            </a:r>
            <a:endParaRPr lang="es-PE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F1816-E365-408A-AD06-449C454CC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73" y="2168648"/>
            <a:ext cx="4198284" cy="412816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DEFDB3B-0E03-4736-ACF1-17E5559BA4D6}"/>
              </a:ext>
            </a:extLst>
          </p:cNvPr>
          <p:cNvSpPr txBox="1">
            <a:spLocks/>
          </p:cNvSpPr>
          <p:nvPr/>
        </p:nvSpPr>
        <p:spPr>
          <a:xfrm>
            <a:off x="5652846" y="1483672"/>
            <a:ext cx="4763125" cy="572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/>
              <a:t>accuracy obtenido(score): 0.73 </a:t>
            </a:r>
            <a:endParaRPr lang="es-PE" sz="20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855F1D5-0750-4276-9549-3674EA41A08A}"/>
              </a:ext>
            </a:extLst>
          </p:cNvPr>
          <p:cNvSpPr txBox="1">
            <a:spLocks/>
          </p:cNvSpPr>
          <p:nvPr/>
        </p:nvSpPr>
        <p:spPr>
          <a:xfrm>
            <a:off x="5652845" y="2168648"/>
            <a:ext cx="4763125" cy="572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/>
              <a:t>Prueba con otros algoritmos</a:t>
            </a:r>
            <a:endParaRPr lang="es-PE" sz="20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A9BB48-328E-41B4-B61E-1CC45B33C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506" y="2738666"/>
            <a:ext cx="3813801" cy="352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3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6796-32D7-434F-82E6-E0415E47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24688"/>
            <a:ext cx="10364451" cy="1596177"/>
          </a:xfrm>
        </p:spPr>
        <p:txBody>
          <a:bodyPr/>
          <a:lstStyle/>
          <a:p>
            <a:r>
              <a:rPr lang="es-ES"/>
              <a:t>thanks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982713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303</TotalTime>
  <Words>307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Trabajo final </vt:lpstr>
      <vt:lpstr>Data description</vt:lpstr>
      <vt:lpstr>Data EXPLORATION</vt:lpstr>
      <vt:lpstr>Data EXPLORATION</vt:lpstr>
      <vt:lpstr>Data preparation</vt:lpstr>
      <vt:lpstr>Implementing the model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</dc:title>
  <dc:creator>u201912400 (Cruz Mamani, Jack Yefri)</dc:creator>
  <cp:lastModifiedBy>u201912400 (Cruz Mamani, Jack Yefri)</cp:lastModifiedBy>
  <cp:revision>1</cp:revision>
  <dcterms:created xsi:type="dcterms:W3CDTF">2022-02-01T23:44:44Z</dcterms:created>
  <dcterms:modified xsi:type="dcterms:W3CDTF">2022-02-02T04:47:59Z</dcterms:modified>
</cp:coreProperties>
</file>