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69" r:id="rId5"/>
    <p:sldId id="257" r:id="rId6"/>
    <p:sldId id="270" r:id="rId7"/>
    <p:sldId id="272" r:id="rId8"/>
    <p:sldId id="271" r:id="rId9"/>
    <p:sldId id="273" r:id="rId10"/>
    <p:sldId id="259" r:id="rId11"/>
    <p:sldId id="260" r:id="rId12"/>
    <p:sldId id="274" r:id="rId13"/>
    <p:sldId id="275" r:id="rId14"/>
    <p:sldId id="276" r:id="rId15"/>
    <p:sldId id="277" r:id="rId16"/>
    <p:sldId id="278" r:id="rId17"/>
    <p:sldId id="262"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69" autoAdjust="0"/>
    <p:restoredTop sz="94660"/>
  </p:normalViewPr>
  <p:slideViewPr>
    <p:cSldViewPr>
      <p:cViewPr>
        <p:scale>
          <a:sx n="100" d="100"/>
          <a:sy n="100" d="100"/>
        </p:scale>
        <p:origin x="-702"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383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9963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9312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2565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4250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1159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0842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133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299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8362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5439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80541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63099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833869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155354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8" name="页脚占位符 7"/>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118960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4" name="页脚占位符 3"/>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540814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3" name="页脚占位符 2"/>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5250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726137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91002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726154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43968E12-936E-472C-9352-551CD9F8D883}" type="datetimeFigureOut">
              <a:rPr lang="zh-CN" altLang="en-US" smtClean="0">
                <a:solidFill>
                  <a:prstClr val="black"/>
                </a:solidFill>
              </a:rPr>
              <a:pPr/>
              <a:t>2019/3/23</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A0CC964-38B9-4B8F-BAFA-E577661A22DF}"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6815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2019/3/23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2019/3/23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755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l="-1000" t="-6000" r="-1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10578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2540024" y="483518"/>
            <a:ext cx="3861429" cy="3861429"/>
          </a:xfrm>
          <a:prstGeom prst="diamond">
            <a:avLst/>
          </a:prstGeom>
          <a:solidFill>
            <a:schemeClr val="bg1">
              <a:alpha val="20000"/>
            </a:schemeClr>
          </a:solidFill>
          <a:ln w="38100" cap="sq" cmpd="dbl">
            <a:solidFill>
              <a:schemeClr val="bg1">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a:off x="3131840" y="2423757"/>
            <a:ext cx="26777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46326" y="1686978"/>
            <a:ext cx="2677799" cy="707886"/>
          </a:xfrm>
          <a:prstGeom prst="rect">
            <a:avLst/>
          </a:prstGeom>
          <a:noFill/>
        </p:spPr>
        <p:txBody>
          <a:bodyPr wrap="square" rtlCol="0">
            <a:spAutoFit/>
          </a:bodyPr>
          <a:lstStyle/>
          <a:p>
            <a:pPr algn="ctr"/>
            <a:r>
              <a:rPr lang="zh-CN" altLang="en-US" sz="4000" b="1" dirty="0" smtClean="0">
                <a:solidFill>
                  <a:prstClr val="white"/>
                </a:solidFill>
                <a:latin typeface="Elephant" pitchFamily="18" charset="0"/>
              </a:rPr>
              <a:t>面向对象</a:t>
            </a:r>
            <a:endParaRPr lang="zh-CN" altLang="en-US" sz="4000" b="1" dirty="0">
              <a:solidFill>
                <a:prstClr val="white"/>
              </a:solidFill>
              <a:latin typeface="Elephant" pitchFamily="18" charset="0"/>
            </a:endParaRPr>
          </a:p>
        </p:txBody>
      </p:sp>
      <p:sp>
        <p:nvSpPr>
          <p:cNvPr id="13" name="TextBox 12"/>
          <p:cNvSpPr txBox="1"/>
          <p:nvPr/>
        </p:nvSpPr>
        <p:spPr>
          <a:xfrm>
            <a:off x="3354614" y="2571750"/>
            <a:ext cx="2232247" cy="584775"/>
          </a:xfrm>
          <a:prstGeom prst="rect">
            <a:avLst/>
          </a:prstGeom>
          <a:noFill/>
        </p:spPr>
        <p:txBody>
          <a:bodyPr wrap="square" rtlCol="0">
            <a:spAutoFit/>
          </a:bodyPr>
          <a:lstStyle/>
          <a:p>
            <a:pPr algn="ctr"/>
            <a:r>
              <a:rPr lang="zh-CN" altLang="en-US" sz="3200" b="1" dirty="0">
                <a:solidFill>
                  <a:prstClr val="white"/>
                </a:solidFill>
                <a:latin typeface="+mn-ea"/>
              </a:rPr>
              <a:t>三大特征</a:t>
            </a:r>
          </a:p>
        </p:txBody>
      </p:sp>
      <p:sp>
        <p:nvSpPr>
          <p:cNvPr id="2" name="TextBox 1"/>
          <p:cNvSpPr txBox="1"/>
          <p:nvPr/>
        </p:nvSpPr>
        <p:spPr>
          <a:xfrm>
            <a:off x="7457231" y="4344947"/>
            <a:ext cx="1296144" cy="646331"/>
          </a:xfrm>
          <a:prstGeom prst="rect">
            <a:avLst/>
          </a:prstGeom>
          <a:noFill/>
        </p:spPr>
        <p:txBody>
          <a:bodyPr wrap="square" rtlCol="0">
            <a:spAutoFit/>
          </a:bodyPr>
          <a:lstStyle/>
          <a:p>
            <a:pPr algn="ctr"/>
            <a:r>
              <a:rPr lang="zh-CN" altLang="en-US" dirty="0" smtClean="0">
                <a:solidFill>
                  <a:schemeClr val="bg1"/>
                </a:solidFill>
              </a:rPr>
              <a:t>孙竹鸿</a:t>
            </a:r>
            <a:endParaRPr lang="en-US" altLang="zh-CN" dirty="0" smtClean="0">
              <a:solidFill>
                <a:schemeClr val="bg1"/>
              </a:solidFill>
            </a:endParaRPr>
          </a:p>
          <a:p>
            <a:pPr algn="ctr"/>
            <a:r>
              <a:rPr lang="en-US" altLang="zh-CN" dirty="0" smtClean="0">
                <a:solidFill>
                  <a:schemeClr val="bg1"/>
                </a:solidFill>
              </a:rPr>
              <a:t>2019.3.21</a:t>
            </a:r>
            <a:endParaRPr lang="zh-CN" altLang="en-US" dirty="0">
              <a:solidFill>
                <a:schemeClr val="bg1"/>
              </a:solidFill>
            </a:endParaRPr>
          </a:p>
        </p:txBody>
      </p:sp>
    </p:spTree>
    <p:extLst>
      <p:ext uri="{BB962C8B-B14F-4D97-AF65-F5344CB8AC3E}">
        <p14:creationId xmlns:p14="http://schemas.microsoft.com/office/powerpoint/2010/main" val="3185760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菱形 8"/>
          <p:cNvSpPr/>
          <p:nvPr/>
        </p:nvSpPr>
        <p:spPr>
          <a:xfrm>
            <a:off x="2143111" y="690541"/>
            <a:ext cx="4122458" cy="4122458"/>
          </a:xfrm>
          <a:prstGeom prst="diamond">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菱形 9"/>
          <p:cNvSpPr/>
          <p:nvPr/>
        </p:nvSpPr>
        <p:spPr>
          <a:xfrm>
            <a:off x="2554813" y="1092564"/>
            <a:ext cx="3299053" cy="3299053"/>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2446555" y="1707654"/>
            <a:ext cx="3601363" cy="1944216"/>
          </a:xfrm>
          <a:prstGeom prst="rect">
            <a:avLst/>
          </a:prstGeom>
          <a:gradFill>
            <a:gsLst>
              <a:gs pos="0">
                <a:schemeClr val="tx1">
                  <a:alpha val="18000"/>
                  <a:lumMod val="93000"/>
                  <a:lumOff val="7000"/>
                </a:schemeClr>
              </a:gs>
              <a:gs pos="50000">
                <a:schemeClr val="tx1">
                  <a:alpha val="58000"/>
                  <a:lumMod val="83000"/>
                  <a:lumOff val="17000"/>
                </a:schemeClr>
              </a:gs>
              <a:gs pos="100000">
                <a:schemeClr val="tx2">
                  <a:alpha val="17000"/>
                  <a:lumMod val="35000"/>
                </a:schemeClr>
              </a:gs>
            </a:gsLst>
            <a:lin ang="5400000" scaled="0"/>
          </a:gradFill>
          <a:ln w="12700">
            <a:noFill/>
          </a:ln>
          <a:effectLst>
            <a:glow rad="127000">
              <a:schemeClr val="accent1">
                <a:lumMod val="75000"/>
                <a:alpha val="1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a:p>
            <a:r>
              <a:rPr lang="zh-CN" altLang="zh-CN" sz="1400" dirty="0"/>
              <a:t>即尽可能降低类与类之间的耦合度，只有耦合度低的代码才能提高代码的复用性，否则容易造成牵一发而动全身，进而导致影响其他代码的正常运转。因此要尽可能的提高类的封装性，避免与其他类不必要的联系，降低其耦合度</a:t>
            </a:r>
          </a:p>
        </p:txBody>
      </p:sp>
      <p:sp>
        <p:nvSpPr>
          <p:cNvPr id="5" name="椭圆 4"/>
          <p:cNvSpPr/>
          <p:nvPr/>
        </p:nvSpPr>
        <p:spPr>
          <a:xfrm>
            <a:off x="3588422" y="541576"/>
            <a:ext cx="1210551" cy="121055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弦形 5"/>
          <p:cNvSpPr/>
          <p:nvPr/>
        </p:nvSpPr>
        <p:spPr>
          <a:xfrm>
            <a:off x="3587633" y="527961"/>
            <a:ext cx="1211493" cy="1211493"/>
          </a:xfrm>
          <a:prstGeom prst="chord">
            <a:avLst>
              <a:gd name="adj1" fmla="val 2681"/>
              <a:gd name="adj2" fmla="val 10722888"/>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7" name="TextBox 6"/>
          <p:cNvSpPr txBox="1"/>
          <p:nvPr/>
        </p:nvSpPr>
        <p:spPr>
          <a:xfrm>
            <a:off x="3696432" y="1189647"/>
            <a:ext cx="995343" cy="523220"/>
          </a:xfrm>
          <a:prstGeom prst="rect">
            <a:avLst/>
          </a:prstGeom>
          <a:noFill/>
        </p:spPr>
        <p:txBody>
          <a:bodyPr wrap="square" rtlCol="0">
            <a:spAutoFit/>
          </a:bodyPr>
          <a:lstStyle/>
          <a:p>
            <a:pPr algn="ctr"/>
            <a:r>
              <a:rPr lang="zh-CN" altLang="en-US" sz="1400" b="1" dirty="0" smtClean="0">
                <a:solidFill>
                  <a:schemeClr val="tx1">
                    <a:lumMod val="95000"/>
                    <a:lumOff val="5000"/>
                  </a:schemeClr>
                </a:solidFill>
              </a:rPr>
              <a:t>迪米特法原则</a:t>
            </a:r>
            <a:endParaRPr lang="zh-CN" altLang="zh-CN" sz="1400" b="1" dirty="0">
              <a:solidFill>
                <a:schemeClr val="tx1">
                  <a:lumMod val="95000"/>
                  <a:lumOff val="5000"/>
                </a:schemeClr>
              </a:solidFill>
            </a:endParaRPr>
          </a:p>
        </p:txBody>
      </p:sp>
      <p:sp>
        <p:nvSpPr>
          <p:cNvPr id="8" name="TextBox 7"/>
          <p:cNvSpPr txBox="1"/>
          <p:nvPr/>
        </p:nvSpPr>
        <p:spPr>
          <a:xfrm>
            <a:off x="3768440" y="562076"/>
            <a:ext cx="860837" cy="584775"/>
          </a:xfrm>
          <a:prstGeom prst="rect">
            <a:avLst/>
          </a:prstGeom>
          <a:noFill/>
        </p:spPr>
        <p:txBody>
          <a:bodyPr wrap="square" rtlCol="0">
            <a:spAutoFit/>
          </a:bodyPr>
          <a:lstStyle/>
          <a:p>
            <a:pPr algn="ctr"/>
            <a:r>
              <a:rPr lang="en-US" altLang="zh-CN" sz="3200" dirty="0" smtClean="0">
                <a:solidFill>
                  <a:prstClr val="white"/>
                </a:solidFill>
                <a:latin typeface="Impact" pitchFamily="34" charset="0"/>
                <a:ea typeface="微软雅黑" pitchFamily="34" charset="-122"/>
              </a:rPr>
              <a:t>02</a:t>
            </a:r>
            <a:endParaRPr lang="zh-CN" altLang="en-US" sz="3200" dirty="0">
              <a:solidFill>
                <a:prstClr val="white"/>
              </a:solidFill>
              <a:latin typeface="Impact" pitchFamily="34" charset="0"/>
              <a:ea typeface="微软雅黑" pitchFamily="34" charset="-122"/>
            </a:endParaRPr>
          </a:p>
        </p:txBody>
      </p:sp>
    </p:spTree>
    <p:extLst>
      <p:ext uri="{BB962C8B-B14F-4D97-AF65-F5344CB8AC3E}">
        <p14:creationId xmlns:p14="http://schemas.microsoft.com/office/powerpoint/2010/main" val="2212884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菱形 8"/>
          <p:cNvSpPr/>
          <p:nvPr/>
        </p:nvSpPr>
        <p:spPr>
          <a:xfrm>
            <a:off x="2143111" y="690541"/>
            <a:ext cx="4122458" cy="4122458"/>
          </a:xfrm>
          <a:prstGeom prst="diamond">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菱形 9"/>
          <p:cNvSpPr/>
          <p:nvPr/>
        </p:nvSpPr>
        <p:spPr>
          <a:xfrm>
            <a:off x="2554813" y="1092564"/>
            <a:ext cx="3299053" cy="3299053"/>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2560798" y="2067694"/>
            <a:ext cx="3276119" cy="1512167"/>
          </a:xfrm>
          <a:prstGeom prst="rect">
            <a:avLst/>
          </a:prstGeom>
          <a:gradFill>
            <a:gsLst>
              <a:gs pos="0">
                <a:schemeClr val="tx1">
                  <a:alpha val="18000"/>
                  <a:lumMod val="93000"/>
                  <a:lumOff val="7000"/>
                </a:schemeClr>
              </a:gs>
              <a:gs pos="50000">
                <a:schemeClr val="tx1">
                  <a:alpha val="58000"/>
                  <a:lumMod val="83000"/>
                  <a:lumOff val="17000"/>
                </a:schemeClr>
              </a:gs>
              <a:gs pos="100000">
                <a:schemeClr val="tx2">
                  <a:alpha val="17000"/>
                  <a:lumMod val="35000"/>
                </a:schemeClr>
              </a:gs>
            </a:gsLst>
            <a:lin ang="5400000" scaled="0"/>
          </a:gradFill>
          <a:ln w="12700">
            <a:noFill/>
          </a:ln>
          <a:effectLst>
            <a:glow rad="127000">
              <a:schemeClr val="accent1">
                <a:lumMod val="75000"/>
                <a:alpha val="1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a:p>
            <a:pPr algn="just"/>
            <a:r>
              <a:rPr lang="zh-CN" altLang="zh-CN" sz="1400" dirty="0"/>
              <a:t>基类应与子类功能保持一致，即子类应在基类的方法上进行扩展延伸，而不是颠覆。因此，在基类出现的地方，其子类应能够在其位置上正常运转。</a:t>
            </a:r>
          </a:p>
        </p:txBody>
      </p:sp>
      <p:sp>
        <p:nvSpPr>
          <p:cNvPr id="5" name="椭圆 4"/>
          <p:cNvSpPr/>
          <p:nvPr/>
        </p:nvSpPr>
        <p:spPr>
          <a:xfrm>
            <a:off x="3588422" y="541576"/>
            <a:ext cx="1210551" cy="121055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弦形 5"/>
          <p:cNvSpPr/>
          <p:nvPr/>
        </p:nvSpPr>
        <p:spPr>
          <a:xfrm>
            <a:off x="3587633" y="527961"/>
            <a:ext cx="1211493" cy="1211493"/>
          </a:xfrm>
          <a:prstGeom prst="chord">
            <a:avLst>
              <a:gd name="adj1" fmla="val 2681"/>
              <a:gd name="adj2" fmla="val 10722888"/>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7" name="TextBox 6"/>
          <p:cNvSpPr txBox="1"/>
          <p:nvPr/>
        </p:nvSpPr>
        <p:spPr>
          <a:xfrm>
            <a:off x="3696432" y="1189647"/>
            <a:ext cx="995343" cy="523220"/>
          </a:xfrm>
          <a:prstGeom prst="rect">
            <a:avLst/>
          </a:prstGeom>
          <a:noFill/>
        </p:spPr>
        <p:txBody>
          <a:bodyPr wrap="square" rtlCol="0">
            <a:spAutoFit/>
          </a:bodyPr>
          <a:lstStyle/>
          <a:p>
            <a:pPr algn="ctr"/>
            <a:r>
              <a:rPr lang="zh-CN" altLang="en-US" sz="1400" b="1" dirty="0" smtClean="0">
                <a:solidFill>
                  <a:schemeClr val="tx1">
                    <a:lumMod val="95000"/>
                    <a:lumOff val="5000"/>
                  </a:schemeClr>
                </a:solidFill>
              </a:rPr>
              <a:t>里氏替换</a:t>
            </a:r>
            <a:r>
              <a:rPr lang="zh-CN" altLang="zh-CN" sz="1400" b="1" dirty="0" smtClean="0">
                <a:solidFill>
                  <a:schemeClr val="tx1">
                    <a:lumMod val="95000"/>
                    <a:lumOff val="5000"/>
                  </a:schemeClr>
                </a:solidFill>
              </a:rPr>
              <a:t>原</a:t>
            </a:r>
            <a:r>
              <a:rPr lang="zh-CN" altLang="en-US" sz="1400" b="1" dirty="0" smtClean="0">
                <a:solidFill>
                  <a:schemeClr val="tx1">
                    <a:lumMod val="95000"/>
                    <a:lumOff val="5000"/>
                  </a:schemeClr>
                </a:solidFill>
              </a:rPr>
              <a:t>则</a:t>
            </a:r>
            <a:endParaRPr lang="zh-CN" altLang="zh-CN" sz="1400" b="1" dirty="0">
              <a:solidFill>
                <a:schemeClr val="tx1">
                  <a:lumMod val="95000"/>
                  <a:lumOff val="5000"/>
                </a:schemeClr>
              </a:solidFill>
            </a:endParaRPr>
          </a:p>
        </p:txBody>
      </p:sp>
      <p:sp>
        <p:nvSpPr>
          <p:cNvPr id="8" name="TextBox 7"/>
          <p:cNvSpPr txBox="1"/>
          <p:nvPr/>
        </p:nvSpPr>
        <p:spPr>
          <a:xfrm>
            <a:off x="3768440" y="562076"/>
            <a:ext cx="860837" cy="584775"/>
          </a:xfrm>
          <a:prstGeom prst="rect">
            <a:avLst/>
          </a:prstGeom>
          <a:noFill/>
        </p:spPr>
        <p:txBody>
          <a:bodyPr wrap="square" rtlCol="0">
            <a:spAutoFit/>
          </a:bodyPr>
          <a:lstStyle/>
          <a:p>
            <a:pPr algn="ctr"/>
            <a:r>
              <a:rPr lang="en-US" altLang="zh-CN" sz="3200" dirty="0" smtClean="0">
                <a:solidFill>
                  <a:prstClr val="white"/>
                </a:solidFill>
                <a:latin typeface="Impact" pitchFamily="34" charset="0"/>
                <a:ea typeface="微软雅黑" pitchFamily="34" charset="-122"/>
              </a:rPr>
              <a:t>03</a:t>
            </a:r>
            <a:endParaRPr lang="zh-CN" altLang="en-US" sz="3200" dirty="0">
              <a:solidFill>
                <a:prstClr val="white"/>
              </a:solidFill>
              <a:latin typeface="Impact" pitchFamily="34" charset="0"/>
              <a:ea typeface="微软雅黑" pitchFamily="34" charset="-122"/>
            </a:endParaRPr>
          </a:p>
        </p:txBody>
      </p:sp>
    </p:spTree>
    <p:extLst>
      <p:ext uri="{BB962C8B-B14F-4D97-AF65-F5344CB8AC3E}">
        <p14:creationId xmlns:p14="http://schemas.microsoft.com/office/powerpoint/2010/main" val="1277855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菱形 8"/>
          <p:cNvSpPr/>
          <p:nvPr/>
        </p:nvSpPr>
        <p:spPr>
          <a:xfrm>
            <a:off x="2143111" y="690541"/>
            <a:ext cx="4122458" cy="4122458"/>
          </a:xfrm>
          <a:prstGeom prst="diamond">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菱形 9"/>
          <p:cNvSpPr/>
          <p:nvPr/>
        </p:nvSpPr>
        <p:spPr>
          <a:xfrm>
            <a:off x="2554813" y="1092564"/>
            <a:ext cx="3299053" cy="3299053"/>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2143111" y="1707654"/>
            <a:ext cx="4122458" cy="2232248"/>
          </a:xfrm>
          <a:prstGeom prst="rect">
            <a:avLst/>
          </a:prstGeom>
          <a:gradFill>
            <a:gsLst>
              <a:gs pos="0">
                <a:schemeClr val="tx1">
                  <a:alpha val="18000"/>
                  <a:lumMod val="93000"/>
                  <a:lumOff val="7000"/>
                </a:schemeClr>
              </a:gs>
              <a:gs pos="50000">
                <a:schemeClr val="tx1">
                  <a:alpha val="58000"/>
                  <a:lumMod val="83000"/>
                  <a:lumOff val="17000"/>
                </a:schemeClr>
              </a:gs>
              <a:gs pos="100000">
                <a:schemeClr val="tx2">
                  <a:alpha val="17000"/>
                  <a:lumMod val="35000"/>
                </a:schemeClr>
              </a:gs>
            </a:gsLst>
            <a:lin ang="5400000" scaled="0"/>
          </a:gradFill>
          <a:ln w="12700">
            <a:noFill/>
          </a:ln>
          <a:effectLst>
            <a:glow rad="127000">
              <a:schemeClr val="accent1">
                <a:lumMod val="75000"/>
                <a:alpha val="1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a:p>
            <a:r>
              <a:rPr lang="en-US" altLang="zh-CN" sz="1400" dirty="0" smtClean="0"/>
              <a:t>         </a:t>
            </a:r>
            <a:r>
              <a:rPr lang="zh-CN" altLang="zh-CN" sz="1400" dirty="0" smtClean="0"/>
              <a:t>在</a:t>
            </a:r>
            <a:r>
              <a:rPr lang="zh-CN" altLang="zh-CN" sz="1400"/>
              <a:t>开发</a:t>
            </a:r>
            <a:r>
              <a:rPr lang="zh-CN" altLang="zh-CN" sz="1400" smtClean="0"/>
              <a:t>中</a:t>
            </a:r>
            <a:r>
              <a:rPr lang="zh-CN" altLang="en-US" sz="1400" smtClean="0"/>
              <a:t>除非必要，</a:t>
            </a:r>
            <a:r>
              <a:rPr lang="zh-CN" altLang="zh-CN" sz="1400" smtClean="0"/>
              <a:t>应</a:t>
            </a:r>
            <a:r>
              <a:rPr lang="zh-CN" altLang="zh-CN" sz="1400" dirty="0"/>
              <a:t>尽可能避免使用继承，多用组合，继承关系耦合度最高，不利于降低类与类之间的耦合度，因此要尽可能的使用组合关系，将其作为实例成员或参数形式参与。</a:t>
            </a:r>
          </a:p>
          <a:p>
            <a:r>
              <a:rPr lang="en-US" altLang="zh-CN" sz="1400" dirty="0"/>
              <a:t> </a:t>
            </a:r>
            <a:r>
              <a:rPr lang="en-US" altLang="zh-CN" sz="1400" dirty="0" smtClean="0"/>
              <a:t>       </a:t>
            </a:r>
            <a:r>
              <a:rPr lang="zh-CN" altLang="zh-CN" sz="1400" dirty="0" smtClean="0"/>
              <a:t>继承</a:t>
            </a:r>
            <a:r>
              <a:rPr lang="zh-CN" altLang="zh-CN" sz="1400" dirty="0"/>
              <a:t>破坏了类的封装性，耦合度过高，类与类之间的依赖性过高，灵活性较低。</a:t>
            </a:r>
          </a:p>
          <a:p>
            <a:r>
              <a:rPr lang="en-US" altLang="zh-CN" sz="1400" dirty="0"/>
              <a:t> </a:t>
            </a:r>
            <a:r>
              <a:rPr lang="en-US" altLang="zh-CN" sz="1400" dirty="0" smtClean="0"/>
              <a:t>       </a:t>
            </a:r>
            <a:r>
              <a:rPr lang="zh-CN" altLang="zh-CN" sz="1400" dirty="0" smtClean="0"/>
              <a:t>组合</a:t>
            </a:r>
            <a:r>
              <a:rPr lang="zh-CN" altLang="zh-CN" sz="1400" dirty="0"/>
              <a:t>则反之，保证了类的封装性，降低了耦合度，灵活性高，但新功能的拓展实现则没有继承方便。</a:t>
            </a:r>
          </a:p>
        </p:txBody>
      </p:sp>
      <p:sp>
        <p:nvSpPr>
          <p:cNvPr id="5" name="椭圆 4"/>
          <p:cNvSpPr/>
          <p:nvPr/>
        </p:nvSpPr>
        <p:spPr>
          <a:xfrm>
            <a:off x="3588422" y="541576"/>
            <a:ext cx="1210551" cy="121055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弦形 5"/>
          <p:cNvSpPr/>
          <p:nvPr/>
        </p:nvSpPr>
        <p:spPr>
          <a:xfrm>
            <a:off x="3587633" y="527961"/>
            <a:ext cx="1211493" cy="1211493"/>
          </a:xfrm>
          <a:prstGeom prst="chord">
            <a:avLst>
              <a:gd name="adj1" fmla="val 2681"/>
              <a:gd name="adj2" fmla="val 10722888"/>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7" name="TextBox 6"/>
          <p:cNvSpPr txBox="1"/>
          <p:nvPr/>
        </p:nvSpPr>
        <p:spPr>
          <a:xfrm>
            <a:off x="3696432" y="1189647"/>
            <a:ext cx="995343" cy="523220"/>
          </a:xfrm>
          <a:prstGeom prst="rect">
            <a:avLst/>
          </a:prstGeom>
          <a:noFill/>
        </p:spPr>
        <p:txBody>
          <a:bodyPr wrap="square" rtlCol="0">
            <a:spAutoFit/>
          </a:bodyPr>
          <a:lstStyle/>
          <a:p>
            <a:pPr algn="ctr"/>
            <a:r>
              <a:rPr lang="zh-CN" altLang="en-US" sz="1400" b="1" dirty="0" smtClean="0">
                <a:solidFill>
                  <a:schemeClr val="tx1">
                    <a:lumMod val="95000"/>
                    <a:lumOff val="5000"/>
                  </a:schemeClr>
                </a:solidFill>
              </a:rPr>
              <a:t>组合复用</a:t>
            </a:r>
            <a:r>
              <a:rPr lang="zh-CN" altLang="zh-CN" sz="1400" b="1" dirty="0" smtClean="0">
                <a:solidFill>
                  <a:schemeClr val="tx1">
                    <a:lumMod val="95000"/>
                    <a:lumOff val="5000"/>
                  </a:schemeClr>
                </a:solidFill>
              </a:rPr>
              <a:t>原</a:t>
            </a:r>
            <a:r>
              <a:rPr lang="zh-CN" altLang="en-US" sz="1400" b="1" dirty="0" smtClean="0">
                <a:solidFill>
                  <a:schemeClr val="tx1">
                    <a:lumMod val="95000"/>
                    <a:lumOff val="5000"/>
                  </a:schemeClr>
                </a:solidFill>
              </a:rPr>
              <a:t>则</a:t>
            </a:r>
            <a:endParaRPr lang="zh-CN" altLang="zh-CN" sz="1400" b="1" dirty="0">
              <a:solidFill>
                <a:schemeClr val="tx1">
                  <a:lumMod val="95000"/>
                  <a:lumOff val="5000"/>
                </a:schemeClr>
              </a:solidFill>
            </a:endParaRPr>
          </a:p>
        </p:txBody>
      </p:sp>
      <p:sp>
        <p:nvSpPr>
          <p:cNvPr id="8" name="TextBox 7"/>
          <p:cNvSpPr txBox="1"/>
          <p:nvPr/>
        </p:nvSpPr>
        <p:spPr>
          <a:xfrm>
            <a:off x="3768440" y="562076"/>
            <a:ext cx="860837" cy="584775"/>
          </a:xfrm>
          <a:prstGeom prst="rect">
            <a:avLst/>
          </a:prstGeom>
          <a:noFill/>
        </p:spPr>
        <p:txBody>
          <a:bodyPr wrap="square" rtlCol="0">
            <a:spAutoFit/>
          </a:bodyPr>
          <a:lstStyle/>
          <a:p>
            <a:pPr algn="ctr"/>
            <a:r>
              <a:rPr lang="en-US" altLang="zh-CN" sz="3200" dirty="0" smtClean="0">
                <a:solidFill>
                  <a:prstClr val="white"/>
                </a:solidFill>
                <a:latin typeface="Impact" pitchFamily="34" charset="0"/>
                <a:ea typeface="微软雅黑" pitchFamily="34" charset="-122"/>
              </a:rPr>
              <a:t>04</a:t>
            </a:r>
            <a:endParaRPr lang="zh-CN" altLang="en-US" sz="3200" dirty="0">
              <a:solidFill>
                <a:prstClr val="white"/>
              </a:solidFill>
              <a:latin typeface="Impact" pitchFamily="34" charset="0"/>
              <a:ea typeface="微软雅黑" pitchFamily="34" charset="-122"/>
            </a:endParaRPr>
          </a:p>
        </p:txBody>
      </p:sp>
    </p:spTree>
    <p:extLst>
      <p:ext uri="{BB962C8B-B14F-4D97-AF65-F5344CB8AC3E}">
        <p14:creationId xmlns:p14="http://schemas.microsoft.com/office/powerpoint/2010/main" val="1703296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菱形 8"/>
          <p:cNvSpPr/>
          <p:nvPr/>
        </p:nvSpPr>
        <p:spPr>
          <a:xfrm>
            <a:off x="2143111" y="690541"/>
            <a:ext cx="4122458" cy="4122458"/>
          </a:xfrm>
          <a:prstGeom prst="diamond">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菱形 9"/>
          <p:cNvSpPr/>
          <p:nvPr/>
        </p:nvSpPr>
        <p:spPr>
          <a:xfrm>
            <a:off x="2554813" y="1092564"/>
            <a:ext cx="3299053" cy="3299053"/>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1763688" y="1347615"/>
            <a:ext cx="5184575" cy="3299562"/>
          </a:xfrm>
          <a:prstGeom prst="rect">
            <a:avLst/>
          </a:prstGeom>
          <a:gradFill>
            <a:gsLst>
              <a:gs pos="0">
                <a:schemeClr val="tx1">
                  <a:alpha val="18000"/>
                  <a:lumMod val="93000"/>
                  <a:lumOff val="7000"/>
                </a:schemeClr>
              </a:gs>
              <a:gs pos="50000">
                <a:schemeClr val="tx1">
                  <a:alpha val="58000"/>
                  <a:lumMod val="83000"/>
                  <a:lumOff val="17000"/>
                </a:schemeClr>
              </a:gs>
              <a:gs pos="100000">
                <a:schemeClr val="tx2">
                  <a:alpha val="17000"/>
                  <a:lumMod val="35000"/>
                </a:schemeClr>
              </a:gs>
            </a:gsLst>
            <a:lin ang="5400000" scaled="0"/>
          </a:gradFill>
          <a:ln w="12700">
            <a:noFill/>
          </a:ln>
          <a:effectLst>
            <a:glow rad="127000">
              <a:schemeClr val="accent1">
                <a:lumMod val="75000"/>
                <a:alpha val="1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a:p>
            <a:pPr algn="just"/>
            <a:r>
              <a:rPr lang="zh-CN" altLang="zh-CN" sz="1200" dirty="0"/>
              <a:t>从类的角度：</a:t>
            </a:r>
          </a:p>
          <a:p>
            <a:pPr algn="just"/>
            <a:r>
              <a:rPr lang="en-US" altLang="zh-CN" sz="1200" dirty="0"/>
              <a:t> </a:t>
            </a:r>
            <a:r>
              <a:rPr lang="en-US" altLang="zh-CN" sz="1200" dirty="0" smtClean="0"/>
              <a:t>        </a:t>
            </a:r>
            <a:r>
              <a:rPr lang="zh-CN" altLang="zh-CN" sz="1200" dirty="0" smtClean="0"/>
              <a:t>从</a:t>
            </a:r>
            <a:r>
              <a:rPr lang="zh-CN" altLang="zh-CN" sz="1200" dirty="0"/>
              <a:t>人的角度看，类与类之间的共性是从众多类中归纳发现的，因此抽象类应依赖于子类，但是，如此一来现有子类再有抽象类（基类），抽象类的出现势必会导致在抽象类之前出现的子类内部的重新调整修改，这明显不符合开闭原则。</a:t>
            </a:r>
          </a:p>
          <a:p>
            <a:pPr algn="just"/>
            <a:r>
              <a:rPr lang="en-US" altLang="zh-CN" sz="1200" dirty="0" smtClean="0"/>
              <a:t>        </a:t>
            </a:r>
            <a:r>
              <a:rPr lang="zh-CN" altLang="zh-CN" sz="1200" dirty="0" smtClean="0"/>
              <a:t>从</a:t>
            </a:r>
            <a:r>
              <a:rPr lang="zh-CN" altLang="zh-CN" sz="1200" dirty="0"/>
              <a:t>代码的角度上看，情况恰恰相反，子类是从抽象类中衍生出来的具体变化，因此子类应依赖于抽象类，且抽象类不应有具体的方法或功能，只要抽象类层足够稳定，那么子类的扩展增加并不会影响到抽象类层，因为子类本就是依赖于抽象类，有效的隔离了子类与子类之间的影响，并降低了类与类之间的耦合度，这正符合了开闭原则</a:t>
            </a:r>
            <a:r>
              <a:rPr lang="zh-CN" altLang="zh-CN" sz="1200" dirty="0" smtClean="0"/>
              <a:t>。</a:t>
            </a:r>
            <a:endParaRPr lang="en-US" altLang="zh-CN" sz="1200" dirty="0" smtClean="0"/>
          </a:p>
          <a:p>
            <a:pPr algn="just"/>
            <a:endParaRPr lang="zh-CN" altLang="zh-CN" sz="1200" dirty="0"/>
          </a:p>
          <a:p>
            <a:pPr algn="just"/>
            <a:r>
              <a:rPr lang="zh-CN" altLang="zh-CN" sz="1200" dirty="0"/>
              <a:t>从对象的调用角度：</a:t>
            </a:r>
          </a:p>
          <a:p>
            <a:pPr algn="just"/>
            <a:r>
              <a:rPr lang="en-US" altLang="zh-CN" sz="1200" dirty="0" smtClean="0"/>
              <a:t>       </a:t>
            </a:r>
            <a:r>
              <a:rPr lang="zh-CN" altLang="zh-CN" sz="1200" dirty="0" smtClean="0"/>
              <a:t>从</a:t>
            </a:r>
            <a:r>
              <a:rPr lang="zh-CN" altLang="zh-CN" sz="1200" dirty="0"/>
              <a:t>人的角度看，应直接调用具体的实现子类，但此做法会导致调用切换对象时的不灵活。</a:t>
            </a:r>
          </a:p>
          <a:p>
            <a:pPr algn="just"/>
            <a:r>
              <a:rPr lang="en-US" altLang="zh-CN" sz="1200" dirty="0" smtClean="0"/>
              <a:t>       </a:t>
            </a:r>
            <a:r>
              <a:rPr lang="zh-CN" altLang="zh-CN" sz="1200" dirty="0" smtClean="0"/>
              <a:t>从</a:t>
            </a:r>
            <a:r>
              <a:rPr lang="zh-CN" altLang="zh-CN" sz="1200" dirty="0"/>
              <a:t>代码的角度看，应尽量调用抽象类而不是子类，子类依赖于抽象类，而抽象类是稳定的，子类则是随时可能变化的。</a:t>
            </a:r>
          </a:p>
        </p:txBody>
      </p:sp>
      <p:sp>
        <p:nvSpPr>
          <p:cNvPr id="5" name="椭圆 4"/>
          <p:cNvSpPr/>
          <p:nvPr/>
        </p:nvSpPr>
        <p:spPr>
          <a:xfrm>
            <a:off x="3588422" y="541576"/>
            <a:ext cx="1210551" cy="121055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弦形 5"/>
          <p:cNvSpPr/>
          <p:nvPr/>
        </p:nvSpPr>
        <p:spPr>
          <a:xfrm>
            <a:off x="3587633" y="527961"/>
            <a:ext cx="1211493" cy="1211493"/>
          </a:xfrm>
          <a:prstGeom prst="chord">
            <a:avLst>
              <a:gd name="adj1" fmla="val 2681"/>
              <a:gd name="adj2" fmla="val 10722888"/>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7" name="TextBox 6"/>
          <p:cNvSpPr txBox="1"/>
          <p:nvPr/>
        </p:nvSpPr>
        <p:spPr>
          <a:xfrm>
            <a:off x="3696432" y="1189647"/>
            <a:ext cx="995343" cy="523220"/>
          </a:xfrm>
          <a:prstGeom prst="rect">
            <a:avLst/>
          </a:prstGeom>
          <a:noFill/>
        </p:spPr>
        <p:txBody>
          <a:bodyPr wrap="square" rtlCol="0">
            <a:spAutoFit/>
          </a:bodyPr>
          <a:lstStyle/>
          <a:p>
            <a:pPr algn="ctr"/>
            <a:r>
              <a:rPr lang="zh-CN" altLang="en-US" sz="1400" b="1" dirty="0">
                <a:solidFill>
                  <a:schemeClr val="tx1">
                    <a:lumMod val="95000"/>
                    <a:lumOff val="5000"/>
                  </a:schemeClr>
                </a:solidFill>
              </a:rPr>
              <a:t>依赖倒置</a:t>
            </a:r>
            <a:r>
              <a:rPr lang="zh-CN" altLang="zh-CN" sz="1400" b="1" dirty="0" smtClean="0">
                <a:solidFill>
                  <a:schemeClr val="tx1">
                    <a:lumMod val="95000"/>
                    <a:lumOff val="5000"/>
                  </a:schemeClr>
                </a:solidFill>
              </a:rPr>
              <a:t>原</a:t>
            </a:r>
            <a:r>
              <a:rPr lang="zh-CN" altLang="en-US" sz="1400" b="1" dirty="0" smtClean="0">
                <a:solidFill>
                  <a:schemeClr val="tx1">
                    <a:lumMod val="95000"/>
                    <a:lumOff val="5000"/>
                  </a:schemeClr>
                </a:solidFill>
              </a:rPr>
              <a:t>则</a:t>
            </a:r>
            <a:endParaRPr lang="zh-CN" altLang="zh-CN" sz="1400" b="1" dirty="0">
              <a:solidFill>
                <a:schemeClr val="tx1">
                  <a:lumMod val="95000"/>
                  <a:lumOff val="5000"/>
                </a:schemeClr>
              </a:solidFill>
            </a:endParaRPr>
          </a:p>
        </p:txBody>
      </p:sp>
      <p:sp>
        <p:nvSpPr>
          <p:cNvPr id="8" name="TextBox 7"/>
          <p:cNvSpPr txBox="1"/>
          <p:nvPr/>
        </p:nvSpPr>
        <p:spPr>
          <a:xfrm>
            <a:off x="3768440" y="562076"/>
            <a:ext cx="860837" cy="584775"/>
          </a:xfrm>
          <a:prstGeom prst="rect">
            <a:avLst/>
          </a:prstGeom>
          <a:noFill/>
        </p:spPr>
        <p:txBody>
          <a:bodyPr wrap="square" rtlCol="0">
            <a:spAutoFit/>
          </a:bodyPr>
          <a:lstStyle/>
          <a:p>
            <a:pPr algn="ctr"/>
            <a:r>
              <a:rPr lang="en-US" altLang="zh-CN" sz="3200" dirty="0" smtClean="0">
                <a:solidFill>
                  <a:prstClr val="white"/>
                </a:solidFill>
                <a:latin typeface="Impact" pitchFamily="34" charset="0"/>
                <a:ea typeface="微软雅黑" pitchFamily="34" charset="-122"/>
              </a:rPr>
              <a:t>05</a:t>
            </a:r>
            <a:endParaRPr lang="zh-CN" altLang="en-US" sz="3200" dirty="0">
              <a:solidFill>
                <a:prstClr val="white"/>
              </a:solidFill>
              <a:latin typeface="Impact" pitchFamily="34" charset="0"/>
              <a:ea typeface="微软雅黑" pitchFamily="34" charset="-122"/>
            </a:endParaRPr>
          </a:p>
        </p:txBody>
      </p:sp>
    </p:spTree>
    <p:extLst>
      <p:ext uri="{BB962C8B-B14F-4D97-AF65-F5344CB8AC3E}">
        <p14:creationId xmlns:p14="http://schemas.microsoft.com/office/powerpoint/2010/main" val="1919824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菱形 8"/>
          <p:cNvSpPr/>
          <p:nvPr/>
        </p:nvSpPr>
        <p:spPr>
          <a:xfrm>
            <a:off x="2143111" y="690541"/>
            <a:ext cx="4122458" cy="4122458"/>
          </a:xfrm>
          <a:prstGeom prst="diamond">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菱形 9"/>
          <p:cNvSpPr/>
          <p:nvPr/>
        </p:nvSpPr>
        <p:spPr>
          <a:xfrm>
            <a:off x="2554813" y="1092564"/>
            <a:ext cx="3299053" cy="3299053"/>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2267288" y="1644256"/>
            <a:ext cx="3852182" cy="2079622"/>
          </a:xfrm>
          <a:prstGeom prst="rect">
            <a:avLst/>
          </a:prstGeom>
          <a:gradFill>
            <a:gsLst>
              <a:gs pos="0">
                <a:schemeClr val="tx1">
                  <a:alpha val="18000"/>
                  <a:lumMod val="93000"/>
                  <a:lumOff val="7000"/>
                </a:schemeClr>
              </a:gs>
              <a:gs pos="50000">
                <a:schemeClr val="tx1">
                  <a:alpha val="58000"/>
                  <a:lumMod val="83000"/>
                  <a:lumOff val="17000"/>
                </a:schemeClr>
              </a:gs>
              <a:gs pos="100000">
                <a:schemeClr val="tx2">
                  <a:alpha val="17000"/>
                  <a:lumMod val="35000"/>
                </a:schemeClr>
              </a:gs>
            </a:gsLst>
            <a:lin ang="5400000" scaled="0"/>
          </a:gradFill>
          <a:ln w="12700">
            <a:noFill/>
          </a:ln>
          <a:effectLst>
            <a:glow rad="127000">
              <a:schemeClr val="accent1">
                <a:lumMod val="75000"/>
                <a:alpha val="1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a:p>
            <a:r>
              <a:rPr lang="zh-CN" altLang="zh-CN" sz="1400" dirty="0"/>
              <a:t>对修改关闭，对扩展开放，即功能的拓展不应修改原有的代码，而是单独重新创建一个类，以保证代码的功能稳定性，正因如此，需要保证抽象层足够稳定，避免导致因功能需求的变更而导致抽象层的修改，进而造成大面积的影响。在引用对象时应引用抽象类而不是具体实现的类，避免因引入新的功能而导致关联的类不得不修改。</a:t>
            </a:r>
          </a:p>
        </p:txBody>
      </p:sp>
      <p:sp>
        <p:nvSpPr>
          <p:cNvPr id="5" name="椭圆 4"/>
          <p:cNvSpPr/>
          <p:nvPr/>
        </p:nvSpPr>
        <p:spPr>
          <a:xfrm>
            <a:off x="3588422" y="541576"/>
            <a:ext cx="1210551" cy="121055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弦形 5"/>
          <p:cNvSpPr/>
          <p:nvPr/>
        </p:nvSpPr>
        <p:spPr>
          <a:xfrm>
            <a:off x="3587633" y="527961"/>
            <a:ext cx="1211493" cy="1211493"/>
          </a:xfrm>
          <a:prstGeom prst="chord">
            <a:avLst>
              <a:gd name="adj1" fmla="val 2681"/>
              <a:gd name="adj2" fmla="val 10722888"/>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7" name="TextBox 6"/>
          <p:cNvSpPr txBox="1"/>
          <p:nvPr/>
        </p:nvSpPr>
        <p:spPr>
          <a:xfrm>
            <a:off x="3696432" y="1189647"/>
            <a:ext cx="995343" cy="307777"/>
          </a:xfrm>
          <a:prstGeom prst="rect">
            <a:avLst/>
          </a:prstGeom>
          <a:noFill/>
        </p:spPr>
        <p:txBody>
          <a:bodyPr wrap="square" rtlCol="0">
            <a:spAutoFit/>
          </a:bodyPr>
          <a:lstStyle/>
          <a:p>
            <a:pPr algn="ctr"/>
            <a:r>
              <a:rPr lang="zh-CN" altLang="en-US" sz="1400" b="1" dirty="0">
                <a:solidFill>
                  <a:schemeClr val="tx1">
                    <a:lumMod val="95000"/>
                    <a:lumOff val="5000"/>
                  </a:schemeClr>
                </a:solidFill>
              </a:rPr>
              <a:t>开闭</a:t>
            </a:r>
            <a:r>
              <a:rPr lang="zh-CN" altLang="zh-CN" sz="1400" b="1" dirty="0" smtClean="0">
                <a:solidFill>
                  <a:schemeClr val="tx1">
                    <a:lumMod val="95000"/>
                    <a:lumOff val="5000"/>
                  </a:schemeClr>
                </a:solidFill>
              </a:rPr>
              <a:t>原</a:t>
            </a:r>
            <a:r>
              <a:rPr lang="zh-CN" altLang="en-US" sz="1400" b="1" dirty="0" smtClean="0">
                <a:solidFill>
                  <a:schemeClr val="tx1">
                    <a:lumMod val="95000"/>
                    <a:lumOff val="5000"/>
                  </a:schemeClr>
                </a:solidFill>
              </a:rPr>
              <a:t>则</a:t>
            </a:r>
            <a:endParaRPr lang="zh-CN" altLang="zh-CN" sz="1400" b="1" dirty="0">
              <a:solidFill>
                <a:schemeClr val="tx1">
                  <a:lumMod val="95000"/>
                  <a:lumOff val="5000"/>
                </a:schemeClr>
              </a:solidFill>
            </a:endParaRPr>
          </a:p>
        </p:txBody>
      </p:sp>
      <p:sp>
        <p:nvSpPr>
          <p:cNvPr id="8" name="TextBox 7"/>
          <p:cNvSpPr txBox="1"/>
          <p:nvPr/>
        </p:nvSpPr>
        <p:spPr>
          <a:xfrm>
            <a:off x="3768440" y="562076"/>
            <a:ext cx="860837" cy="584775"/>
          </a:xfrm>
          <a:prstGeom prst="rect">
            <a:avLst/>
          </a:prstGeom>
          <a:noFill/>
        </p:spPr>
        <p:txBody>
          <a:bodyPr wrap="square" rtlCol="0">
            <a:spAutoFit/>
          </a:bodyPr>
          <a:lstStyle/>
          <a:p>
            <a:pPr algn="ctr"/>
            <a:r>
              <a:rPr lang="en-US" altLang="zh-CN" sz="3200" dirty="0" smtClean="0">
                <a:solidFill>
                  <a:prstClr val="white"/>
                </a:solidFill>
                <a:latin typeface="Impact" pitchFamily="34" charset="0"/>
                <a:ea typeface="微软雅黑" pitchFamily="34" charset="-122"/>
              </a:rPr>
              <a:t>06</a:t>
            </a:r>
            <a:endParaRPr lang="zh-CN" altLang="en-US" sz="3200" dirty="0">
              <a:solidFill>
                <a:prstClr val="white"/>
              </a:solidFill>
              <a:latin typeface="Impact" pitchFamily="34" charset="0"/>
              <a:ea typeface="微软雅黑" pitchFamily="34" charset="-122"/>
            </a:endParaRPr>
          </a:p>
        </p:txBody>
      </p:sp>
    </p:spTree>
    <p:extLst>
      <p:ext uri="{BB962C8B-B14F-4D97-AF65-F5344CB8AC3E}">
        <p14:creationId xmlns:p14="http://schemas.microsoft.com/office/powerpoint/2010/main" val="3643480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4572000" y="1493540"/>
            <a:ext cx="1170130" cy="11701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401870" y="323410"/>
            <a:ext cx="1170130" cy="11701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5" idx="0"/>
          </p:cNvCxnSpPr>
          <p:nvPr/>
        </p:nvCxnSpPr>
        <p:spPr>
          <a:xfrm>
            <a:off x="4572000" y="323410"/>
            <a:ext cx="0" cy="2700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0"/>
          </p:cNvCxnSpPr>
          <p:nvPr/>
        </p:nvCxnSpPr>
        <p:spPr>
          <a:xfrm>
            <a:off x="4572000" y="2393640"/>
            <a:ext cx="0" cy="2700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294746" y="1985693"/>
            <a:ext cx="4509501" cy="2232248"/>
          </a:xfrm>
          <a:prstGeom prst="rect">
            <a:avLst/>
          </a:prstGeom>
          <a:gradFill>
            <a:gsLst>
              <a:gs pos="0">
                <a:schemeClr val="tx1">
                  <a:alpha val="18000"/>
                  <a:lumMod val="93000"/>
                  <a:lumOff val="7000"/>
                </a:schemeClr>
              </a:gs>
              <a:gs pos="50000">
                <a:schemeClr val="tx1">
                  <a:alpha val="58000"/>
                  <a:lumMod val="83000"/>
                  <a:lumOff val="17000"/>
                </a:schemeClr>
              </a:gs>
              <a:gs pos="100000">
                <a:schemeClr val="tx2">
                  <a:alpha val="17000"/>
                  <a:lumMod val="35000"/>
                </a:schemeClr>
              </a:gs>
            </a:gsLst>
            <a:lin ang="5400000" scaled="0"/>
          </a:gradFill>
          <a:ln w="12700">
            <a:noFill/>
          </a:ln>
          <a:effectLst>
            <a:glow rad="127000">
              <a:schemeClr val="accent1">
                <a:lumMod val="75000"/>
                <a:alpha val="1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a:p>
            <a:r>
              <a:rPr lang="en-US" altLang="zh-CN" sz="1400" dirty="0" smtClean="0"/>
              <a:t>         </a:t>
            </a:r>
            <a:r>
              <a:rPr lang="zh-CN" altLang="zh-CN" sz="1400" dirty="0" smtClean="0"/>
              <a:t>面向对象</a:t>
            </a:r>
            <a:r>
              <a:rPr lang="zh-CN" altLang="zh-CN" sz="1400" dirty="0"/>
              <a:t>的三大特征，六大原则都是相互关联的，而在开发中不可能有人能够做到百分之百，只能说做到几成，而在实际开发中也并不是做到越极限就越好，需要开发人员根据自己的</a:t>
            </a:r>
            <a:r>
              <a:rPr lang="zh-CN" altLang="zh-CN" sz="1400" dirty="0" smtClean="0"/>
              <a:t>逻辑</a:t>
            </a:r>
            <a:r>
              <a:rPr lang="zh-CN" altLang="en-US" sz="1400" dirty="0" smtClean="0"/>
              <a:t>所设计的架构</a:t>
            </a:r>
            <a:r>
              <a:rPr lang="zh-CN" altLang="zh-CN" sz="1400" dirty="0" smtClean="0"/>
              <a:t>来</a:t>
            </a:r>
            <a:r>
              <a:rPr lang="zh-CN" altLang="zh-CN" sz="1400" dirty="0"/>
              <a:t>对实际需求进行不同的侧重，但设计原则是大家都遵循的，因此需要</a:t>
            </a:r>
            <a:r>
              <a:rPr lang="zh-CN" altLang="zh-CN" sz="1400" dirty="0" smtClean="0"/>
              <a:t>因</a:t>
            </a:r>
            <a:r>
              <a:rPr lang="zh-CN" altLang="en-US" sz="1400" dirty="0" smtClean="0"/>
              <a:t>架构</a:t>
            </a:r>
            <a:r>
              <a:rPr lang="zh-CN" altLang="zh-CN" sz="1400" dirty="0" smtClean="0"/>
              <a:t>和</a:t>
            </a:r>
            <a:r>
              <a:rPr lang="zh-CN" altLang="zh-CN" sz="1400" dirty="0"/>
              <a:t>需求而异。</a:t>
            </a:r>
          </a:p>
        </p:txBody>
      </p:sp>
      <p:sp>
        <p:nvSpPr>
          <p:cNvPr id="6" name="直角三角形 5"/>
          <p:cNvSpPr/>
          <p:nvPr/>
        </p:nvSpPr>
        <p:spPr>
          <a:xfrm flipH="1" flipV="1">
            <a:off x="3671900" y="1493540"/>
            <a:ext cx="900100" cy="900100"/>
          </a:xfrm>
          <a:prstGeom prst="rtTriangle">
            <a:avLst/>
          </a:pr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直角三角形 6"/>
          <p:cNvSpPr/>
          <p:nvPr/>
        </p:nvSpPr>
        <p:spPr>
          <a:xfrm flipV="1">
            <a:off x="4572000" y="1493540"/>
            <a:ext cx="900100" cy="900100"/>
          </a:xfrm>
          <a:prstGeom prst="r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直角三角形 3"/>
          <p:cNvSpPr/>
          <p:nvPr/>
        </p:nvSpPr>
        <p:spPr>
          <a:xfrm>
            <a:off x="4572000" y="593440"/>
            <a:ext cx="900100" cy="900100"/>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直角三角形 4"/>
          <p:cNvSpPr/>
          <p:nvPr/>
        </p:nvSpPr>
        <p:spPr>
          <a:xfrm flipH="1">
            <a:off x="3671900" y="593440"/>
            <a:ext cx="900100" cy="900100"/>
          </a:xfrm>
          <a:prstGeom prst="r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TextBox 33"/>
          <p:cNvSpPr txBox="1"/>
          <p:nvPr/>
        </p:nvSpPr>
        <p:spPr>
          <a:xfrm>
            <a:off x="4166955" y="908475"/>
            <a:ext cx="765085" cy="1077218"/>
          </a:xfrm>
          <a:prstGeom prst="rect">
            <a:avLst/>
          </a:prstGeom>
          <a:noFill/>
        </p:spPr>
        <p:txBody>
          <a:bodyPr wrap="square" rtlCol="0">
            <a:spAutoFit/>
          </a:bodyPr>
          <a:lstStyle/>
          <a:p>
            <a:pPr algn="ctr"/>
            <a:r>
              <a:rPr lang="zh-CN" altLang="en-US" sz="3200" dirty="0" smtClean="0">
                <a:solidFill>
                  <a:prstClr val="white"/>
                </a:solidFill>
                <a:latin typeface="Impact" pitchFamily="34" charset="0"/>
              </a:rPr>
              <a:t>总结</a:t>
            </a:r>
            <a:endParaRPr lang="zh-CN" altLang="en-US" sz="3200" dirty="0">
              <a:solidFill>
                <a:prstClr val="white"/>
              </a:solidFill>
              <a:latin typeface="Impact" pitchFamily="34" charset="0"/>
            </a:endParaRPr>
          </a:p>
        </p:txBody>
      </p:sp>
    </p:spTree>
    <p:extLst>
      <p:ext uri="{BB962C8B-B14F-4D97-AF65-F5344CB8AC3E}">
        <p14:creationId xmlns:p14="http://schemas.microsoft.com/office/powerpoint/2010/main" val="3227270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401870" y="1401620"/>
            <a:ext cx="2340260" cy="2340260"/>
          </a:xfrm>
          <a:prstGeom prst="diamond">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菱形 2"/>
          <p:cNvSpPr/>
          <p:nvPr/>
        </p:nvSpPr>
        <p:spPr>
          <a:xfrm>
            <a:off x="3605102" y="1635337"/>
            <a:ext cx="1872825" cy="1872825"/>
          </a:xfrm>
          <a:prstGeom prst="diamond">
            <a:avLst/>
          </a:prstGeom>
          <a:solidFill>
            <a:schemeClr val="bg1">
              <a:alpha val="2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3199347" y="1875756"/>
            <a:ext cx="2745305" cy="139198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prstClr val="white"/>
                </a:solidFill>
                <a:latin typeface="+mj-ea"/>
                <a:ea typeface="+mj-ea"/>
              </a:rPr>
              <a:t>特征一</a:t>
            </a:r>
            <a:endParaRPr lang="en-US" altLang="zh-CN" sz="2000" b="1" dirty="0" smtClean="0">
              <a:solidFill>
                <a:prstClr val="white"/>
              </a:solidFill>
              <a:latin typeface="+mj-ea"/>
              <a:ea typeface="+mj-ea"/>
            </a:endParaRPr>
          </a:p>
          <a:p>
            <a:pPr algn="ctr"/>
            <a:r>
              <a:rPr lang="zh-CN" altLang="en-US" sz="4000" dirty="0" smtClean="0">
                <a:solidFill>
                  <a:prstClr val="white"/>
                </a:solidFill>
                <a:latin typeface="华文新魏" pitchFamily="2" charset="-122"/>
                <a:ea typeface="华文新魏" pitchFamily="2" charset="-122"/>
              </a:rPr>
              <a:t>封装</a:t>
            </a:r>
            <a:endParaRPr lang="zh-CN" altLang="en-US" sz="4000" dirty="0">
              <a:solidFill>
                <a:prstClr val="white"/>
              </a:solidFill>
              <a:latin typeface="华文新魏" pitchFamily="2" charset="-122"/>
              <a:ea typeface="华文新魏" pitchFamily="2" charset="-122"/>
            </a:endParaRPr>
          </a:p>
        </p:txBody>
      </p:sp>
    </p:spTree>
    <p:extLst>
      <p:ext uri="{BB962C8B-B14F-4D97-AF65-F5344CB8AC3E}">
        <p14:creationId xmlns:p14="http://schemas.microsoft.com/office/powerpoint/2010/main" val="2588430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2143111" y="690541"/>
            <a:ext cx="4122458" cy="4122458"/>
          </a:xfrm>
          <a:prstGeom prst="diamond">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菱形 2"/>
          <p:cNvSpPr/>
          <p:nvPr/>
        </p:nvSpPr>
        <p:spPr>
          <a:xfrm>
            <a:off x="2554813" y="1092564"/>
            <a:ext cx="3299053" cy="3299053"/>
          </a:xfrm>
          <a:prstGeom prst="diamond">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1673580" y="1347614"/>
            <a:ext cx="5112567" cy="2808312"/>
          </a:xfrm>
          <a:prstGeom prst="rect">
            <a:avLst/>
          </a:prstGeom>
          <a:gradFill>
            <a:gsLst>
              <a:gs pos="0">
                <a:schemeClr val="tx1">
                  <a:alpha val="18000"/>
                  <a:lumMod val="93000"/>
                  <a:lumOff val="7000"/>
                </a:schemeClr>
              </a:gs>
              <a:gs pos="50000">
                <a:schemeClr val="tx1">
                  <a:alpha val="58000"/>
                  <a:lumMod val="83000"/>
                  <a:lumOff val="17000"/>
                </a:schemeClr>
              </a:gs>
              <a:gs pos="100000">
                <a:schemeClr val="tx2">
                  <a:alpha val="17000"/>
                  <a:lumMod val="35000"/>
                </a:schemeClr>
              </a:gs>
            </a:gsLst>
            <a:lin ang="5400000" scaled="0"/>
          </a:gradFill>
          <a:ln w="12700">
            <a:noFill/>
          </a:ln>
          <a:effectLst>
            <a:glow rad="127000">
              <a:schemeClr val="accent1">
                <a:lumMod val="75000"/>
                <a:alpha val="1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mn-ea"/>
              </a:rPr>
              <a:t>分而治之、凝则聚之、变则疏之</a:t>
            </a:r>
            <a:endParaRPr lang="en-US" altLang="zh-CN" b="1" dirty="0" smtClean="0">
              <a:latin typeface="+mn-ea"/>
            </a:endParaRPr>
          </a:p>
          <a:p>
            <a:endParaRPr lang="en-US" altLang="zh-CN" sz="1400" dirty="0">
              <a:latin typeface="+mn-ea"/>
            </a:endParaRPr>
          </a:p>
          <a:p>
            <a:r>
              <a:rPr lang="zh-CN" altLang="zh-CN" sz="1400" dirty="0" smtClean="0">
                <a:latin typeface="+mn-ea"/>
              </a:rPr>
              <a:t>将</a:t>
            </a:r>
            <a:r>
              <a:rPr lang="zh-CN" altLang="zh-CN" sz="1400" dirty="0">
                <a:latin typeface="+mn-ea"/>
              </a:rPr>
              <a:t>需求根据分解成一个个的功能，将每个功能各自写在一个方法中，并用类包装起来，只考虑方法的实现而不考虑数据的获取，只需提供传输数据的接口供外部调用，隐藏自己的属性和实现方法，构成一个独立的方法个体，如此一来隔绝了调用者和设计者，外部调用时只需提供必要的数据而无需考虑其实现，当函数内部需要修改调整时不会影响到调用者，有效的减少其相互关联性，降低耦合度。</a:t>
            </a:r>
          </a:p>
        </p:txBody>
      </p:sp>
    </p:spTree>
    <p:extLst>
      <p:ext uri="{BB962C8B-B14F-4D97-AF65-F5344CB8AC3E}">
        <p14:creationId xmlns:p14="http://schemas.microsoft.com/office/powerpoint/2010/main" val="2296187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401870" y="1401620"/>
            <a:ext cx="2340260" cy="2340260"/>
          </a:xfrm>
          <a:prstGeom prst="diamond">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菱形 2"/>
          <p:cNvSpPr/>
          <p:nvPr/>
        </p:nvSpPr>
        <p:spPr>
          <a:xfrm>
            <a:off x="3605102" y="1635337"/>
            <a:ext cx="1872825" cy="1872825"/>
          </a:xfrm>
          <a:prstGeom prst="diamond">
            <a:avLst/>
          </a:prstGeom>
          <a:solidFill>
            <a:schemeClr val="bg1">
              <a:alpha val="2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3199347" y="1875756"/>
            <a:ext cx="2745305" cy="139198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prstClr val="white"/>
                </a:solidFill>
                <a:latin typeface="+mj-ea"/>
                <a:ea typeface="+mj-ea"/>
              </a:rPr>
              <a:t>特征二</a:t>
            </a:r>
            <a:endParaRPr lang="en-US" altLang="zh-CN" sz="2000" b="1" dirty="0" smtClean="0">
              <a:solidFill>
                <a:prstClr val="white"/>
              </a:solidFill>
              <a:latin typeface="+mj-ea"/>
              <a:ea typeface="+mj-ea"/>
            </a:endParaRPr>
          </a:p>
          <a:p>
            <a:pPr algn="ctr"/>
            <a:r>
              <a:rPr lang="zh-CN" altLang="en-US" sz="4000" dirty="0" smtClean="0">
                <a:solidFill>
                  <a:prstClr val="white"/>
                </a:solidFill>
                <a:latin typeface="华文新魏" pitchFamily="2" charset="-122"/>
                <a:ea typeface="华文新魏" pitchFamily="2" charset="-122"/>
              </a:rPr>
              <a:t>继承</a:t>
            </a:r>
            <a:endParaRPr lang="zh-CN" altLang="en-US" sz="4000" dirty="0">
              <a:solidFill>
                <a:prstClr val="white"/>
              </a:solidFill>
              <a:latin typeface="华文新魏" pitchFamily="2" charset="-122"/>
              <a:ea typeface="华文新魏" pitchFamily="2" charset="-122"/>
            </a:endParaRPr>
          </a:p>
        </p:txBody>
      </p:sp>
    </p:spTree>
    <p:extLst>
      <p:ext uri="{BB962C8B-B14F-4D97-AF65-F5344CB8AC3E}">
        <p14:creationId xmlns:p14="http://schemas.microsoft.com/office/powerpoint/2010/main" val="660154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2143111" y="690541"/>
            <a:ext cx="4122458" cy="4122458"/>
          </a:xfrm>
          <a:prstGeom prst="diamond">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菱形 2"/>
          <p:cNvSpPr/>
          <p:nvPr/>
        </p:nvSpPr>
        <p:spPr>
          <a:xfrm>
            <a:off x="2554813" y="1092564"/>
            <a:ext cx="3299053" cy="3299053"/>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1035987" y="915566"/>
            <a:ext cx="6336704" cy="3204356"/>
          </a:xfrm>
          <a:prstGeom prst="rect">
            <a:avLst/>
          </a:prstGeom>
          <a:gradFill>
            <a:gsLst>
              <a:gs pos="0">
                <a:schemeClr val="tx1">
                  <a:alpha val="18000"/>
                  <a:lumMod val="93000"/>
                  <a:lumOff val="7000"/>
                </a:schemeClr>
              </a:gs>
              <a:gs pos="50000">
                <a:schemeClr val="tx1">
                  <a:alpha val="58000"/>
                  <a:lumMod val="83000"/>
                  <a:lumOff val="17000"/>
                </a:schemeClr>
              </a:gs>
              <a:gs pos="100000">
                <a:schemeClr val="tx2">
                  <a:alpha val="17000"/>
                  <a:lumMod val="35000"/>
                </a:schemeClr>
              </a:gs>
            </a:gsLst>
            <a:lin ang="5400000" scaled="0"/>
          </a:gradFill>
          <a:ln w="12700">
            <a:noFill/>
          </a:ln>
          <a:effectLst>
            <a:glow rad="127000">
              <a:schemeClr val="accent1">
                <a:lumMod val="75000"/>
                <a:alpha val="1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a:p>
            <a:pPr algn="ctr"/>
            <a:r>
              <a:rPr lang="zh-CN" altLang="zh-CN" b="1" dirty="0"/>
              <a:t>抽象层（基类）构建框架，实现（子类）扩展细节</a:t>
            </a:r>
            <a:endParaRPr lang="en-US" altLang="zh-CN" b="1" dirty="0"/>
          </a:p>
          <a:p>
            <a:endParaRPr lang="en-US" altLang="zh-CN" sz="1400" dirty="0"/>
          </a:p>
          <a:p>
            <a:r>
              <a:rPr lang="en-US" altLang="zh-CN" sz="1400"/>
              <a:t> </a:t>
            </a:r>
            <a:r>
              <a:rPr lang="en-US" altLang="zh-CN" sz="1400" smtClean="0"/>
              <a:t>         </a:t>
            </a:r>
            <a:r>
              <a:rPr lang="zh-CN" altLang="zh-CN" sz="1400" smtClean="0"/>
              <a:t>将</a:t>
            </a:r>
            <a:r>
              <a:rPr lang="zh-CN" altLang="zh-CN" sz="1400" dirty="0"/>
              <a:t>指定的具有一定共性类的共性提取出来，作为其抽象类的属性和方法，但没有具体的属性和方法，并将其抽象类作为这些子类的基类，子类共享基类的属性和方法，并根据各自的功能和特色在基类的方法上进行扩展，进行细节及功能的实现，而子类之间互不干涉互不影响，但都受到基类的约束，从而将众多子类统一在一个抽象的基类的管理下，使得代码架构更具有层次感，降低了上类层与下类层的耦合度。</a:t>
            </a:r>
          </a:p>
          <a:p>
            <a:r>
              <a:rPr lang="en-US" altLang="zh-CN" sz="1400" dirty="0" smtClean="0"/>
              <a:t>          </a:t>
            </a:r>
            <a:r>
              <a:rPr lang="zh-CN" altLang="zh-CN" sz="1400" dirty="0" smtClean="0"/>
              <a:t>可</a:t>
            </a:r>
            <a:r>
              <a:rPr lang="zh-CN" altLang="zh-CN" sz="1400" dirty="0"/>
              <a:t>将基类看成一个框架，子类根据各自不同的功能在其框架上进行不同的扩展、填充，从而变成一个具有自己特色的实现类</a:t>
            </a:r>
            <a:r>
              <a:rPr lang="zh-CN" altLang="zh-CN" sz="1400" dirty="0" smtClean="0"/>
              <a:t>，</a:t>
            </a:r>
            <a:r>
              <a:rPr lang="zh-CN" altLang="en-US" sz="1400" dirty="0" smtClean="0"/>
              <a:t>如同一栋楼，房子格局相似，但不同房子的装修和细节不尽相同。</a:t>
            </a:r>
            <a:r>
              <a:rPr lang="zh-CN" altLang="zh-CN" sz="1400" dirty="0" smtClean="0"/>
              <a:t>在此</a:t>
            </a:r>
            <a:r>
              <a:rPr lang="zh-CN" altLang="zh-CN" sz="1400" dirty="0"/>
              <a:t>基础上进行子类的增加拓展并不会影响上层代码，体现了代码的</a:t>
            </a:r>
            <a:r>
              <a:rPr lang="zh-CN" altLang="zh-CN" sz="1400" dirty="0" smtClean="0"/>
              <a:t>可复用性，</a:t>
            </a:r>
            <a:r>
              <a:rPr lang="zh-CN" altLang="zh-CN" sz="1400" dirty="0"/>
              <a:t>但正因基类与子类紧密联系，即高耦合。因此抽象层，即基类层要尽可能稳定，否则会造成牵一发而动全身的后果</a:t>
            </a:r>
          </a:p>
          <a:p>
            <a:r>
              <a:rPr lang="en-US" altLang="zh-CN" sz="1400" dirty="0"/>
              <a:t> </a:t>
            </a:r>
            <a:endParaRPr lang="zh-CN" altLang="zh-CN" sz="1400" dirty="0"/>
          </a:p>
        </p:txBody>
      </p:sp>
    </p:spTree>
    <p:extLst>
      <p:ext uri="{BB962C8B-B14F-4D97-AF65-F5344CB8AC3E}">
        <p14:creationId xmlns:p14="http://schemas.microsoft.com/office/powerpoint/2010/main" val="366141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401870" y="1401620"/>
            <a:ext cx="2340260" cy="2340260"/>
          </a:xfrm>
          <a:prstGeom prst="diamond">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菱形 2"/>
          <p:cNvSpPr/>
          <p:nvPr/>
        </p:nvSpPr>
        <p:spPr>
          <a:xfrm>
            <a:off x="3605102" y="1635337"/>
            <a:ext cx="1872825" cy="1872825"/>
          </a:xfrm>
          <a:prstGeom prst="diamond">
            <a:avLst/>
          </a:prstGeom>
          <a:solidFill>
            <a:schemeClr val="bg1">
              <a:alpha val="2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3199347" y="1875756"/>
            <a:ext cx="2745305" cy="139198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prstClr val="white"/>
                </a:solidFill>
                <a:latin typeface="+mj-ea"/>
                <a:ea typeface="+mj-ea"/>
              </a:rPr>
              <a:t>特征三</a:t>
            </a:r>
            <a:endParaRPr lang="en-US" altLang="zh-CN" sz="2000" b="1" dirty="0" smtClean="0">
              <a:solidFill>
                <a:prstClr val="white"/>
              </a:solidFill>
              <a:latin typeface="+mj-ea"/>
              <a:ea typeface="+mj-ea"/>
            </a:endParaRPr>
          </a:p>
          <a:p>
            <a:pPr algn="ctr"/>
            <a:r>
              <a:rPr lang="zh-CN" altLang="en-US" sz="4000" dirty="0" smtClean="0">
                <a:solidFill>
                  <a:prstClr val="white"/>
                </a:solidFill>
                <a:latin typeface="华文新魏" pitchFamily="2" charset="-122"/>
                <a:ea typeface="华文新魏" pitchFamily="2" charset="-122"/>
              </a:rPr>
              <a:t>多态</a:t>
            </a:r>
            <a:endParaRPr lang="zh-CN" altLang="en-US" sz="4000" dirty="0">
              <a:solidFill>
                <a:prstClr val="white"/>
              </a:solidFill>
              <a:latin typeface="华文新魏" pitchFamily="2" charset="-122"/>
              <a:ea typeface="华文新魏" pitchFamily="2" charset="-122"/>
            </a:endParaRPr>
          </a:p>
        </p:txBody>
      </p:sp>
    </p:spTree>
    <p:extLst>
      <p:ext uri="{BB962C8B-B14F-4D97-AF65-F5344CB8AC3E}">
        <p14:creationId xmlns:p14="http://schemas.microsoft.com/office/powerpoint/2010/main" val="1271458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2143111" y="690541"/>
            <a:ext cx="4122458" cy="4122458"/>
          </a:xfrm>
          <a:prstGeom prst="diamond">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菱形 2"/>
          <p:cNvSpPr/>
          <p:nvPr/>
        </p:nvSpPr>
        <p:spPr>
          <a:xfrm>
            <a:off x="2554813" y="1092564"/>
            <a:ext cx="3299053" cy="3299053"/>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1363833" y="1092564"/>
            <a:ext cx="5681011" cy="2872784"/>
          </a:xfrm>
          <a:prstGeom prst="rect">
            <a:avLst/>
          </a:prstGeom>
          <a:gradFill>
            <a:gsLst>
              <a:gs pos="0">
                <a:schemeClr val="tx1">
                  <a:alpha val="18000"/>
                  <a:lumMod val="93000"/>
                  <a:lumOff val="7000"/>
                </a:schemeClr>
              </a:gs>
              <a:gs pos="50000">
                <a:schemeClr val="tx1">
                  <a:alpha val="58000"/>
                  <a:lumMod val="83000"/>
                  <a:lumOff val="17000"/>
                </a:schemeClr>
              </a:gs>
              <a:gs pos="100000">
                <a:schemeClr val="tx2">
                  <a:alpha val="17000"/>
                  <a:lumMod val="35000"/>
                </a:schemeClr>
              </a:gs>
            </a:gsLst>
            <a:lin ang="5400000" scaled="0"/>
          </a:gradFill>
          <a:ln w="12700">
            <a:noFill/>
          </a:ln>
          <a:effectLst>
            <a:glow rad="127000">
              <a:schemeClr val="accent1">
                <a:lumMod val="75000"/>
                <a:alpha val="1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a:p>
            <a:endParaRPr lang="en-US" altLang="zh-CN" sz="1400" dirty="0" smtClean="0"/>
          </a:p>
          <a:p>
            <a:pPr algn="ctr"/>
            <a:r>
              <a:rPr lang="zh-CN" altLang="zh-CN" b="1" dirty="0"/>
              <a:t>继承是多态</a:t>
            </a:r>
            <a:r>
              <a:rPr lang="zh-CN" altLang="zh-CN" b="1" smtClean="0"/>
              <a:t>的</a:t>
            </a:r>
            <a:r>
              <a:rPr lang="zh-CN" altLang="en-US" b="1" smtClean="0"/>
              <a:t>体现，多态使架构更灵活</a:t>
            </a:r>
            <a:r>
              <a:rPr lang="en-US" altLang="zh-CN" sz="1400" dirty="0"/>
              <a:t> </a:t>
            </a:r>
            <a:endParaRPr lang="zh-CN" altLang="zh-CN" sz="1400" dirty="0"/>
          </a:p>
          <a:p>
            <a:r>
              <a:rPr lang="zh-CN" altLang="zh-CN" sz="1400" dirty="0"/>
              <a:t>一个相同的方法有不同的实现功能的方法，每个子类都有自己独特的个性和功能，但它们在一定程度上具有相同的特征，即该方法可根据调用者调用该方法而采取不同的实现方法，提高了代码的灵活性，降低了类与类之间的耦合度，使得代码整体架构更加清晰，并且拓展性更高。</a:t>
            </a:r>
          </a:p>
          <a:p>
            <a:r>
              <a:rPr lang="zh-CN" altLang="zh-CN" sz="1400" dirty="0"/>
              <a:t>继承是多态</a:t>
            </a:r>
            <a:r>
              <a:rPr lang="zh-CN" altLang="zh-CN" sz="1400" dirty="0" smtClean="0"/>
              <a:t>的</a:t>
            </a:r>
            <a:r>
              <a:rPr lang="zh-CN" altLang="en-US" sz="1400" dirty="0" smtClean="0"/>
              <a:t>体现</a:t>
            </a:r>
            <a:r>
              <a:rPr lang="zh-CN" altLang="zh-CN" sz="1400" dirty="0" smtClean="0"/>
              <a:t>，</a:t>
            </a:r>
            <a:r>
              <a:rPr lang="zh-CN" altLang="zh-CN" sz="1400" dirty="0"/>
              <a:t>而多态则使其在类与类之间的切换变得更加灵活，有效的降低了其相互之间的耦合性。</a:t>
            </a:r>
          </a:p>
          <a:p>
            <a:r>
              <a:rPr lang="en-US" altLang="zh-CN" sz="1400" dirty="0"/>
              <a:t> </a:t>
            </a:r>
            <a:endParaRPr lang="zh-CN" altLang="zh-CN" sz="1400" dirty="0"/>
          </a:p>
        </p:txBody>
      </p:sp>
    </p:spTree>
    <p:extLst>
      <p:ext uri="{BB962C8B-B14F-4D97-AF65-F5344CB8AC3E}">
        <p14:creationId xmlns:p14="http://schemas.microsoft.com/office/powerpoint/2010/main" val="3325952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54340" y="1696772"/>
            <a:ext cx="2425771" cy="18110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latin typeface="Impact" pitchFamily="34" charset="0"/>
                <a:ea typeface="方正姚体" pitchFamily="2" charset="-122"/>
              </a:rPr>
              <a:t>面向对象</a:t>
            </a:r>
            <a:endParaRPr lang="en-US" altLang="zh-CN" sz="2800" dirty="0" smtClean="0">
              <a:solidFill>
                <a:prstClr val="white"/>
              </a:solidFill>
              <a:latin typeface="Impact" pitchFamily="34" charset="0"/>
              <a:ea typeface="方正姚体" pitchFamily="2" charset="-122"/>
            </a:endParaRPr>
          </a:p>
          <a:p>
            <a:pPr algn="ctr"/>
            <a:r>
              <a:rPr lang="zh-CN" altLang="en-US" sz="2800" dirty="0" smtClean="0">
                <a:solidFill>
                  <a:prstClr val="white"/>
                </a:solidFill>
                <a:latin typeface="方正姚体" pitchFamily="2" charset="-122"/>
                <a:ea typeface="方正姚体" pitchFamily="2" charset="-122"/>
              </a:rPr>
              <a:t>六大设计原则</a:t>
            </a:r>
            <a:endParaRPr lang="zh-CN" altLang="en-US" sz="2800" dirty="0">
              <a:solidFill>
                <a:prstClr val="white"/>
              </a:solidFill>
              <a:latin typeface="方正姚体" pitchFamily="2" charset="-122"/>
              <a:ea typeface="方正姚体" pitchFamily="2" charset="-122"/>
            </a:endParaRPr>
          </a:p>
        </p:txBody>
      </p:sp>
      <p:sp>
        <p:nvSpPr>
          <p:cNvPr id="3" name="直角三角形 2"/>
          <p:cNvSpPr/>
          <p:nvPr/>
        </p:nvSpPr>
        <p:spPr>
          <a:xfrm>
            <a:off x="3224775" y="2985796"/>
            <a:ext cx="450050" cy="450050"/>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直角三角形 3"/>
          <p:cNvSpPr/>
          <p:nvPr/>
        </p:nvSpPr>
        <p:spPr>
          <a:xfrm flipH="1" flipV="1">
            <a:off x="5071710" y="1779662"/>
            <a:ext cx="450050" cy="450050"/>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直角三角形 4"/>
          <p:cNvSpPr/>
          <p:nvPr/>
        </p:nvSpPr>
        <p:spPr>
          <a:xfrm flipH="1">
            <a:off x="5071710" y="2985796"/>
            <a:ext cx="450050" cy="450050"/>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直角三角形 5"/>
          <p:cNvSpPr/>
          <p:nvPr/>
        </p:nvSpPr>
        <p:spPr>
          <a:xfrm flipV="1">
            <a:off x="3224775" y="1779662"/>
            <a:ext cx="450050" cy="450050"/>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8" name="直接连接符 7"/>
          <p:cNvCxnSpPr/>
          <p:nvPr/>
        </p:nvCxnSpPr>
        <p:spPr>
          <a:xfrm>
            <a:off x="3449800" y="2643758"/>
            <a:ext cx="18469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600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菱形 8"/>
          <p:cNvSpPr/>
          <p:nvPr/>
        </p:nvSpPr>
        <p:spPr>
          <a:xfrm>
            <a:off x="2143111" y="690541"/>
            <a:ext cx="4122458" cy="4122458"/>
          </a:xfrm>
          <a:prstGeom prst="diamond">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菱形 9"/>
          <p:cNvSpPr/>
          <p:nvPr/>
        </p:nvSpPr>
        <p:spPr>
          <a:xfrm>
            <a:off x="2554813" y="1092564"/>
            <a:ext cx="3299053" cy="3299053"/>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2446555" y="1707654"/>
            <a:ext cx="3601363" cy="1944216"/>
          </a:xfrm>
          <a:prstGeom prst="rect">
            <a:avLst/>
          </a:prstGeom>
          <a:gradFill>
            <a:gsLst>
              <a:gs pos="0">
                <a:schemeClr val="tx1">
                  <a:alpha val="18000"/>
                  <a:lumMod val="93000"/>
                  <a:lumOff val="7000"/>
                </a:schemeClr>
              </a:gs>
              <a:gs pos="50000">
                <a:schemeClr val="tx1">
                  <a:alpha val="58000"/>
                  <a:lumMod val="83000"/>
                  <a:lumOff val="17000"/>
                </a:schemeClr>
              </a:gs>
              <a:gs pos="100000">
                <a:schemeClr val="tx2">
                  <a:alpha val="17000"/>
                  <a:lumMod val="35000"/>
                </a:schemeClr>
              </a:gs>
            </a:gsLst>
            <a:lin ang="5400000" scaled="0"/>
          </a:gradFill>
          <a:ln w="12700">
            <a:noFill/>
          </a:ln>
          <a:effectLst>
            <a:glow rad="127000">
              <a:schemeClr val="accent1">
                <a:lumMod val="75000"/>
                <a:alpha val="1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a:p>
            <a:pPr algn="just"/>
            <a:r>
              <a:rPr lang="zh-CN" altLang="zh-CN" sz="1400" dirty="0"/>
              <a:t>每个类只负责一个功能，避免导致某个功能修改的原因导致需要修改的类的原因导致拥有多个功能的类其他功能发生故障，进而导致整个程序出现错误，因此，我们应尽可能遵循类的功能单一，即单一原则，以保证修改该功能不会因此而影响其他功能的正常运转。</a:t>
            </a:r>
            <a:r>
              <a:rPr lang="en-US" altLang="zh-CN" sz="1400" dirty="0" smtClean="0"/>
              <a:t> </a:t>
            </a:r>
            <a:endParaRPr lang="zh-CN" altLang="zh-CN" sz="1400" dirty="0"/>
          </a:p>
        </p:txBody>
      </p:sp>
      <p:sp>
        <p:nvSpPr>
          <p:cNvPr id="5" name="椭圆 4"/>
          <p:cNvSpPr/>
          <p:nvPr/>
        </p:nvSpPr>
        <p:spPr>
          <a:xfrm>
            <a:off x="3588422" y="541576"/>
            <a:ext cx="1210551" cy="121055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弦形 5"/>
          <p:cNvSpPr/>
          <p:nvPr/>
        </p:nvSpPr>
        <p:spPr>
          <a:xfrm>
            <a:off x="3587633" y="527961"/>
            <a:ext cx="1211493" cy="1211493"/>
          </a:xfrm>
          <a:prstGeom prst="chord">
            <a:avLst>
              <a:gd name="adj1" fmla="val 2681"/>
              <a:gd name="adj2" fmla="val 10722888"/>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7" name="TextBox 6"/>
          <p:cNvSpPr txBox="1"/>
          <p:nvPr/>
        </p:nvSpPr>
        <p:spPr>
          <a:xfrm>
            <a:off x="3696432" y="1189647"/>
            <a:ext cx="995343" cy="307777"/>
          </a:xfrm>
          <a:prstGeom prst="rect">
            <a:avLst/>
          </a:prstGeom>
          <a:noFill/>
        </p:spPr>
        <p:txBody>
          <a:bodyPr wrap="square" rtlCol="0">
            <a:spAutoFit/>
          </a:bodyPr>
          <a:lstStyle/>
          <a:p>
            <a:pPr algn="ctr"/>
            <a:r>
              <a:rPr lang="zh-CN" altLang="zh-CN" sz="1400" b="1" dirty="0">
                <a:solidFill>
                  <a:schemeClr val="tx1">
                    <a:lumMod val="95000"/>
                    <a:lumOff val="5000"/>
                  </a:schemeClr>
                </a:solidFill>
              </a:rPr>
              <a:t>单一</a:t>
            </a:r>
            <a:r>
              <a:rPr lang="zh-CN" altLang="zh-CN" sz="1400" b="1" dirty="0" smtClean="0">
                <a:solidFill>
                  <a:schemeClr val="tx1">
                    <a:lumMod val="95000"/>
                    <a:lumOff val="5000"/>
                  </a:schemeClr>
                </a:solidFill>
              </a:rPr>
              <a:t>原</a:t>
            </a:r>
            <a:r>
              <a:rPr lang="zh-CN" altLang="en-US" sz="1400" b="1" dirty="0" smtClean="0">
                <a:solidFill>
                  <a:schemeClr val="tx1">
                    <a:lumMod val="95000"/>
                    <a:lumOff val="5000"/>
                  </a:schemeClr>
                </a:solidFill>
              </a:rPr>
              <a:t>则</a:t>
            </a:r>
            <a:endParaRPr lang="zh-CN" altLang="zh-CN" sz="1400" b="1" dirty="0">
              <a:solidFill>
                <a:schemeClr val="tx1">
                  <a:lumMod val="95000"/>
                  <a:lumOff val="5000"/>
                </a:schemeClr>
              </a:solidFill>
            </a:endParaRPr>
          </a:p>
        </p:txBody>
      </p:sp>
      <p:sp>
        <p:nvSpPr>
          <p:cNvPr id="8" name="TextBox 7"/>
          <p:cNvSpPr txBox="1"/>
          <p:nvPr/>
        </p:nvSpPr>
        <p:spPr>
          <a:xfrm>
            <a:off x="3768440" y="562076"/>
            <a:ext cx="860837" cy="584775"/>
          </a:xfrm>
          <a:prstGeom prst="rect">
            <a:avLst/>
          </a:prstGeom>
          <a:noFill/>
        </p:spPr>
        <p:txBody>
          <a:bodyPr wrap="square" rtlCol="0">
            <a:spAutoFit/>
          </a:bodyPr>
          <a:lstStyle/>
          <a:p>
            <a:pPr algn="ctr"/>
            <a:r>
              <a:rPr lang="en-US" altLang="zh-CN" sz="3200" dirty="0" smtClean="0">
                <a:solidFill>
                  <a:prstClr val="white"/>
                </a:solidFill>
                <a:latin typeface="Impact" pitchFamily="34" charset="0"/>
                <a:ea typeface="微软雅黑" pitchFamily="34" charset="-122"/>
              </a:rPr>
              <a:t>01</a:t>
            </a:r>
            <a:endParaRPr lang="zh-CN" altLang="en-US" sz="3200" dirty="0">
              <a:solidFill>
                <a:prstClr val="white"/>
              </a:solidFill>
              <a:latin typeface="Impact" pitchFamily="34" charset="0"/>
              <a:ea typeface="微软雅黑" pitchFamily="34" charset="-122"/>
            </a:endParaRPr>
          </a:p>
        </p:txBody>
      </p:sp>
    </p:spTree>
    <p:extLst>
      <p:ext uri="{BB962C8B-B14F-4D97-AF65-F5344CB8AC3E}">
        <p14:creationId xmlns:p14="http://schemas.microsoft.com/office/powerpoint/2010/main" val="2945417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1146</Words>
  <Application>Microsoft Office PowerPoint</Application>
  <PresentationFormat>全屏显示(16:9)</PresentationFormat>
  <Paragraphs>62</Paragraphs>
  <Slides>15</Slides>
  <Notes>0</Notes>
  <HiddenSlides>0</HiddenSlides>
  <MMClips>0</MMClips>
  <ScaleCrop>false</ScaleCrop>
  <HeadingPairs>
    <vt:vector size="4" baseType="variant">
      <vt:variant>
        <vt:lpstr>主题</vt:lpstr>
      </vt:variant>
      <vt:variant>
        <vt:i4>3</vt:i4>
      </vt:variant>
      <vt:variant>
        <vt:lpstr>幻灯片标题</vt:lpstr>
      </vt:variant>
      <vt:variant>
        <vt:i4>15</vt:i4>
      </vt:variant>
    </vt:vector>
  </HeadingPairs>
  <TitlesOfParts>
    <vt:vector size="18" baseType="lpstr">
      <vt:lpstr>Office 主题</vt:lpstr>
      <vt:lpstr>1_Office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Night</dc:creator>
  <cp:lastModifiedBy>Windows 用户</cp:lastModifiedBy>
  <cp:revision>17</cp:revision>
  <dcterms:created xsi:type="dcterms:W3CDTF">2015-12-22T12:29:36Z</dcterms:created>
  <dcterms:modified xsi:type="dcterms:W3CDTF">2019-03-23T01:15:13Z</dcterms:modified>
</cp:coreProperties>
</file>