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D_5DCA767.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8" r:id="rId7"/>
    <p:sldId id="269" r:id="rId8"/>
    <p:sldId id="261" r:id="rId9"/>
    <p:sldId id="262" r:id="rId10"/>
    <p:sldId id="263" r:id="rId11"/>
    <p:sldId id="270" r:id="rId12"/>
    <p:sldId id="264" r:id="rId13"/>
    <p:sldId id="265" r:id="rId14"/>
    <p:sldId id="266"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1B20BA9-0F67-2F4A-294D-B0033DED54A4}" name="Jack Huffman" initials="JH" userId="4ea9174a92cecffe"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7B344D-9218-46CD-952B-823F17562D3E}" v="22" dt="2025-02-25T01:17:02.4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29" autoAdjust="0"/>
    <p:restoredTop sz="94660"/>
  </p:normalViewPr>
  <p:slideViewPr>
    <p:cSldViewPr snapToGrid="0">
      <p:cViewPr varScale="1">
        <p:scale>
          <a:sx n="103" d="100"/>
          <a:sy n="103" d="100"/>
        </p:scale>
        <p:origin x="150" y="11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8/10/relationships/authors" Target="authors.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k Huffman" userId="4ea9174a92cecffe" providerId="LiveId" clId="{4E7B344D-9218-46CD-952B-823F17562D3E}"/>
    <pc:docChg chg="undo custSel addSld modSld">
      <pc:chgData name="Jack Huffman" userId="4ea9174a92cecffe" providerId="LiveId" clId="{4E7B344D-9218-46CD-952B-823F17562D3E}" dt="2025-02-25T17:02:10.419" v="12885" actId="20577"/>
      <pc:docMkLst>
        <pc:docMk/>
      </pc:docMkLst>
      <pc:sldChg chg="addSp delSp modSp mod setBg">
        <pc:chgData name="Jack Huffman" userId="4ea9174a92cecffe" providerId="LiveId" clId="{4E7B344D-9218-46CD-952B-823F17562D3E}" dt="2025-02-23T21:48:13.433" v="4289" actId="26606"/>
        <pc:sldMkLst>
          <pc:docMk/>
          <pc:sldMk cId="1375209298" sldId="256"/>
        </pc:sldMkLst>
        <pc:spChg chg="mod">
          <ac:chgData name="Jack Huffman" userId="4ea9174a92cecffe" providerId="LiveId" clId="{4E7B344D-9218-46CD-952B-823F17562D3E}" dt="2025-02-23T21:48:13.433" v="4289" actId="26606"/>
          <ac:spMkLst>
            <pc:docMk/>
            <pc:sldMk cId="1375209298" sldId="256"/>
            <ac:spMk id="2" creationId="{9D40EC32-3C3D-7123-779C-2C6A07116378}"/>
          </ac:spMkLst>
        </pc:spChg>
        <pc:spChg chg="mod">
          <ac:chgData name="Jack Huffman" userId="4ea9174a92cecffe" providerId="LiveId" clId="{4E7B344D-9218-46CD-952B-823F17562D3E}" dt="2025-02-23T21:48:13.433" v="4289" actId="26606"/>
          <ac:spMkLst>
            <pc:docMk/>
            <pc:sldMk cId="1375209298" sldId="256"/>
            <ac:spMk id="3" creationId="{C42557CA-075E-63E9-A120-357601BF542D}"/>
          </ac:spMkLst>
        </pc:spChg>
        <pc:spChg chg="add">
          <ac:chgData name="Jack Huffman" userId="4ea9174a92cecffe" providerId="LiveId" clId="{4E7B344D-9218-46CD-952B-823F17562D3E}" dt="2025-02-23T21:48:13.433" v="4289" actId="26606"/>
          <ac:spMkLst>
            <pc:docMk/>
            <pc:sldMk cId="1375209298" sldId="256"/>
            <ac:spMk id="32" creationId="{1A3C89F8-0D2F-47FF-B903-151248265F47}"/>
          </ac:spMkLst>
        </pc:spChg>
        <pc:spChg chg="add">
          <ac:chgData name="Jack Huffman" userId="4ea9174a92cecffe" providerId="LiveId" clId="{4E7B344D-9218-46CD-952B-823F17562D3E}" dt="2025-02-23T21:48:13.433" v="4289" actId="26606"/>
          <ac:spMkLst>
            <pc:docMk/>
            <pc:sldMk cId="1375209298" sldId="256"/>
            <ac:spMk id="33" creationId="{C5CB530E-515E-412C-9DF1-5F8FFBD6F383}"/>
          </ac:spMkLst>
        </pc:spChg>
        <pc:spChg chg="add">
          <ac:chgData name="Jack Huffman" userId="4ea9174a92cecffe" providerId="LiveId" clId="{4E7B344D-9218-46CD-952B-823F17562D3E}" dt="2025-02-23T21:48:13.433" v="4289" actId="26606"/>
          <ac:spMkLst>
            <pc:docMk/>
            <pc:sldMk cId="1375209298" sldId="256"/>
            <ac:spMk id="34" creationId="{712D4376-A578-4FF1-94FC-245E7A6A489F}"/>
          </ac:spMkLst>
        </pc:spChg>
        <pc:spChg chg="add">
          <ac:chgData name="Jack Huffman" userId="4ea9174a92cecffe" providerId="LiveId" clId="{4E7B344D-9218-46CD-952B-823F17562D3E}" dt="2025-02-23T21:48:13.433" v="4289" actId="26606"/>
          <ac:spMkLst>
            <pc:docMk/>
            <pc:sldMk cId="1375209298" sldId="256"/>
            <ac:spMk id="35" creationId="{AEA7509D-F04F-40CB-A0B3-EEF16499CC9F}"/>
          </ac:spMkLst>
        </pc:spChg>
        <pc:spChg chg="add">
          <ac:chgData name="Jack Huffman" userId="4ea9174a92cecffe" providerId="LiveId" clId="{4E7B344D-9218-46CD-952B-823F17562D3E}" dt="2025-02-23T21:48:13.433" v="4289" actId="26606"/>
          <ac:spMkLst>
            <pc:docMk/>
            <pc:sldMk cId="1375209298" sldId="256"/>
            <ac:spMk id="37" creationId="{508BEF50-7B1E-49A4-BC19-5F4F1D755E64}"/>
          </ac:spMkLst>
        </pc:spChg>
        <pc:spChg chg="add">
          <ac:chgData name="Jack Huffman" userId="4ea9174a92cecffe" providerId="LiveId" clId="{4E7B344D-9218-46CD-952B-823F17562D3E}" dt="2025-02-23T21:48:13.433" v="4289" actId="26606"/>
          <ac:spMkLst>
            <pc:docMk/>
            <pc:sldMk cId="1375209298" sldId="256"/>
            <ac:spMk id="38" creationId="{3FBAD350-5664-4811-A208-657FB882D350}"/>
          </ac:spMkLst>
        </pc:spChg>
        <pc:spChg chg="add">
          <ac:chgData name="Jack Huffman" userId="4ea9174a92cecffe" providerId="LiveId" clId="{4E7B344D-9218-46CD-952B-823F17562D3E}" dt="2025-02-23T21:48:13.433" v="4289" actId="26606"/>
          <ac:spMkLst>
            <pc:docMk/>
            <pc:sldMk cId="1375209298" sldId="256"/>
            <ac:spMk id="39" creationId="{C39ADB8F-D187-49D7-BDCF-C1B6DC727068}"/>
          </ac:spMkLst>
        </pc:spChg>
        <pc:cxnChg chg="add">
          <ac:chgData name="Jack Huffman" userId="4ea9174a92cecffe" providerId="LiveId" clId="{4E7B344D-9218-46CD-952B-823F17562D3E}" dt="2025-02-23T21:48:13.433" v="4289" actId="26606"/>
          <ac:cxnSpMkLst>
            <pc:docMk/>
            <pc:sldMk cId="1375209298" sldId="256"/>
            <ac:cxnSpMk id="36" creationId="{56020367-4FD5-4596-8E10-C5F095CD8DBF}"/>
          </ac:cxnSpMkLst>
        </pc:cxnChg>
      </pc:sldChg>
      <pc:sldChg chg="addSp delSp modSp mod setBg">
        <pc:chgData name="Jack Huffman" userId="4ea9174a92cecffe" providerId="LiveId" clId="{4E7B344D-9218-46CD-952B-823F17562D3E}" dt="2025-02-25T00:56:52.359" v="5196" actId="20577"/>
        <pc:sldMkLst>
          <pc:docMk/>
          <pc:sldMk cId="3315527024" sldId="257"/>
        </pc:sldMkLst>
        <pc:spChg chg="mod">
          <ac:chgData name="Jack Huffman" userId="4ea9174a92cecffe" providerId="LiveId" clId="{4E7B344D-9218-46CD-952B-823F17562D3E}" dt="2025-02-23T21:48:26.269" v="4294" actId="26606"/>
          <ac:spMkLst>
            <pc:docMk/>
            <pc:sldMk cId="3315527024" sldId="257"/>
            <ac:spMk id="2" creationId="{2B0F447A-0205-C06D-F34C-7EF0DAACCE1D}"/>
          </ac:spMkLst>
        </pc:spChg>
        <pc:spChg chg="add">
          <ac:chgData name="Jack Huffman" userId="4ea9174a92cecffe" providerId="LiveId" clId="{4E7B344D-9218-46CD-952B-823F17562D3E}" dt="2025-02-23T21:48:26.269" v="4294" actId="26606"/>
          <ac:spMkLst>
            <pc:docMk/>
            <pc:sldMk cId="3315527024" sldId="257"/>
            <ac:spMk id="20" creationId="{88853921-7BC9-4BDE-ACAB-133C683C82D6}"/>
          </ac:spMkLst>
        </pc:spChg>
        <pc:spChg chg="add">
          <ac:chgData name="Jack Huffman" userId="4ea9174a92cecffe" providerId="LiveId" clId="{4E7B344D-9218-46CD-952B-823F17562D3E}" dt="2025-02-23T21:48:26.269" v="4294" actId="26606"/>
          <ac:spMkLst>
            <pc:docMk/>
            <pc:sldMk cId="3315527024" sldId="257"/>
            <ac:spMk id="21" creationId="{F837543A-6020-4505-A233-C9DB4BF74011}"/>
          </ac:spMkLst>
        </pc:spChg>
        <pc:spChg chg="add">
          <ac:chgData name="Jack Huffman" userId="4ea9174a92cecffe" providerId="LiveId" clId="{4E7B344D-9218-46CD-952B-823F17562D3E}" dt="2025-02-23T21:48:26.269" v="4294" actId="26606"/>
          <ac:spMkLst>
            <pc:docMk/>
            <pc:sldMk cId="3315527024" sldId="257"/>
            <ac:spMk id="22" creationId="{09192968-3AE7-4470-A61C-97294BB92731}"/>
          </ac:spMkLst>
        </pc:spChg>
        <pc:spChg chg="add">
          <ac:chgData name="Jack Huffman" userId="4ea9174a92cecffe" providerId="LiveId" clId="{4E7B344D-9218-46CD-952B-823F17562D3E}" dt="2025-02-23T21:48:26.269" v="4294" actId="26606"/>
          <ac:spMkLst>
            <pc:docMk/>
            <pc:sldMk cId="3315527024" sldId="257"/>
            <ac:spMk id="23" creationId="{35B16301-FB18-48BA-A6DD-C37CAF6F9A18}"/>
          </ac:spMkLst>
        </pc:spChg>
        <pc:spChg chg="add">
          <ac:chgData name="Jack Huffman" userId="4ea9174a92cecffe" providerId="LiveId" clId="{4E7B344D-9218-46CD-952B-823F17562D3E}" dt="2025-02-23T21:48:26.269" v="4294" actId="26606"/>
          <ac:spMkLst>
            <pc:docMk/>
            <pc:sldMk cId="3315527024" sldId="257"/>
            <ac:spMk id="24" creationId="{3AB72E55-43E4-4356-BFE8-E2102CB0B505}"/>
          </ac:spMkLst>
        </pc:spChg>
        <pc:spChg chg="add mod">
          <ac:chgData name="Jack Huffman" userId="4ea9174a92cecffe" providerId="LiveId" clId="{4E7B344D-9218-46CD-952B-823F17562D3E}" dt="2025-02-25T00:56:52.359" v="5196" actId="20577"/>
          <ac:spMkLst>
            <pc:docMk/>
            <pc:sldMk cId="3315527024" sldId="257"/>
            <ac:spMk id="25" creationId="{2EC75C9D-90B8-AB96-4B7D-7A2AD53FAC5A}"/>
          </ac:spMkLst>
        </pc:spChg>
        <pc:spChg chg="add">
          <ac:chgData name="Jack Huffman" userId="4ea9174a92cecffe" providerId="LiveId" clId="{4E7B344D-9218-46CD-952B-823F17562D3E}" dt="2025-02-23T21:48:26.269" v="4294" actId="26606"/>
          <ac:spMkLst>
            <pc:docMk/>
            <pc:sldMk cId="3315527024" sldId="257"/>
            <ac:spMk id="26" creationId="{C3C0D90E-074A-4F52-9B11-B52BEF4BCBE5}"/>
          </ac:spMkLst>
        </pc:spChg>
        <pc:spChg chg="add">
          <ac:chgData name="Jack Huffman" userId="4ea9174a92cecffe" providerId="LiveId" clId="{4E7B344D-9218-46CD-952B-823F17562D3E}" dt="2025-02-23T21:48:26.269" v="4294" actId="26606"/>
          <ac:spMkLst>
            <pc:docMk/>
            <pc:sldMk cId="3315527024" sldId="257"/>
            <ac:spMk id="27" creationId="{CABBD4C1-E6F8-46F6-8152-A8A97490BF4D}"/>
          </ac:spMkLst>
        </pc:spChg>
      </pc:sldChg>
      <pc:sldChg chg="addSp modSp mod setBg">
        <pc:chgData name="Jack Huffman" userId="4ea9174a92cecffe" providerId="LiveId" clId="{4E7B344D-9218-46CD-952B-823F17562D3E}" dt="2025-02-25T00:59:17.814" v="5387" actId="27636"/>
        <pc:sldMkLst>
          <pc:docMk/>
          <pc:sldMk cId="2873002214" sldId="258"/>
        </pc:sldMkLst>
        <pc:spChg chg="mod">
          <ac:chgData name="Jack Huffman" userId="4ea9174a92cecffe" providerId="LiveId" clId="{4E7B344D-9218-46CD-952B-823F17562D3E}" dt="2025-02-23T21:48:47.832" v="4304" actId="26606"/>
          <ac:spMkLst>
            <pc:docMk/>
            <pc:sldMk cId="2873002214" sldId="258"/>
            <ac:spMk id="2" creationId="{1EFED0F7-2407-5452-039A-76D1CA9EEF81}"/>
          </ac:spMkLst>
        </pc:spChg>
        <pc:spChg chg="mod">
          <ac:chgData name="Jack Huffman" userId="4ea9174a92cecffe" providerId="LiveId" clId="{4E7B344D-9218-46CD-952B-823F17562D3E}" dt="2025-02-25T00:59:17.814" v="5387" actId="27636"/>
          <ac:spMkLst>
            <pc:docMk/>
            <pc:sldMk cId="2873002214" sldId="258"/>
            <ac:spMk id="3" creationId="{46E08291-42D9-A3DA-9D0E-FAB5F117947F}"/>
          </ac:spMkLst>
        </pc:spChg>
        <pc:spChg chg="add">
          <ac:chgData name="Jack Huffman" userId="4ea9174a92cecffe" providerId="LiveId" clId="{4E7B344D-9218-46CD-952B-823F17562D3E}" dt="2025-02-23T21:48:47.832" v="4304" actId="26606"/>
          <ac:spMkLst>
            <pc:docMk/>
            <pc:sldMk cId="2873002214" sldId="258"/>
            <ac:spMk id="8" creationId="{F837543A-6020-4505-A233-C9DB4BF74011}"/>
          </ac:spMkLst>
        </pc:spChg>
        <pc:spChg chg="add">
          <ac:chgData name="Jack Huffman" userId="4ea9174a92cecffe" providerId="LiveId" clId="{4E7B344D-9218-46CD-952B-823F17562D3E}" dt="2025-02-23T21:48:47.832" v="4304" actId="26606"/>
          <ac:spMkLst>
            <pc:docMk/>
            <pc:sldMk cId="2873002214" sldId="258"/>
            <ac:spMk id="10" creationId="{35B16301-FB18-48BA-A6DD-C37CAF6F9A18}"/>
          </ac:spMkLst>
        </pc:spChg>
        <pc:spChg chg="add">
          <ac:chgData name="Jack Huffman" userId="4ea9174a92cecffe" providerId="LiveId" clId="{4E7B344D-9218-46CD-952B-823F17562D3E}" dt="2025-02-23T21:48:47.832" v="4304" actId="26606"/>
          <ac:spMkLst>
            <pc:docMk/>
            <pc:sldMk cId="2873002214" sldId="258"/>
            <ac:spMk id="12" creationId="{C3C0D90E-074A-4F52-9B11-B52BEF4BCBE5}"/>
          </ac:spMkLst>
        </pc:spChg>
        <pc:spChg chg="add">
          <ac:chgData name="Jack Huffman" userId="4ea9174a92cecffe" providerId="LiveId" clId="{4E7B344D-9218-46CD-952B-823F17562D3E}" dt="2025-02-23T21:48:47.832" v="4304" actId="26606"/>
          <ac:spMkLst>
            <pc:docMk/>
            <pc:sldMk cId="2873002214" sldId="258"/>
            <ac:spMk id="14" creationId="{CABBD4C1-E6F8-46F6-8152-A8A97490BF4D}"/>
          </ac:spMkLst>
        </pc:spChg>
        <pc:spChg chg="add">
          <ac:chgData name="Jack Huffman" userId="4ea9174a92cecffe" providerId="LiveId" clId="{4E7B344D-9218-46CD-952B-823F17562D3E}" dt="2025-02-23T21:48:47.832" v="4304" actId="26606"/>
          <ac:spMkLst>
            <pc:docMk/>
            <pc:sldMk cId="2873002214" sldId="258"/>
            <ac:spMk id="16" creationId="{83BA5EF5-1FE9-4BF9-83BB-269BCDDF6156}"/>
          </ac:spMkLst>
        </pc:spChg>
        <pc:spChg chg="add">
          <ac:chgData name="Jack Huffman" userId="4ea9174a92cecffe" providerId="LiveId" clId="{4E7B344D-9218-46CD-952B-823F17562D3E}" dt="2025-02-23T21:48:47.832" v="4304" actId="26606"/>
          <ac:spMkLst>
            <pc:docMk/>
            <pc:sldMk cId="2873002214" sldId="258"/>
            <ac:spMk id="20" creationId="{88853921-7BC9-4BDE-ACAB-133C683C82D6}"/>
          </ac:spMkLst>
        </pc:spChg>
        <pc:spChg chg="add">
          <ac:chgData name="Jack Huffman" userId="4ea9174a92cecffe" providerId="LiveId" clId="{4E7B344D-9218-46CD-952B-823F17562D3E}" dt="2025-02-23T21:48:47.832" v="4304" actId="26606"/>
          <ac:spMkLst>
            <pc:docMk/>
            <pc:sldMk cId="2873002214" sldId="258"/>
            <ac:spMk id="22" creationId="{09192968-3AE7-4470-A61C-97294BB92731}"/>
          </ac:spMkLst>
        </pc:spChg>
        <pc:spChg chg="add">
          <ac:chgData name="Jack Huffman" userId="4ea9174a92cecffe" providerId="LiveId" clId="{4E7B344D-9218-46CD-952B-823F17562D3E}" dt="2025-02-23T21:48:47.832" v="4304" actId="26606"/>
          <ac:spMkLst>
            <pc:docMk/>
            <pc:sldMk cId="2873002214" sldId="258"/>
            <ac:spMk id="24" creationId="{3AB72E55-43E4-4356-BFE8-E2102CB0B505}"/>
          </ac:spMkLst>
        </pc:spChg>
      </pc:sldChg>
      <pc:sldChg chg="addSp delSp modSp mod setBg">
        <pc:chgData name="Jack Huffman" userId="4ea9174a92cecffe" providerId="LiveId" clId="{4E7B344D-9218-46CD-952B-823F17562D3E}" dt="2025-02-25T16:46:55.376" v="11530" actId="20577"/>
        <pc:sldMkLst>
          <pc:docMk/>
          <pc:sldMk cId="1919847871" sldId="259"/>
        </pc:sldMkLst>
        <pc:spChg chg="mod">
          <ac:chgData name="Jack Huffman" userId="4ea9174a92cecffe" providerId="LiveId" clId="{4E7B344D-9218-46CD-952B-823F17562D3E}" dt="2025-02-25T16:46:00.856" v="11369" actId="1076"/>
          <ac:spMkLst>
            <pc:docMk/>
            <pc:sldMk cId="1919847871" sldId="259"/>
            <ac:spMk id="2" creationId="{DB65AC4E-8B15-21CE-C081-AA5B030C5EB6}"/>
          </ac:spMkLst>
        </pc:spChg>
        <pc:spChg chg="mod">
          <ac:chgData name="Jack Huffman" userId="4ea9174a92cecffe" providerId="LiveId" clId="{4E7B344D-9218-46CD-952B-823F17562D3E}" dt="2025-02-25T16:46:55.376" v="11530" actId="20577"/>
          <ac:spMkLst>
            <pc:docMk/>
            <pc:sldMk cId="1919847871" sldId="259"/>
            <ac:spMk id="3" creationId="{7CEB5E55-C1AA-B6F5-EF94-0A35B582147B}"/>
          </ac:spMkLst>
        </pc:spChg>
        <pc:graphicFrameChg chg="add mod modGraphic">
          <ac:chgData name="Jack Huffman" userId="4ea9174a92cecffe" providerId="LiveId" clId="{4E7B344D-9218-46CD-952B-823F17562D3E}" dt="2025-02-25T16:46:04.164" v="11370" actId="1076"/>
          <ac:graphicFrameMkLst>
            <pc:docMk/>
            <pc:sldMk cId="1919847871" sldId="259"/>
            <ac:graphicFrameMk id="5" creationId="{47A95695-224D-1067-2EDB-EC1B373F5690}"/>
          </ac:graphicFrameMkLst>
        </pc:graphicFrameChg>
        <pc:cxnChg chg="add">
          <ac:chgData name="Jack Huffman" userId="4ea9174a92cecffe" providerId="LiveId" clId="{4E7B344D-9218-46CD-952B-823F17562D3E}" dt="2025-02-23T22:00:09.418" v="4632" actId="26606"/>
          <ac:cxnSpMkLst>
            <pc:docMk/>
            <pc:sldMk cId="1919847871" sldId="259"/>
            <ac:cxnSpMk id="68" creationId="{1503BFE4-729B-D9D0-C17B-501E6AF1127A}"/>
          </ac:cxnSpMkLst>
        </pc:cxnChg>
      </pc:sldChg>
      <pc:sldChg chg="addSp delSp modSp mod setBg">
        <pc:chgData name="Jack Huffman" userId="4ea9174a92cecffe" providerId="LiveId" clId="{4E7B344D-9218-46CD-952B-823F17562D3E}" dt="2025-02-25T16:47:28.629" v="11532" actId="27636"/>
        <pc:sldMkLst>
          <pc:docMk/>
          <pc:sldMk cId="2838450831" sldId="260"/>
        </pc:sldMkLst>
        <pc:spChg chg="mod">
          <ac:chgData name="Jack Huffman" userId="4ea9174a92cecffe" providerId="LiveId" clId="{4E7B344D-9218-46CD-952B-823F17562D3E}" dt="2025-02-23T22:08:43.375" v="5027" actId="26606"/>
          <ac:spMkLst>
            <pc:docMk/>
            <pc:sldMk cId="2838450831" sldId="260"/>
            <ac:spMk id="2" creationId="{8E3AB709-1A73-5841-6146-79FBF65723D6}"/>
          </ac:spMkLst>
        </pc:spChg>
        <pc:spChg chg="mod ord">
          <ac:chgData name="Jack Huffman" userId="4ea9174a92cecffe" providerId="LiveId" clId="{4E7B344D-9218-46CD-952B-823F17562D3E}" dt="2025-02-25T16:47:28.629" v="11532" actId="27636"/>
          <ac:spMkLst>
            <pc:docMk/>
            <pc:sldMk cId="2838450831" sldId="260"/>
            <ac:spMk id="3" creationId="{A357BDFC-7A72-70EB-F332-FA7474D53137}"/>
          </ac:spMkLst>
        </pc:spChg>
        <pc:spChg chg="add">
          <ac:chgData name="Jack Huffman" userId="4ea9174a92cecffe" providerId="LiveId" clId="{4E7B344D-9218-46CD-952B-823F17562D3E}" dt="2025-02-23T22:08:43.375" v="5027" actId="26606"/>
          <ac:spMkLst>
            <pc:docMk/>
            <pc:sldMk cId="2838450831" sldId="260"/>
            <ac:spMk id="27" creationId="{FE1EC756-41E9-4FD6-AD48-EF46A28137B7}"/>
          </ac:spMkLst>
        </pc:spChg>
        <pc:spChg chg="add">
          <ac:chgData name="Jack Huffman" userId="4ea9174a92cecffe" providerId="LiveId" clId="{4E7B344D-9218-46CD-952B-823F17562D3E}" dt="2025-02-23T22:08:43.375" v="5027" actId="26606"/>
          <ac:spMkLst>
            <pc:docMk/>
            <pc:sldMk cId="2838450831" sldId="260"/>
            <ac:spMk id="29" creationId="{E66F6371-9EA5-9354-29DC-1D07B921F79C}"/>
          </ac:spMkLst>
        </pc:spChg>
        <pc:picChg chg="mod">
          <ac:chgData name="Jack Huffman" userId="4ea9174a92cecffe" providerId="LiveId" clId="{4E7B344D-9218-46CD-952B-823F17562D3E}" dt="2025-02-23T22:08:43.375" v="5027" actId="26606"/>
          <ac:picMkLst>
            <pc:docMk/>
            <pc:sldMk cId="2838450831" sldId="260"/>
            <ac:picMk id="7" creationId="{71194D00-3EA1-C520-4AF9-D385669869B0}"/>
          </ac:picMkLst>
        </pc:picChg>
      </pc:sldChg>
      <pc:sldChg chg="addSp delSp modSp mod setBg">
        <pc:chgData name="Jack Huffman" userId="4ea9174a92cecffe" providerId="LiveId" clId="{4E7B344D-9218-46CD-952B-823F17562D3E}" dt="2025-02-25T16:50:22.285" v="12056" actId="20577"/>
        <pc:sldMkLst>
          <pc:docMk/>
          <pc:sldMk cId="1488966048" sldId="261"/>
        </pc:sldMkLst>
        <pc:spChg chg="mod">
          <ac:chgData name="Jack Huffman" userId="4ea9174a92cecffe" providerId="LiveId" clId="{4E7B344D-9218-46CD-952B-823F17562D3E}" dt="2025-02-23T22:00:59.661" v="4637" actId="26606"/>
          <ac:spMkLst>
            <pc:docMk/>
            <pc:sldMk cId="1488966048" sldId="261"/>
            <ac:spMk id="2" creationId="{EB8EA6E0-A1F1-6142-9A8D-F4B7B4AE8B39}"/>
          </ac:spMkLst>
        </pc:spChg>
        <pc:spChg chg="mod">
          <ac:chgData name="Jack Huffman" userId="4ea9174a92cecffe" providerId="LiveId" clId="{4E7B344D-9218-46CD-952B-823F17562D3E}" dt="2025-02-25T16:50:22.285" v="12056" actId="20577"/>
          <ac:spMkLst>
            <pc:docMk/>
            <pc:sldMk cId="1488966048" sldId="261"/>
            <ac:spMk id="3" creationId="{40AE1F5A-F11C-E31C-8F5F-AC60C48990C4}"/>
          </ac:spMkLst>
        </pc:spChg>
        <pc:spChg chg="add">
          <ac:chgData name="Jack Huffman" userId="4ea9174a92cecffe" providerId="LiveId" clId="{4E7B344D-9218-46CD-952B-823F17562D3E}" dt="2025-02-23T22:08:54.099" v="5030" actId="26606"/>
          <ac:spMkLst>
            <pc:docMk/>
            <pc:sldMk cId="1488966048" sldId="261"/>
            <ac:spMk id="11" creationId="{751698AF-26CA-ADFC-06F1-BE26167D8D88}"/>
          </ac:spMkLst>
        </pc:spChg>
        <pc:picChg chg="add mod ord">
          <ac:chgData name="Jack Huffman" userId="4ea9174a92cecffe" providerId="LiveId" clId="{4E7B344D-9218-46CD-952B-823F17562D3E}" dt="2025-02-23T22:00:59.661" v="4637" actId="26606"/>
          <ac:picMkLst>
            <pc:docMk/>
            <pc:sldMk cId="1488966048" sldId="261"/>
            <ac:picMk id="5" creationId="{C0280A01-5F45-5464-FE91-81285BD46F13}"/>
          </ac:picMkLst>
        </pc:picChg>
        <pc:picChg chg="add mod">
          <ac:chgData name="Jack Huffman" userId="4ea9174a92cecffe" providerId="LiveId" clId="{4E7B344D-9218-46CD-952B-823F17562D3E}" dt="2025-02-23T22:00:59.661" v="4637" actId="26606"/>
          <ac:picMkLst>
            <pc:docMk/>
            <pc:sldMk cId="1488966048" sldId="261"/>
            <ac:picMk id="7" creationId="{CCFD4228-391E-3DF7-1362-3F1FE25847F9}"/>
          </ac:picMkLst>
        </pc:picChg>
      </pc:sldChg>
      <pc:sldChg chg="addSp delSp modSp mod setBg">
        <pc:chgData name="Jack Huffman" userId="4ea9174a92cecffe" providerId="LiveId" clId="{4E7B344D-9218-46CD-952B-823F17562D3E}" dt="2025-02-25T17:02:10.419" v="12885" actId="20577"/>
        <pc:sldMkLst>
          <pc:docMk/>
          <pc:sldMk cId="2238111896" sldId="262"/>
        </pc:sldMkLst>
        <pc:spChg chg="mod">
          <ac:chgData name="Jack Huffman" userId="4ea9174a92cecffe" providerId="LiveId" clId="{4E7B344D-9218-46CD-952B-823F17562D3E}" dt="2025-02-23T22:01:46.581" v="4652" actId="26606"/>
          <ac:spMkLst>
            <pc:docMk/>
            <pc:sldMk cId="2238111896" sldId="262"/>
            <ac:spMk id="2" creationId="{16A28885-BB1D-CD50-F0AE-F72E92EEB346}"/>
          </ac:spMkLst>
        </pc:spChg>
        <pc:spChg chg="mod">
          <ac:chgData name="Jack Huffman" userId="4ea9174a92cecffe" providerId="LiveId" clId="{4E7B344D-9218-46CD-952B-823F17562D3E}" dt="2025-02-25T17:02:10.419" v="12885" actId="20577"/>
          <ac:spMkLst>
            <pc:docMk/>
            <pc:sldMk cId="2238111896" sldId="262"/>
            <ac:spMk id="3" creationId="{F79E4849-45EF-1CBE-0BF8-9BEC19477AA4}"/>
          </ac:spMkLst>
        </pc:spChg>
        <pc:spChg chg="add">
          <ac:chgData name="Jack Huffman" userId="4ea9174a92cecffe" providerId="LiveId" clId="{4E7B344D-9218-46CD-952B-823F17562D3E}" dt="2025-02-23T22:02:05.335" v="4668" actId="26606"/>
          <ac:spMkLst>
            <pc:docMk/>
            <pc:sldMk cId="2238111896" sldId="262"/>
            <ac:spMk id="13" creationId="{B65C0385-5E30-4D2E-AF9F-4639659D34E9}"/>
          </ac:spMkLst>
        </pc:spChg>
        <pc:spChg chg="add">
          <ac:chgData name="Jack Huffman" userId="4ea9174a92cecffe" providerId="LiveId" clId="{4E7B344D-9218-46CD-952B-823F17562D3E}" dt="2025-02-23T22:02:05.335" v="4668" actId="26606"/>
          <ac:spMkLst>
            <pc:docMk/>
            <pc:sldMk cId="2238111896" sldId="262"/>
            <ac:spMk id="15" creationId="{E335820B-3A29-42C5-AA8D-10ECA43CD985}"/>
          </ac:spMkLst>
        </pc:spChg>
        <pc:picChg chg="add mod ord">
          <ac:chgData name="Jack Huffman" userId="4ea9174a92cecffe" providerId="LiveId" clId="{4E7B344D-9218-46CD-952B-823F17562D3E}" dt="2025-02-23T22:01:46.581" v="4652" actId="26606"/>
          <ac:picMkLst>
            <pc:docMk/>
            <pc:sldMk cId="2238111896" sldId="262"/>
            <ac:picMk id="5" creationId="{ED47D652-7BE6-F9B2-7A10-5DBAE2661B7A}"/>
          </ac:picMkLst>
        </pc:picChg>
      </pc:sldChg>
      <pc:sldChg chg="addSp delSp modSp mod setBg">
        <pc:chgData name="Jack Huffman" userId="4ea9174a92cecffe" providerId="LiveId" clId="{4E7B344D-9218-46CD-952B-823F17562D3E}" dt="2025-02-25T16:59:02.065" v="12697" actId="20577"/>
        <pc:sldMkLst>
          <pc:docMk/>
          <pc:sldMk cId="2146392490" sldId="263"/>
        </pc:sldMkLst>
        <pc:spChg chg="mod">
          <ac:chgData name="Jack Huffman" userId="4ea9174a92cecffe" providerId="LiveId" clId="{4E7B344D-9218-46CD-952B-823F17562D3E}" dt="2025-02-23T22:02:30.953" v="4671" actId="26606"/>
          <ac:spMkLst>
            <pc:docMk/>
            <pc:sldMk cId="2146392490" sldId="263"/>
            <ac:spMk id="2" creationId="{DE6C4EAB-773B-0289-F69E-C1807AA77535}"/>
          </ac:spMkLst>
        </pc:spChg>
        <pc:spChg chg="add mod">
          <ac:chgData name="Jack Huffman" userId="4ea9174a92cecffe" providerId="LiveId" clId="{4E7B344D-9218-46CD-952B-823F17562D3E}" dt="2025-02-25T16:59:02.065" v="12697" actId="20577"/>
          <ac:spMkLst>
            <pc:docMk/>
            <pc:sldMk cId="2146392490" sldId="263"/>
            <ac:spMk id="6" creationId="{F5FF95D8-40D6-9F66-A36D-E72AD4846BE9}"/>
          </ac:spMkLst>
        </pc:spChg>
        <pc:spChg chg="add">
          <ac:chgData name="Jack Huffman" userId="4ea9174a92cecffe" providerId="LiveId" clId="{4E7B344D-9218-46CD-952B-823F17562D3E}" dt="2025-02-23T22:02:49.642" v="4685" actId="26606"/>
          <ac:spMkLst>
            <pc:docMk/>
            <pc:sldMk cId="2146392490" sldId="263"/>
            <ac:spMk id="14" creationId="{FE1EC756-41E9-4FD6-AD48-EF46A28137B7}"/>
          </ac:spMkLst>
        </pc:spChg>
        <pc:spChg chg="add">
          <ac:chgData name="Jack Huffman" userId="4ea9174a92cecffe" providerId="LiveId" clId="{4E7B344D-9218-46CD-952B-823F17562D3E}" dt="2025-02-23T22:02:49.642" v="4685" actId="26606"/>
          <ac:spMkLst>
            <pc:docMk/>
            <pc:sldMk cId="2146392490" sldId="263"/>
            <ac:spMk id="16" creationId="{E66F6371-9EA5-9354-29DC-1D07B921F79C}"/>
          </ac:spMkLst>
        </pc:spChg>
        <pc:picChg chg="add mod ord">
          <ac:chgData name="Jack Huffman" userId="4ea9174a92cecffe" providerId="LiveId" clId="{4E7B344D-9218-46CD-952B-823F17562D3E}" dt="2025-02-25T16:05:12.314" v="9197" actId="1076"/>
          <ac:picMkLst>
            <pc:docMk/>
            <pc:sldMk cId="2146392490" sldId="263"/>
            <ac:picMk id="5" creationId="{18F02ECE-DAB6-7D56-24E0-923D8D9AB44C}"/>
          </ac:picMkLst>
        </pc:picChg>
      </pc:sldChg>
      <pc:sldChg chg="addSp modSp mod setBg">
        <pc:chgData name="Jack Huffman" userId="4ea9174a92cecffe" providerId="LiveId" clId="{4E7B344D-9218-46CD-952B-823F17562D3E}" dt="2025-02-25T16:53:40.488" v="12311" actId="20577"/>
        <pc:sldMkLst>
          <pc:docMk/>
          <pc:sldMk cId="1681115520" sldId="264"/>
        </pc:sldMkLst>
        <pc:spChg chg="mod">
          <ac:chgData name="Jack Huffman" userId="4ea9174a92cecffe" providerId="LiveId" clId="{4E7B344D-9218-46CD-952B-823F17562D3E}" dt="2025-02-23T22:06:09.886" v="4881" actId="26606"/>
          <ac:spMkLst>
            <pc:docMk/>
            <pc:sldMk cId="1681115520" sldId="264"/>
            <ac:spMk id="2" creationId="{AB849785-BEB0-D5DA-7F9B-EF0A8A030DFB}"/>
          </ac:spMkLst>
        </pc:spChg>
        <pc:spChg chg="mod">
          <ac:chgData name="Jack Huffman" userId="4ea9174a92cecffe" providerId="LiveId" clId="{4E7B344D-9218-46CD-952B-823F17562D3E}" dt="2025-02-25T16:53:40.488" v="12311" actId="20577"/>
          <ac:spMkLst>
            <pc:docMk/>
            <pc:sldMk cId="1681115520" sldId="264"/>
            <ac:spMk id="3" creationId="{AD7776F3-6318-BDD0-BCD0-7581E753F079}"/>
          </ac:spMkLst>
        </pc:spChg>
        <pc:spChg chg="add">
          <ac:chgData name="Jack Huffman" userId="4ea9174a92cecffe" providerId="LiveId" clId="{4E7B344D-9218-46CD-952B-823F17562D3E}" dt="2025-02-23T22:06:09.886" v="4881" actId="26606"/>
          <ac:spMkLst>
            <pc:docMk/>
            <pc:sldMk cId="1681115520" sldId="264"/>
            <ac:spMk id="9" creationId="{FE1EC756-41E9-4FD6-AD48-EF46A28137B7}"/>
          </ac:spMkLst>
        </pc:spChg>
        <pc:spChg chg="add">
          <ac:chgData name="Jack Huffman" userId="4ea9174a92cecffe" providerId="LiveId" clId="{4E7B344D-9218-46CD-952B-823F17562D3E}" dt="2025-02-23T22:06:09.886" v="4881" actId="26606"/>
          <ac:spMkLst>
            <pc:docMk/>
            <pc:sldMk cId="1681115520" sldId="264"/>
            <ac:spMk id="11" creationId="{E66F6371-9EA5-9354-29DC-1D07B921F79C}"/>
          </ac:spMkLst>
        </pc:spChg>
        <pc:graphicFrameChg chg="add mod modGraphic">
          <ac:chgData name="Jack Huffman" userId="4ea9174a92cecffe" providerId="LiveId" clId="{4E7B344D-9218-46CD-952B-823F17562D3E}" dt="2025-02-23T22:06:26.073" v="4885" actId="14734"/>
          <ac:graphicFrameMkLst>
            <pc:docMk/>
            <pc:sldMk cId="1681115520" sldId="264"/>
            <ac:graphicFrameMk id="4" creationId="{884F2DC3-512D-A5F4-30C8-E258939D0D02}"/>
          </ac:graphicFrameMkLst>
        </pc:graphicFrameChg>
      </pc:sldChg>
      <pc:sldChg chg="addSp modSp mod setBg">
        <pc:chgData name="Jack Huffman" userId="4ea9174a92cecffe" providerId="LiveId" clId="{4E7B344D-9218-46CD-952B-823F17562D3E}" dt="2025-02-25T16:10:35.210" v="9819" actId="20577"/>
        <pc:sldMkLst>
          <pc:docMk/>
          <pc:sldMk cId="1743075044" sldId="265"/>
        </pc:sldMkLst>
        <pc:spChg chg="mod">
          <ac:chgData name="Jack Huffman" userId="4ea9174a92cecffe" providerId="LiveId" clId="{4E7B344D-9218-46CD-952B-823F17562D3E}" dt="2025-02-23T22:06:37.962" v="4887" actId="26606"/>
          <ac:spMkLst>
            <pc:docMk/>
            <pc:sldMk cId="1743075044" sldId="265"/>
            <ac:spMk id="2" creationId="{7C075F79-B0CC-5E58-8672-58DD64F1C3A6}"/>
          </ac:spMkLst>
        </pc:spChg>
        <pc:spChg chg="mod ord">
          <ac:chgData name="Jack Huffman" userId="4ea9174a92cecffe" providerId="LiveId" clId="{4E7B344D-9218-46CD-952B-823F17562D3E}" dt="2025-02-25T16:10:35.210" v="9819" actId="20577"/>
          <ac:spMkLst>
            <pc:docMk/>
            <pc:sldMk cId="1743075044" sldId="265"/>
            <ac:spMk id="3" creationId="{30223FB0-A206-E3DA-359C-798006DEB72C}"/>
          </ac:spMkLst>
        </pc:spChg>
        <pc:spChg chg="add">
          <ac:chgData name="Jack Huffman" userId="4ea9174a92cecffe" providerId="LiveId" clId="{4E7B344D-9218-46CD-952B-823F17562D3E}" dt="2025-02-23T22:06:37.962" v="4887" actId="26606"/>
          <ac:spMkLst>
            <pc:docMk/>
            <pc:sldMk cId="1743075044" sldId="265"/>
            <ac:spMk id="10" creationId="{FE1EC756-41E9-4FD6-AD48-EF46A28137B7}"/>
          </ac:spMkLst>
        </pc:spChg>
        <pc:spChg chg="add">
          <ac:chgData name="Jack Huffman" userId="4ea9174a92cecffe" providerId="LiveId" clId="{4E7B344D-9218-46CD-952B-823F17562D3E}" dt="2025-02-23T22:06:37.962" v="4887" actId="26606"/>
          <ac:spMkLst>
            <pc:docMk/>
            <pc:sldMk cId="1743075044" sldId="265"/>
            <ac:spMk id="12" creationId="{E66F6371-9EA5-9354-29DC-1D07B921F79C}"/>
          </ac:spMkLst>
        </pc:spChg>
        <pc:graphicFrameChg chg="add mod modGraphic">
          <ac:chgData name="Jack Huffman" userId="4ea9174a92cecffe" providerId="LiveId" clId="{4E7B344D-9218-46CD-952B-823F17562D3E}" dt="2025-02-25T16:10:33.044" v="9818" actId="1076"/>
          <ac:graphicFrameMkLst>
            <pc:docMk/>
            <pc:sldMk cId="1743075044" sldId="265"/>
            <ac:graphicFrameMk id="4" creationId="{CABBBEE3-C3E5-FCC3-4749-B7282CF9646C}"/>
          </ac:graphicFrameMkLst>
        </pc:graphicFrameChg>
        <pc:picChg chg="add mod">
          <ac:chgData name="Jack Huffman" userId="4ea9174a92cecffe" providerId="LiveId" clId="{4E7B344D-9218-46CD-952B-823F17562D3E}" dt="2025-02-23T22:06:37.962" v="4887" actId="26606"/>
          <ac:picMkLst>
            <pc:docMk/>
            <pc:sldMk cId="1743075044" sldId="265"/>
            <ac:picMk id="5" creationId="{A676B40B-F49D-EB37-6C19-4FF2903D5E0E}"/>
          </ac:picMkLst>
        </pc:picChg>
      </pc:sldChg>
      <pc:sldChg chg="addSp delSp modSp mod setBg">
        <pc:chgData name="Jack Huffman" userId="4ea9174a92cecffe" providerId="LiveId" clId="{4E7B344D-9218-46CD-952B-823F17562D3E}" dt="2025-02-25T16:12:29.307" v="9885" actId="1076"/>
        <pc:sldMkLst>
          <pc:docMk/>
          <pc:sldMk cId="1415893075" sldId="266"/>
        </pc:sldMkLst>
        <pc:spChg chg="mod">
          <ac:chgData name="Jack Huffman" userId="4ea9174a92cecffe" providerId="LiveId" clId="{4E7B344D-9218-46CD-952B-823F17562D3E}" dt="2025-02-23T22:08:06.703" v="5016" actId="26606"/>
          <ac:spMkLst>
            <pc:docMk/>
            <pc:sldMk cId="1415893075" sldId="266"/>
            <ac:spMk id="2" creationId="{53D663D9-404F-33EB-D979-3648FD65F5EC}"/>
          </ac:spMkLst>
        </pc:spChg>
        <pc:spChg chg="mod ord">
          <ac:chgData name="Jack Huffman" userId="4ea9174a92cecffe" providerId="LiveId" clId="{4E7B344D-9218-46CD-952B-823F17562D3E}" dt="2025-02-25T16:12:23.616" v="9884" actId="255"/>
          <ac:spMkLst>
            <pc:docMk/>
            <pc:sldMk cId="1415893075" sldId="266"/>
            <ac:spMk id="3" creationId="{1163B96D-8060-D356-93B0-3ABB2446319F}"/>
          </ac:spMkLst>
        </pc:spChg>
        <pc:spChg chg="add">
          <ac:chgData name="Jack Huffman" userId="4ea9174a92cecffe" providerId="LiveId" clId="{4E7B344D-9218-46CD-952B-823F17562D3E}" dt="2025-02-23T22:08:30.155" v="5024" actId="26606"/>
          <ac:spMkLst>
            <pc:docMk/>
            <pc:sldMk cId="1415893075" sldId="266"/>
            <ac:spMk id="35" creationId="{6FDAFEA5-E56B-9FE7-56A7-E494BF41CCB8}"/>
          </ac:spMkLst>
        </pc:spChg>
        <pc:graphicFrameChg chg="add mod modGraphic">
          <ac:chgData name="Jack Huffman" userId="4ea9174a92cecffe" providerId="LiveId" clId="{4E7B344D-9218-46CD-952B-823F17562D3E}" dt="2025-02-25T16:12:29.307" v="9885" actId="1076"/>
          <ac:graphicFrameMkLst>
            <pc:docMk/>
            <pc:sldMk cId="1415893075" sldId="266"/>
            <ac:graphicFrameMk id="4" creationId="{3C13F564-292A-8C1A-F248-F49411AA37BC}"/>
          </ac:graphicFrameMkLst>
        </pc:graphicFrameChg>
        <pc:picChg chg="add mod">
          <ac:chgData name="Jack Huffman" userId="4ea9174a92cecffe" providerId="LiveId" clId="{4E7B344D-9218-46CD-952B-823F17562D3E}" dt="2025-02-25T16:12:12.082" v="9881" actId="1076"/>
          <ac:picMkLst>
            <pc:docMk/>
            <pc:sldMk cId="1415893075" sldId="266"/>
            <ac:picMk id="7" creationId="{A8BCFF74-DEE0-1F68-1CEE-CDD4FBFF0922}"/>
          </ac:picMkLst>
        </pc:picChg>
        <pc:picChg chg="add mod">
          <ac:chgData name="Jack Huffman" userId="4ea9174a92cecffe" providerId="LiveId" clId="{4E7B344D-9218-46CD-952B-823F17562D3E}" dt="2025-02-25T16:12:14.441" v="9882" actId="1076"/>
          <ac:picMkLst>
            <pc:docMk/>
            <pc:sldMk cId="1415893075" sldId="266"/>
            <ac:picMk id="11" creationId="{87CCBD3C-E813-A50C-88C1-BDB85C373F1A}"/>
          </ac:picMkLst>
        </pc:picChg>
      </pc:sldChg>
      <pc:sldChg chg="modSp mod">
        <pc:chgData name="Jack Huffman" userId="4ea9174a92cecffe" providerId="LiveId" clId="{4E7B344D-9218-46CD-952B-823F17562D3E}" dt="2025-02-25T16:17:43.998" v="11146" actId="20577"/>
        <pc:sldMkLst>
          <pc:docMk/>
          <pc:sldMk cId="2571153370" sldId="267"/>
        </pc:sldMkLst>
        <pc:spChg chg="mod">
          <ac:chgData name="Jack Huffman" userId="4ea9174a92cecffe" providerId="LiveId" clId="{4E7B344D-9218-46CD-952B-823F17562D3E}" dt="2025-02-23T21:48:00.380" v="4284"/>
          <ac:spMkLst>
            <pc:docMk/>
            <pc:sldMk cId="2571153370" sldId="267"/>
            <ac:spMk id="2" creationId="{542AD29D-251C-41D8-8555-F2A1A478B48A}"/>
          </ac:spMkLst>
        </pc:spChg>
        <pc:spChg chg="mod">
          <ac:chgData name="Jack Huffman" userId="4ea9174a92cecffe" providerId="LiveId" clId="{4E7B344D-9218-46CD-952B-823F17562D3E}" dt="2025-02-25T16:17:43.998" v="11146" actId="20577"/>
          <ac:spMkLst>
            <pc:docMk/>
            <pc:sldMk cId="2571153370" sldId="267"/>
            <ac:spMk id="3" creationId="{FB3410E0-D8F6-1CD2-A47A-B245CCCAE98C}"/>
          </ac:spMkLst>
        </pc:spChg>
      </pc:sldChg>
      <pc:sldChg chg="addSp delSp modSp mod setBg">
        <pc:chgData name="Jack Huffman" userId="4ea9174a92cecffe" providerId="LiveId" clId="{4E7B344D-9218-46CD-952B-823F17562D3E}" dt="2025-02-25T16:48:35.959" v="11677" actId="20577"/>
        <pc:sldMkLst>
          <pc:docMk/>
          <pc:sldMk cId="236016758" sldId="268"/>
        </pc:sldMkLst>
        <pc:spChg chg="mod">
          <ac:chgData name="Jack Huffman" userId="4ea9174a92cecffe" providerId="LiveId" clId="{4E7B344D-9218-46CD-952B-823F17562D3E}" dt="2025-02-23T22:08:47.238" v="5028" actId="26606"/>
          <ac:spMkLst>
            <pc:docMk/>
            <pc:sldMk cId="236016758" sldId="268"/>
            <ac:spMk id="2" creationId="{D200DE29-D398-1146-80AA-B32C9931E7FD}"/>
          </ac:spMkLst>
        </pc:spChg>
        <pc:spChg chg="mod">
          <ac:chgData name="Jack Huffman" userId="4ea9174a92cecffe" providerId="LiveId" clId="{4E7B344D-9218-46CD-952B-823F17562D3E}" dt="2025-02-25T16:48:35.959" v="11677" actId="20577"/>
          <ac:spMkLst>
            <pc:docMk/>
            <pc:sldMk cId="236016758" sldId="268"/>
            <ac:spMk id="6" creationId="{F3797A23-4428-76A5-5CDF-050EF6C5FE84}"/>
          </ac:spMkLst>
        </pc:spChg>
        <pc:spChg chg="add">
          <ac:chgData name="Jack Huffman" userId="4ea9174a92cecffe" providerId="LiveId" clId="{4E7B344D-9218-46CD-952B-823F17562D3E}" dt="2025-02-23T22:08:47.238" v="5028" actId="26606"/>
          <ac:spMkLst>
            <pc:docMk/>
            <pc:sldMk cId="236016758" sldId="268"/>
            <ac:spMk id="20" creationId="{FE1EC756-41E9-4FD6-AD48-EF46A28137B7}"/>
          </ac:spMkLst>
        </pc:spChg>
        <pc:spChg chg="add">
          <ac:chgData name="Jack Huffman" userId="4ea9174a92cecffe" providerId="LiveId" clId="{4E7B344D-9218-46CD-952B-823F17562D3E}" dt="2025-02-23T22:08:47.238" v="5028" actId="26606"/>
          <ac:spMkLst>
            <pc:docMk/>
            <pc:sldMk cId="236016758" sldId="268"/>
            <ac:spMk id="22" creationId="{E66F6371-9EA5-9354-29DC-1D07B921F79C}"/>
          </ac:spMkLst>
        </pc:spChg>
        <pc:graphicFrameChg chg="add mod ord modGraphic">
          <ac:chgData name="Jack Huffman" userId="4ea9174a92cecffe" providerId="LiveId" clId="{4E7B344D-9218-46CD-952B-823F17562D3E}" dt="2025-02-25T01:18:41.876" v="7806" actId="20577"/>
          <ac:graphicFrameMkLst>
            <pc:docMk/>
            <pc:sldMk cId="236016758" sldId="268"/>
            <ac:graphicFrameMk id="4" creationId="{AD123699-6FA6-3A56-70C0-622427E79D3B}"/>
          </ac:graphicFrameMkLst>
        </pc:graphicFrameChg>
      </pc:sldChg>
      <pc:sldChg chg="addSp delSp modSp mod setBg">
        <pc:chgData name="Jack Huffman" userId="4ea9174a92cecffe" providerId="LiveId" clId="{4E7B344D-9218-46CD-952B-823F17562D3E}" dt="2025-02-25T16:00:12.547" v="8796" actId="113"/>
        <pc:sldMkLst>
          <pc:docMk/>
          <pc:sldMk cId="98346855" sldId="269"/>
        </pc:sldMkLst>
        <pc:spChg chg="mod">
          <ac:chgData name="Jack Huffman" userId="4ea9174a92cecffe" providerId="LiveId" clId="{4E7B344D-9218-46CD-952B-823F17562D3E}" dt="2025-02-23T22:08:50.313" v="5029" actId="26606"/>
          <ac:spMkLst>
            <pc:docMk/>
            <pc:sldMk cId="98346855" sldId="269"/>
            <ac:spMk id="2" creationId="{32665853-7060-AB0E-6200-724EC363FFB9}"/>
          </ac:spMkLst>
        </pc:spChg>
        <pc:spChg chg="mod">
          <ac:chgData name="Jack Huffman" userId="4ea9174a92cecffe" providerId="LiveId" clId="{4E7B344D-9218-46CD-952B-823F17562D3E}" dt="2025-02-25T16:00:12.547" v="8796" actId="113"/>
          <ac:spMkLst>
            <pc:docMk/>
            <pc:sldMk cId="98346855" sldId="269"/>
            <ac:spMk id="6" creationId="{7BBE21F2-E661-EADC-0476-31D60BF648FE}"/>
          </ac:spMkLst>
        </pc:spChg>
        <pc:spChg chg="add">
          <ac:chgData name="Jack Huffman" userId="4ea9174a92cecffe" providerId="LiveId" clId="{4E7B344D-9218-46CD-952B-823F17562D3E}" dt="2025-02-23T22:08:50.313" v="5029" actId="26606"/>
          <ac:spMkLst>
            <pc:docMk/>
            <pc:sldMk cId="98346855" sldId="269"/>
            <ac:spMk id="16" creationId="{FE1EC756-41E9-4FD6-AD48-EF46A28137B7}"/>
          </ac:spMkLst>
        </pc:spChg>
        <pc:spChg chg="add">
          <ac:chgData name="Jack Huffman" userId="4ea9174a92cecffe" providerId="LiveId" clId="{4E7B344D-9218-46CD-952B-823F17562D3E}" dt="2025-02-23T22:08:50.313" v="5029" actId="26606"/>
          <ac:spMkLst>
            <pc:docMk/>
            <pc:sldMk cId="98346855" sldId="269"/>
            <ac:spMk id="18" creationId="{E66F6371-9EA5-9354-29DC-1D07B921F79C}"/>
          </ac:spMkLst>
        </pc:spChg>
        <pc:graphicFrameChg chg="add mod ord modGraphic">
          <ac:chgData name="Jack Huffman" userId="4ea9174a92cecffe" providerId="LiveId" clId="{4E7B344D-9218-46CD-952B-823F17562D3E}" dt="2025-02-25T15:56:26.253" v="8142" actId="20577"/>
          <ac:graphicFrameMkLst>
            <pc:docMk/>
            <pc:sldMk cId="98346855" sldId="269"/>
            <ac:graphicFrameMk id="4" creationId="{B616D496-4E39-7EE3-DDB4-26007A7F167F}"/>
          </ac:graphicFrameMkLst>
        </pc:graphicFrameChg>
      </pc:sldChg>
      <pc:sldChg chg="addSp delSp modSp add mod setBg">
        <pc:chgData name="Jack Huffman" userId="4ea9174a92cecffe" providerId="LiveId" clId="{4E7B344D-9218-46CD-952B-823F17562D3E}" dt="2025-02-25T16:07:18.687" v="9416" actId="20577"/>
        <pc:sldMkLst>
          <pc:docMk/>
          <pc:sldMk cId="1495150099" sldId="270"/>
        </pc:sldMkLst>
        <pc:spChg chg="mod">
          <ac:chgData name="Jack Huffman" userId="4ea9174a92cecffe" providerId="LiveId" clId="{4E7B344D-9218-46CD-952B-823F17562D3E}" dt="2025-02-23T22:05:41.994" v="4877" actId="26606"/>
          <ac:spMkLst>
            <pc:docMk/>
            <pc:sldMk cId="1495150099" sldId="270"/>
            <ac:spMk id="2" creationId="{A817D945-52F8-D6C4-F199-E1C5727DA4F9}"/>
          </ac:spMkLst>
        </pc:spChg>
        <pc:spChg chg="add mod">
          <ac:chgData name="Jack Huffman" userId="4ea9174a92cecffe" providerId="LiveId" clId="{4E7B344D-9218-46CD-952B-823F17562D3E}" dt="2025-02-25T16:07:18.687" v="9416" actId="20577"/>
          <ac:spMkLst>
            <pc:docMk/>
            <pc:sldMk cId="1495150099" sldId="270"/>
            <ac:spMk id="4" creationId="{9233B2D2-2A96-01B2-E3EB-953659E024FD}"/>
          </ac:spMkLst>
        </pc:spChg>
        <pc:spChg chg="add">
          <ac:chgData name="Jack Huffman" userId="4ea9174a92cecffe" providerId="LiveId" clId="{4E7B344D-9218-46CD-952B-823F17562D3E}" dt="2025-02-23T22:05:41.994" v="4877" actId="26606"/>
          <ac:spMkLst>
            <pc:docMk/>
            <pc:sldMk cId="1495150099" sldId="270"/>
            <ac:spMk id="14" creationId="{FE1EC756-41E9-4FD6-AD48-EF46A28137B7}"/>
          </ac:spMkLst>
        </pc:spChg>
        <pc:spChg chg="add">
          <ac:chgData name="Jack Huffman" userId="4ea9174a92cecffe" providerId="LiveId" clId="{4E7B344D-9218-46CD-952B-823F17562D3E}" dt="2025-02-23T22:05:41.994" v="4877" actId="26606"/>
          <ac:spMkLst>
            <pc:docMk/>
            <pc:sldMk cId="1495150099" sldId="270"/>
            <ac:spMk id="16" creationId="{E66F6371-9EA5-9354-29DC-1D07B921F79C}"/>
          </ac:spMkLst>
        </pc:spChg>
        <pc:graphicFrameChg chg="add mod modGraphic">
          <ac:chgData name="Jack Huffman" userId="4ea9174a92cecffe" providerId="LiveId" clId="{4E7B344D-9218-46CD-952B-823F17562D3E}" dt="2025-02-23T22:05:55.342" v="4880" actId="207"/>
          <ac:graphicFrameMkLst>
            <pc:docMk/>
            <pc:sldMk cId="1495150099" sldId="270"/>
            <ac:graphicFrameMk id="9" creationId="{1D9E1B36-ECA1-5646-D3A6-F9A0A21CBC4A}"/>
          </ac:graphicFrameMkLst>
        </pc:graphicFrameChg>
      </pc:sldChg>
    </pc:docChg>
  </pc:docChgLst>
</pc:chgInfo>
</file>

<file path=ppt/comments/modernComment_10D_5DCA767.xml><?xml version="1.0" encoding="utf-8"?>
<p188:cmLst xmlns:a="http://schemas.openxmlformats.org/drawingml/2006/main" xmlns:r="http://schemas.openxmlformats.org/officeDocument/2006/relationships" xmlns:p188="http://schemas.microsoft.com/office/powerpoint/2018/8/main">
  <p188:cm id="{6AA6A278-040D-455D-950E-E39D8BE264AB}" authorId="{51B20BA9-0F67-2F4A-294D-B0033DED54A4}" created="2025-02-25T01:19:20.194">
    <pc:sldMkLst xmlns:pc="http://schemas.microsoft.com/office/powerpoint/2013/main/command">
      <pc:docMk/>
      <pc:sldMk cId="98346855" sldId="269"/>
    </pc:sldMkLst>
    <p188:txBody>
      <a:bodyPr/>
      <a:lstStyle/>
      <a:p>
        <a:r>
          <a:rPr lang="en-US"/>
          <a:t>Do next</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FECAE-DB27-1CDC-B7E8-62AB217917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6B549EC-0A95-8DE3-4618-043C9D2667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E28F2A0-0D41-D99E-1824-9F78C9CB95C8}"/>
              </a:ext>
            </a:extLst>
          </p:cNvPr>
          <p:cNvSpPr>
            <a:spLocks noGrp="1"/>
          </p:cNvSpPr>
          <p:nvPr>
            <p:ph type="dt" sz="half" idx="10"/>
          </p:nvPr>
        </p:nvSpPr>
        <p:spPr/>
        <p:txBody>
          <a:bodyPr/>
          <a:lstStyle/>
          <a:p>
            <a:fld id="{A997D3CD-3464-4D0E-8D1C-B411F96AF085}" type="datetimeFigureOut">
              <a:rPr lang="en-US" smtClean="0"/>
              <a:t>2/25/2025</a:t>
            </a:fld>
            <a:endParaRPr lang="en-US"/>
          </a:p>
        </p:txBody>
      </p:sp>
      <p:sp>
        <p:nvSpPr>
          <p:cNvPr id="5" name="Footer Placeholder 4">
            <a:extLst>
              <a:ext uri="{FF2B5EF4-FFF2-40B4-BE49-F238E27FC236}">
                <a16:creationId xmlns:a16="http://schemas.microsoft.com/office/drawing/2014/main" id="{3BC0F330-B171-5AA9-C9F8-8C03E7E8EB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47459-7F60-7A72-A5BD-AEF929C5E7CE}"/>
              </a:ext>
            </a:extLst>
          </p:cNvPr>
          <p:cNvSpPr>
            <a:spLocks noGrp="1"/>
          </p:cNvSpPr>
          <p:nvPr>
            <p:ph type="sldNum" sz="quarter" idx="12"/>
          </p:nvPr>
        </p:nvSpPr>
        <p:spPr/>
        <p:txBody>
          <a:bodyPr/>
          <a:lstStyle/>
          <a:p>
            <a:fld id="{603C881E-8748-45D4-90D3-58740C06CF54}" type="slidenum">
              <a:rPr lang="en-US" smtClean="0"/>
              <a:t>‹#›</a:t>
            </a:fld>
            <a:endParaRPr lang="en-US"/>
          </a:p>
        </p:txBody>
      </p:sp>
    </p:spTree>
    <p:extLst>
      <p:ext uri="{BB962C8B-B14F-4D97-AF65-F5344CB8AC3E}">
        <p14:creationId xmlns:p14="http://schemas.microsoft.com/office/powerpoint/2010/main" val="1094978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0FDAC-0296-8693-6C92-49772D1DB2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856E46B-5C19-F412-1CE1-1260DF0F30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8951AC-AA25-BB19-1D86-D5E6A6C263C0}"/>
              </a:ext>
            </a:extLst>
          </p:cNvPr>
          <p:cNvSpPr>
            <a:spLocks noGrp="1"/>
          </p:cNvSpPr>
          <p:nvPr>
            <p:ph type="dt" sz="half" idx="10"/>
          </p:nvPr>
        </p:nvSpPr>
        <p:spPr/>
        <p:txBody>
          <a:bodyPr/>
          <a:lstStyle/>
          <a:p>
            <a:fld id="{A997D3CD-3464-4D0E-8D1C-B411F96AF085}" type="datetimeFigureOut">
              <a:rPr lang="en-US" smtClean="0"/>
              <a:t>2/25/2025</a:t>
            </a:fld>
            <a:endParaRPr lang="en-US"/>
          </a:p>
        </p:txBody>
      </p:sp>
      <p:sp>
        <p:nvSpPr>
          <p:cNvPr id="5" name="Footer Placeholder 4">
            <a:extLst>
              <a:ext uri="{FF2B5EF4-FFF2-40B4-BE49-F238E27FC236}">
                <a16:creationId xmlns:a16="http://schemas.microsoft.com/office/drawing/2014/main" id="{EF16BF22-F566-89E0-F4FB-B35E86FC41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58CE0E-6981-F498-FC41-362245F3C84F}"/>
              </a:ext>
            </a:extLst>
          </p:cNvPr>
          <p:cNvSpPr>
            <a:spLocks noGrp="1"/>
          </p:cNvSpPr>
          <p:nvPr>
            <p:ph type="sldNum" sz="quarter" idx="12"/>
          </p:nvPr>
        </p:nvSpPr>
        <p:spPr/>
        <p:txBody>
          <a:bodyPr/>
          <a:lstStyle/>
          <a:p>
            <a:fld id="{603C881E-8748-45D4-90D3-58740C06CF54}" type="slidenum">
              <a:rPr lang="en-US" smtClean="0"/>
              <a:t>‹#›</a:t>
            </a:fld>
            <a:endParaRPr lang="en-US"/>
          </a:p>
        </p:txBody>
      </p:sp>
    </p:spTree>
    <p:extLst>
      <p:ext uri="{BB962C8B-B14F-4D97-AF65-F5344CB8AC3E}">
        <p14:creationId xmlns:p14="http://schemas.microsoft.com/office/powerpoint/2010/main" val="625991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665CF6-6250-C1C7-0E6F-38FF390F0F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146D68F-400D-C343-1A11-0E36BD352E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57621-2721-8157-B416-6DB1B0657CF9}"/>
              </a:ext>
            </a:extLst>
          </p:cNvPr>
          <p:cNvSpPr>
            <a:spLocks noGrp="1"/>
          </p:cNvSpPr>
          <p:nvPr>
            <p:ph type="dt" sz="half" idx="10"/>
          </p:nvPr>
        </p:nvSpPr>
        <p:spPr/>
        <p:txBody>
          <a:bodyPr/>
          <a:lstStyle/>
          <a:p>
            <a:fld id="{A997D3CD-3464-4D0E-8D1C-B411F96AF085}" type="datetimeFigureOut">
              <a:rPr lang="en-US" smtClean="0"/>
              <a:t>2/25/2025</a:t>
            </a:fld>
            <a:endParaRPr lang="en-US"/>
          </a:p>
        </p:txBody>
      </p:sp>
      <p:sp>
        <p:nvSpPr>
          <p:cNvPr id="5" name="Footer Placeholder 4">
            <a:extLst>
              <a:ext uri="{FF2B5EF4-FFF2-40B4-BE49-F238E27FC236}">
                <a16:creationId xmlns:a16="http://schemas.microsoft.com/office/drawing/2014/main" id="{FACF1D60-BE0B-A324-909E-014DE2A807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F5F51E-A40A-E284-320C-1CCF4F1CF180}"/>
              </a:ext>
            </a:extLst>
          </p:cNvPr>
          <p:cNvSpPr>
            <a:spLocks noGrp="1"/>
          </p:cNvSpPr>
          <p:nvPr>
            <p:ph type="sldNum" sz="quarter" idx="12"/>
          </p:nvPr>
        </p:nvSpPr>
        <p:spPr/>
        <p:txBody>
          <a:bodyPr/>
          <a:lstStyle/>
          <a:p>
            <a:fld id="{603C881E-8748-45D4-90D3-58740C06CF54}" type="slidenum">
              <a:rPr lang="en-US" smtClean="0"/>
              <a:t>‹#›</a:t>
            </a:fld>
            <a:endParaRPr lang="en-US"/>
          </a:p>
        </p:txBody>
      </p:sp>
    </p:spTree>
    <p:extLst>
      <p:ext uri="{BB962C8B-B14F-4D97-AF65-F5344CB8AC3E}">
        <p14:creationId xmlns:p14="http://schemas.microsoft.com/office/powerpoint/2010/main" val="3522655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4256B-7EA1-44AD-30C4-7E67E43929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051960-FEC7-AD82-B307-B953813C02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8FEEF4-5AB3-1E41-F325-D0E2D69C5CE8}"/>
              </a:ext>
            </a:extLst>
          </p:cNvPr>
          <p:cNvSpPr>
            <a:spLocks noGrp="1"/>
          </p:cNvSpPr>
          <p:nvPr>
            <p:ph type="dt" sz="half" idx="10"/>
          </p:nvPr>
        </p:nvSpPr>
        <p:spPr/>
        <p:txBody>
          <a:bodyPr/>
          <a:lstStyle/>
          <a:p>
            <a:fld id="{A997D3CD-3464-4D0E-8D1C-B411F96AF085}" type="datetimeFigureOut">
              <a:rPr lang="en-US" smtClean="0"/>
              <a:t>2/25/2025</a:t>
            </a:fld>
            <a:endParaRPr lang="en-US"/>
          </a:p>
        </p:txBody>
      </p:sp>
      <p:sp>
        <p:nvSpPr>
          <p:cNvPr id="5" name="Footer Placeholder 4">
            <a:extLst>
              <a:ext uri="{FF2B5EF4-FFF2-40B4-BE49-F238E27FC236}">
                <a16:creationId xmlns:a16="http://schemas.microsoft.com/office/drawing/2014/main" id="{090FDCF5-8AEF-5811-1EA5-80A5BA4B8A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B534C8-688C-C9A8-D163-B2BDBF7699B6}"/>
              </a:ext>
            </a:extLst>
          </p:cNvPr>
          <p:cNvSpPr>
            <a:spLocks noGrp="1"/>
          </p:cNvSpPr>
          <p:nvPr>
            <p:ph type="sldNum" sz="quarter" idx="12"/>
          </p:nvPr>
        </p:nvSpPr>
        <p:spPr/>
        <p:txBody>
          <a:bodyPr/>
          <a:lstStyle/>
          <a:p>
            <a:fld id="{603C881E-8748-45D4-90D3-58740C06CF54}" type="slidenum">
              <a:rPr lang="en-US" smtClean="0"/>
              <a:t>‹#›</a:t>
            </a:fld>
            <a:endParaRPr lang="en-US"/>
          </a:p>
        </p:txBody>
      </p:sp>
    </p:spTree>
    <p:extLst>
      <p:ext uri="{BB962C8B-B14F-4D97-AF65-F5344CB8AC3E}">
        <p14:creationId xmlns:p14="http://schemas.microsoft.com/office/powerpoint/2010/main" val="2675021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34832-23DB-9333-8DC0-3075A4861E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D05FBB5-9718-F790-A914-0BC64CBF1F8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DFC427-BE55-3966-B4CE-3F1EDC79FA52}"/>
              </a:ext>
            </a:extLst>
          </p:cNvPr>
          <p:cNvSpPr>
            <a:spLocks noGrp="1"/>
          </p:cNvSpPr>
          <p:nvPr>
            <p:ph type="dt" sz="half" idx="10"/>
          </p:nvPr>
        </p:nvSpPr>
        <p:spPr/>
        <p:txBody>
          <a:bodyPr/>
          <a:lstStyle/>
          <a:p>
            <a:fld id="{A997D3CD-3464-4D0E-8D1C-B411F96AF085}" type="datetimeFigureOut">
              <a:rPr lang="en-US" smtClean="0"/>
              <a:t>2/25/2025</a:t>
            </a:fld>
            <a:endParaRPr lang="en-US"/>
          </a:p>
        </p:txBody>
      </p:sp>
      <p:sp>
        <p:nvSpPr>
          <p:cNvPr id="5" name="Footer Placeholder 4">
            <a:extLst>
              <a:ext uri="{FF2B5EF4-FFF2-40B4-BE49-F238E27FC236}">
                <a16:creationId xmlns:a16="http://schemas.microsoft.com/office/drawing/2014/main" id="{E03E413A-3F15-A155-5BD5-0F475D5B2D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37883D-F506-58B6-B486-92BCABF14086}"/>
              </a:ext>
            </a:extLst>
          </p:cNvPr>
          <p:cNvSpPr>
            <a:spLocks noGrp="1"/>
          </p:cNvSpPr>
          <p:nvPr>
            <p:ph type="sldNum" sz="quarter" idx="12"/>
          </p:nvPr>
        </p:nvSpPr>
        <p:spPr/>
        <p:txBody>
          <a:bodyPr/>
          <a:lstStyle/>
          <a:p>
            <a:fld id="{603C881E-8748-45D4-90D3-58740C06CF54}" type="slidenum">
              <a:rPr lang="en-US" smtClean="0"/>
              <a:t>‹#›</a:t>
            </a:fld>
            <a:endParaRPr lang="en-US"/>
          </a:p>
        </p:txBody>
      </p:sp>
    </p:spTree>
    <p:extLst>
      <p:ext uri="{BB962C8B-B14F-4D97-AF65-F5344CB8AC3E}">
        <p14:creationId xmlns:p14="http://schemas.microsoft.com/office/powerpoint/2010/main" val="964174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45067-5C5B-507F-015B-D2714771DF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D568C7-E7DD-6836-0E81-AF9838428D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42D7891-2813-8B8F-1991-2340DC7D3F1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EC0EB7-8602-4BC9-28BF-9E3C80640A39}"/>
              </a:ext>
            </a:extLst>
          </p:cNvPr>
          <p:cNvSpPr>
            <a:spLocks noGrp="1"/>
          </p:cNvSpPr>
          <p:nvPr>
            <p:ph type="dt" sz="half" idx="10"/>
          </p:nvPr>
        </p:nvSpPr>
        <p:spPr/>
        <p:txBody>
          <a:bodyPr/>
          <a:lstStyle/>
          <a:p>
            <a:fld id="{A997D3CD-3464-4D0E-8D1C-B411F96AF085}" type="datetimeFigureOut">
              <a:rPr lang="en-US" smtClean="0"/>
              <a:t>2/25/2025</a:t>
            </a:fld>
            <a:endParaRPr lang="en-US"/>
          </a:p>
        </p:txBody>
      </p:sp>
      <p:sp>
        <p:nvSpPr>
          <p:cNvPr id="6" name="Footer Placeholder 5">
            <a:extLst>
              <a:ext uri="{FF2B5EF4-FFF2-40B4-BE49-F238E27FC236}">
                <a16:creationId xmlns:a16="http://schemas.microsoft.com/office/drawing/2014/main" id="{73675562-8230-34D8-DF13-5FF3E351BC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DC3D19-1FB6-06F1-AD81-C6D222E50D52}"/>
              </a:ext>
            </a:extLst>
          </p:cNvPr>
          <p:cNvSpPr>
            <a:spLocks noGrp="1"/>
          </p:cNvSpPr>
          <p:nvPr>
            <p:ph type="sldNum" sz="quarter" idx="12"/>
          </p:nvPr>
        </p:nvSpPr>
        <p:spPr/>
        <p:txBody>
          <a:bodyPr/>
          <a:lstStyle/>
          <a:p>
            <a:fld id="{603C881E-8748-45D4-90D3-58740C06CF54}" type="slidenum">
              <a:rPr lang="en-US" smtClean="0"/>
              <a:t>‹#›</a:t>
            </a:fld>
            <a:endParaRPr lang="en-US"/>
          </a:p>
        </p:txBody>
      </p:sp>
    </p:spTree>
    <p:extLst>
      <p:ext uri="{BB962C8B-B14F-4D97-AF65-F5344CB8AC3E}">
        <p14:creationId xmlns:p14="http://schemas.microsoft.com/office/powerpoint/2010/main" val="1377983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F9FCF-02C1-46AF-C92F-CDD2F98CE6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A774708-F999-A640-FEE1-6068168DE4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E9C246-2DC9-529B-FC3D-C7D15E80A7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046C82B-C324-5584-FA14-9AA1BE6155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D8C220-1BBD-0D18-7EA5-374D51A381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5C770C8-43BE-2F00-0C8A-9547557A726E}"/>
              </a:ext>
            </a:extLst>
          </p:cNvPr>
          <p:cNvSpPr>
            <a:spLocks noGrp="1"/>
          </p:cNvSpPr>
          <p:nvPr>
            <p:ph type="dt" sz="half" idx="10"/>
          </p:nvPr>
        </p:nvSpPr>
        <p:spPr/>
        <p:txBody>
          <a:bodyPr/>
          <a:lstStyle/>
          <a:p>
            <a:fld id="{A997D3CD-3464-4D0E-8D1C-B411F96AF085}" type="datetimeFigureOut">
              <a:rPr lang="en-US" smtClean="0"/>
              <a:t>2/25/2025</a:t>
            </a:fld>
            <a:endParaRPr lang="en-US"/>
          </a:p>
        </p:txBody>
      </p:sp>
      <p:sp>
        <p:nvSpPr>
          <p:cNvPr id="8" name="Footer Placeholder 7">
            <a:extLst>
              <a:ext uri="{FF2B5EF4-FFF2-40B4-BE49-F238E27FC236}">
                <a16:creationId xmlns:a16="http://schemas.microsoft.com/office/drawing/2014/main" id="{77B6F851-B24C-126E-36CB-AF15BDBE9D6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549F087-BA44-96EF-C93C-19328C8F6901}"/>
              </a:ext>
            </a:extLst>
          </p:cNvPr>
          <p:cNvSpPr>
            <a:spLocks noGrp="1"/>
          </p:cNvSpPr>
          <p:nvPr>
            <p:ph type="sldNum" sz="quarter" idx="12"/>
          </p:nvPr>
        </p:nvSpPr>
        <p:spPr/>
        <p:txBody>
          <a:bodyPr/>
          <a:lstStyle/>
          <a:p>
            <a:fld id="{603C881E-8748-45D4-90D3-58740C06CF54}" type="slidenum">
              <a:rPr lang="en-US" smtClean="0"/>
              <a:t>‹#›</a:t>
            </a:fld>
            <a:endParaRPr lang="en-US"/>
          </a:p>
        </p:txBody>
      </p:sp>
    </p:spTree>
    <p:extLst>
      <p:ext uri="{BB962C8B-B14F-4D97-AF65-F5344CB8AC3E}">
        <p14:creationId xmlns:p14="http://schemas.microsoft.com/office/powerpoint/2010/main" val="2856853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64AC4-30ED-CFE4-214F-46CB0517437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AF9BC02-7493-E2D7-22D5-39FFBED582A1}"/>
              </a:ext>
            </a:extLst>
          </p:cNvPr>
          <p:cNvSpPr>
            <a:spLocks noGrp="1"/>
          </p:cNvSpPr>
          <p:nvPr>
            <p:ph type="dt" sz="half" idx="10"/>
          </p:nvPr>
        </p:nvSpPr>
        <p:spPr/>
        <p:txBody>
          <a:bodyPr/>
          <a:lstStyle/>
          <a:p>
            <a:fld id="{A997D3CD-3464-4D0E-8D1C-B411F96AF085}" type="datetimeFigureOut">
              <a:rPr lang="en-US" smtClean="0"/>
              <a:t>2/25/2025</a:t>
            </a:fld>
            <a:endParaRPr lang="en-US"/>
          </a:p>
        </p:txBody>
      </p:sp>
      <p:sp>
        <p:nvSpPr>
          <p:cNvPr id="4" name="Footer Placeholder 3">
            <a:extLst>
              <a:ext uri="{FF2B5EF4-FFF2-40B4-BE49-F238E27FC236}">
                <a16:creationId xmlns:a16="http://schemas.microsoft.com/office/drawing/2014/main" id="{0FC8A099-42BE-7745-69A4-862D66D9AC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F0C7D8B-470E-8EC5-423B-F6465EA05EC7}"/>
              </a:ext>
            </a:extLst>
          </p:cNvPr>
          <p:cNvSpPr>
            <a:spLocks noGrp="1"/>
          </p:cNvSpPr>
          <p:nvPr>
            <p:ph type="sldNum" sz="quarter" idx="12"/>
          </p:nvPr>
        </p:nvSpPr>
        <p:spPr/>
        <p:txBody>
          <a:bodyPr/>
          <a:lstStyle/>
          <a:p>
            <a:fld id="{603C881E-8748-45D4-90D3-58740C06CF54}" type="slidenum">
              <a:rPr lang="en-US" smtClean="0"/>
              <a:t>‹#›</a:t>
            </a:fld>
            <a:endParaRPr lang="en-US"/>
          </a:p>
        </p:txBody>
      </p:sp>
    </p:spTree>
    <p:extLst>
      <p:ext uri="{BB962C8B-B14F-4D97-AF65-F5344CB8AC3E}">
        <p14:creationId xmlns:p14="http://schemas.microsoft.com/office/powerpoint/2010/main" val="1128191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A61E2D-42A7-55C3-839D-85B519B063BC}"/>
              </a:ext>
            </a:extLst>
          </p:cNvPr>
          <p:cNvSpPr>
            <a:spLocks noGrp="1"/>
          </p:cNvSpPr>
          <p:nvPr>
            <p:ph type="dt" sz="half" idx="10"/>
          </p:nvPr>
        </p:nvSpPr>
        <p:spPr/>
        <p:txBody>
          <a:bodyPr/>
          <a:lstStyle/>
          <a:p>
            <a:fld id="{A997D3CD-3464-4D0E-8D1C-B411F96AF085}" type="datetimeFigureOut">
              <a:rPr lang="en-US" smtClean="0"/>
              <a:t>2/25/2025</a:t>
            </a:fld>
            <a:endParaRPr lang="en-US"/>
          </a:p>
        </p:txBody>
      </p:sp>
      <p:sp>
        <p:nvSpPr>
          <p:cNvPr id="3" name="Footer Placeholder 2">
            <a:extLst>
              <a:ext uri="{FF2B5EF4-FFF2-40B4-BE49-F238E27FC236}">
                <a16:creationId xmlns:a16="http://schemas.microsoft.com/office/drawing/2014/main" id="{381EF740-8C0B-151F-E852-B25067478EC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EC0EB22-ADDE-1592-3258-E4E3BDD9CC9A}"/>
              </a:ext>
            </a:extLst>
          </p:cNvPr>
          <p:cNvSpPr>
            <a:spLocks noGrp="1"/>
          </p:cNvSpPr>
          <p:nvPr>
            <p:ph type="sldNum" sz="quarter" idx="12"/>
          </p:nvPr>
        </p:nvSpPr>
        <p:spPr/>
        <p:txBody>
          <a:bodyPr/>
          <a:lstStyle/>
          <a:p>
            <a:fld id="{603C881E-8748-45D4-90D3-58740C06CF54}" type="slidenum">
              <a:rPr lang="en-US" smtClean="0"/>
              <a:t>‹#›</a:t>
            </a:fld>
            <a:endParaRPr lang="en-US"/>
          </a:p>
        </p:txBody>
      </p:sp>
    </p:spTree>
    <p:extLst>
      <p:ext uri="{BB962C8B-B14F-4D97-AF65-F5344CB8AC3E}">
        <p14:creationId xmlns:p14="http://schemas.microsoft.com/office/powerpoint/2010/main" val="2993128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616CF-36AA-DB8C-8F72-9DFD86885B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DEF76-01DF-841B-6702-0D5C9A3206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6B0551-1826-CC6D-822F-4999873223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B03A3E-5E9F-DDE0-8CF0-FE49CE89D4D2}"/>
              </a:ext>
            </a:extLst>
          </p:cNvPr>
          <p:cNvSpPr>
            <a:spLocks noGrp="1"/>
          </p:cNvSpPr>
          <p:nvPr>
            <p:ph type="dt" sz="half" idx="10"/>
          </p:nvPr>
        </p:nvSpPr>
        <p:spPr/>
        <p:txBody>
          <a:bodyPr/>
          <a:lstStyle/>
          <a:p>
            <a:fld id="{A997D3CD-3464-4D0E-8D1C-B411F96AF085}" type="datetimeFigureOut">
              <a:rPr lang="en-US" smtClean="0"/>
              <a:t>2/25/2025</a:t>
            </a:fld>
            <a:endParaRPr lang="en-US"/>
          </a:p>
        </p:txBody>
      </p:sp>
      <p:sp>
        <p:nvSpPr>
          <p:cNvPr id="6" name="Footer Placeholder 5">
            <a:extLst>
              <a:ext uri="{FF2B5EF4-FFF2-40B4-BE49-F238E27FC236}">
                <a16:creationId xmlns:a16="http://schemas.microsoft.com/office/drawing/2014/main" id="{5C7CA60C-B8AF-FE10-B2E3-F7FE91BF7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698F26-B57A-F0D0-B1BB-D9CA30F8AEF7}"/>
              </a:ext>
            </a:extLst>
          </p:cNvPr>
          <p:cNvSpPr>
            <a:spLocks noGrp="1"/>
          </p:cNvSpPr>
          <p:nvPr>
            <p:ph type="sldNum" sz="quarter" idx="12"/>
          </p:nvPr>
        </p:nvSpPr>
        <p:spPr/>
        <p:txBody>
          <a:bodyPr/>
          <a:lstStyle/>
          <a:p>
            <a:fld id="{603C881E-8748-45D4-90D3-58740C06CF54}" type="slidenum">
              <a:rPr lang="en-US" smtClean="0"/>
              <a:t>‹#›</a:t>
            </a:fld>
            <a:endParaRPr lang="en-US"/>
          </a:p>
        </p:txBody>
      </p:sp>
    </p:spTree>
    <p:extLst>
      <p:ext uri="{BB962C8B-B14F-4D97-AF65-F5344CB8AC3E}">
        <p14:creationId xmlns:p14="http://schemas.microsoft.com/office/powerpoint/2010/main" val="1763880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13010-963E-1F6D-A895-5234BCD514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1CF4C49-C3EC-FE70-0785-6EEFB5FA5E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D8CAA30-0414-AE03-BB60-284048F3C0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1C5FB3-E95D-D1B5-0D92-104F233DFACD}"/>
              </a:ext>
            </a:extLst>
          </p:cNvPr>
          <p:cNvSpPr>
            <a:spLocks noGrp="1"/>
          </p:cNvSpPr>
          <p:nvPr>
            <p:ph type="dt" sz="half" idx="10"/>
          </p:nvPr>
        </p:nvSpPr>
        <p:spPr/>
        <p:txBody>
          <a:bodyPr/>
          <a:lstStyle/>
          <a:p>
            <a:fld id="{A997D3CD-3464-4D0E-8D1C-B411F96AF085}" type="datetimeFigureOut">
              <a:rPr lang="en-US" smtClean="0"/>
              <a:t>2/25/2025</a:t>
            </a:fld>
            <a:endParaRPr lang="en-US"/>
          </a:p>
        </p:txBody>
      </p:sp>
      <p:sp>
        <p:nvSpPr>
          <p:cNvPr id="6" name="Footer Placeholder 5">
            <a:extLst>
              <a:ext uri="{FF2B5EF4-FFF2-40B4-BE49-F238E27FC236}">
                <a16:creationId xmlns:a16="http://schemas.microsoft.com/office/drawing/2014/main" id="{567953D1-4C66-CC38-0D2D-2E12FF4E99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6D2BBB-FB4A-50AC-26F6-C634CDFE2505}"/>
              </a:ext>
            </a:extLst>
          </p:cNvPr>
          <p:cNvSpPr>
            <a:spLocks noGrp="1"/>
          </p:cNvSpPr>
          <p:nvPr>
            <p:ph type="sldNum" sz="quarter" idx="12"/>
          </p:nvPr>
        </p:nvSpPr>
        <p:spPr/>
        <p:txBody>
          <a:bodyPr/>
          <a:lstStyle/>
          <a:p>
            <a:fld id="{603C881E-8748-45D4-90D3-58740C06CF54}" type="slidenum">
              <a:rPr lang="en-US" smtClean="0"/>
              <a:t>‹#›</a:t>
            </a:fld>
            <a:endParaRPr lang="en-US"/>
          </a:p>
        </p:txBody>
      </p:sp>
    </p:spTree>
    <p:extLst>
      <p:ext uri="{BB962C8B-B14F-4D97-AF65-F5344CB8AC3E}">
        <p14:creationId xmlns:p14="http://schemas.microsoft.com/office/powerpoint/2010/main" val="3968959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D86A45-68CA-0E9F-6840-002FA9D142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A1EDDFF-A715-AF9B-36FA-A2A2B81429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F588C2-6DFA-4CBF-926D-CEF43075D4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997D3CD-3464-4D0E-8D1C-B411F96AF085}" type="datetimeFigureOut">
              <a:rPr lang="en-US" smtClean="0"/>
              <a:t>2/25/2025</a:t>
            </a:fld>
            <a:endParaRPr lang="en-US"/>
          </a:p>
        </p:txBody>
      </p:sp>
      <p:sp>
        <p:nvSpPr>
          <p:cNvPr id="5" name="Footer Placeholder 4">
            <a:extLst>
              <a:ext uri="{FF2B5EF4-FFF2-40B4-BE49-F238E27FC236}">
                <a16:creationId xmlns:a16="http://schemas.microsoft.com/office/drawing/2014/main" id="{4C3A05B7-BF49-F1F5-9A21-47379F01F8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E86613C-63AE-E5DC-C562-1F95C6A4C5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03C881E-8748-45D4-90D3-58740C06CF54}" type="slidenum">
              <a:rPr lang="en-US" smtClean="0"/>
              <a:t>‹#›</a:t>
            </a:fld>
            <a:endParaRPr lang="en-US"/>
          </a:p>
        </p:txBody>
      </p:sp>
    </p:spTree>
    <p:extLst>
      <p:ext uri="{BB962C8B-B14F-4D97-AF65-F5344CB8AC3E}">
        <p14:creationId xmlns:p14="http://schemas.microsoft.com/office/powerpoint/2010/main" val="36466919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microsoft.com/office/2018/10/relationships/comments" Target="../comments/modernComment_10D_5DCA76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31">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9D40EC32-3C3D-7123-779C-2C6A07116378}"/>
              </a:ext>
            </a:extLst>
          </p:cNvPr>
          <p:cNvSpPr>
            <a:spLocks noGrp="1"/>
          </p:cNvSpPr>
          <p:nvPr>
            <p:ph type="ctrTitle"/>
          </p:nvPr>
        </p:nvSpPr>
        <p:spPr>
          <a:xfrm>
            <a:off x="3880430" y="583345"/>
            <a:ext cx="7160357" cy="4164820"/>
          </a:xfrm>
        </p:spPr>
        <p:txBody>
          <a:bodyPr anchor="t">
            <a:normAutofit/>
          </a:bodyPr>
          <a:lstStyle/>
          <a:p>
            <a:pPr algn="r"/>
            <a:r>
              <a:rPr lang="en-US" sz="8000">
                <a:solidFill>
                  <a:srgbClr val="FFFFFF"/>
                </a:solidFill>
              </a:rPr>
              <a:t>Term Project</a:t>
            </a:r>
          </a:p>
        </p:txBody>
      </p:sp>
      <p:sp>
        <p:nvSpPr>
          <p:cNvPr id="3" name="Subtitle 2">
            <a:extLst>
              <a:ext uri="{FF2B5EF4-FFF2-40B4-BE49-F238E27FC236}">
                <a16:creationId xmlns:a16="http://schemas.microsoft.com/office/drawing/2014/main" id="{C42557CA-075E-63E9-A120-357601BF542D}"/>
              </a:ext>
            </a:extLst>
          </p:cNvPr>
          <p:cNvSpPr>
            <a:spLocks noGrp="1"/>
          </p:cNvSpPr>
          <p:nvPr>
            <p:ph type="subTitle" idx="1"/>
          </p:nvPr>
        </p:nvSpPr>
        <p:spPr>
          <a:xfrm>
            <a:off x="1208228" y="5972174"/>
            <a:ext cx="8578699" cy="504825"/>
          </a:xfrm>
        </p:spPr>
        <p:txBody>
          <a:bodyPr>
            <a:normAutofit/>
          </a:bodyPr>
          <a:lstStyle/>
          <a:p>
            <a:pPr algn="l"/>
            <a:r>
              <a:rPr lang="en-US" sz="2000">
                <a:solidFill>
                  <a:srgbClr val="FFFFFF"/>
                </a:solidFill>
              </a:rPr>
              <a:t>Jack Huffman</a:t>
            </a:r>
          </a:p>
          <a:p>
            <a:pPr algn="l"/>
            <a:endParaRPr lang="en-US" sz="2000">
              <a:solidFill>
                <a:srgbClr val="FFFFFF"/>
              </a:solidFill>
            </a:endParaRPr>
          </a:p>
        </p:txBody>
      </p:sp>
      <p:sp>
        <p:nvSpPr>
          <p:cNvPr id="33"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34"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35"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36" name="Straight Connector 3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37"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38"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39"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13752092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Slide Background">
            <a:extLst>
              <a:ext uri="{FF2B5EF4-FFF2-40B4-BE49-F238E27FC236}">
                <a16:creationId xmlns:a16="http://schemas.microsoft.com/office/drawing/2014/main" id="{FE1EC756-41E9-4FD6-AD48-EF46A2813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6" name="Rectangle 15">
            <a:extLst>
              <a:ext uri="{FF2B5EF4-FFF2-40B4-BE49-F238E27FC236}">
                <a16:creationId xmlns:a16="http://schemas.microsoft.com/office/drawing/2014/main" id="{E66F6371-9EA5-9354-29DC-1D07B921F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290"/>
            <a:ext cx="12192000" cy="1733407"/>
          </a:xfrm>
          <a:prstGeom prst="rect">
            <a:avLst/>
          </a:prstGeom>
          <a:ln>
            <a:noFill/>
          </a:ln>
          <a:effectLst>
            <a:outerShdw blurRad="254000" dist="381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6C4EAB-773B-0289-F69E-C1807AA77535}"/>
              </a:ext>
            </a:extLst>
          </p:cNvPr>
          <p:cNvSpPr>
            <a:spLocks noGrp="1"/>
          </p:cNvSpPr>
          <p:nvPr>
            <p:ph type="title"/>
          </p:nvPr>
        </p:nvSpPr>
        <p:spPr>
          <a:xfrm>
            <a:off x="761995" y="307447"/>
            <a:ext cx="10693884" cy="1109932"/>
          </a:xfrm>
        </p:spPr>
        <p:txBody>
          <a:bodyPr vert="horz" lIns="91440" tIns="45720" rIns="91440" bIns="45720" rtlCol="0" anchor="ctr">
            <a:normAutofit/>
          </a:bodyPr>
          <a:lstStyle/>
          <a:p>
            <a:r>
              <a:rPr lang="en-US" sz="4000" kern="1200" dirty="0">
                <a:solidFill>
                  <a:schemeClr val="tx1"/>
                </a:solidFill>
                <a:latin typeface="+mj-lt"/>
                <a:ea typeface="+mj-ea"/>
                <a:cs typeface="+mj-cs"/>
              </a:rPr>
              <a:t>Scatterplots</a:t>
            </a:r>
          </a:p>
        </p:txBody>
      </p:sp>
      <p:pic>
        <p:nvPicPr>
          <p:cNvPr id="5" name="Content Placeholder 4">
            <a:extLst>
              <a:ext uri="{FF2B5EF4-FFF2-40B4-BE49-F238E27FC236}">
                <a16:creationId xmlns:a16="http://schemas.microsoft.com/office/drawing/2014/main" id="{18F02ECE-DAB6-7D56-24E0-923D8D9AB44C}"/>
              </a:ext>
            </a:extLst>
          </p:cNvPr>
          <p:cNvPicPr>
            <a:picLocks noGrp="1" noChangeAspect="1"/>
          </p:cNvPicPr>
          <p:nvPr>
            <p:ph idx="1"/>
          </p:nvPr>
        </p:nvPicPr>
        <p:blipFill>
          <a:blip r:embed="rId2"/>
          <a:stretch>
            <a:fillRect/>
          </a:stretch>
        </p:blipFill>
        <p:spPr>
          <a:xfrm>
            <a:off x="414064" y="2136392"/>
            <a:ext cx="6040326" cy="4124131"/>
          </a:xfrm>
          <a:prstGeom prst="rect">
            <a:avLst/>
          </a:prstGeom>
        </p:spPr>
      </p:pic>
      <p:sp>
        <p:nvSpPr>
          <p:cNvPr id="6" name="TextBox 5">
            <a:extLst>
              <a:ext uri="{FF2B5EF4-FFF2-40B4-BE49-F238E27FC236}">
                <a16:creationId xmlns:a16="http://schemas.microsoft.com/office/drawing/2014/main" id="{F5FF95D8-40D6-9F66-A36D-E72AD4846BE9}"/>
              </a:ext>
            </a:extLst>
          </p:cNvPr>
          <p:cNvSpPr txBox="1"/>
          <p:nvPr/>
        </p:nvSpPr>
        <p:spPr>
          <a:xfrm>
            <a:off x="7190509" y="2357888"/>
            <a:ext cx="4265370" cy="3902635"/>
          </a:xfrm>
          <a:prstGeom prst="rect">
            <a:avLst/>
          </a:prstGeom>
        </p:spPr>
        <p:txBody>
          <a:bodyPr vert="horz" lIns="91440" tIns="45720" rIns="91440" bIns="45720" rtlCol="0" anchor="ctr">
            <a:normAutofit fontScale="85000" lnSpcReduction="10000"/>
          </a:bodyPr>
          <a:lstStyle/>
          <a:p>
            <a:pPr>
              <a:lnSpc>
                <a:spcPct val="90000"/>
              </a:lnSpc>
              <a:spcAft>
                <a:spcPts val="600"/>
              </a:spcAft>
            </a:pPr>
            <a:r>
              <a:rPr lang="en-US" sz="1600" dirty="0"/>
              <a:t>The scatter plots created looks at the two most interesting variables when comparing to exam scores. </a:t>
            </a:r>
          </a:p>
          <a:p>
            <a:pPr indent="-228600">
              <a:lnSpc>
                <a:spcPct val="90000"/>
              </a:lnSpc>
              <a:spcAft>
                <a:spcPts val="600"/>
              </a:spcAft>
              <a:buFont typeface="Arial" panose="020B0604020202020204" pitchFamily="34" charset="0"/>
              <a:buChar char="•"/>
            </a:pPr>
            <a:endParaRPr lang="en-US" sz="1600" dirty="0"/>
          </a:p>
          <a:p>
            <a:pPr>
              <a:lnSpc>
                <a:spcPct val="90000"/>
              </a:lnSpc>
              <a:spcAft>
                <a:spcPts val="600"/>
              </a:spcAft>
            </a:pPr>
            <a:r>
              <a:rPr lang="en-US" sz="1600" b="1" dirty="0"/>
              <a:t>Attendance: </a:t>
            </a:r>
            <a:r>
              <a:rPr lang="en-US" sz="1600" dirty="0"/>
              <a:t>We notice a weak positive trend which can mean that higher attendance can elevate exam scores which validates prior statistical tests.</a:t>
            </a:r>
          </a:p>
          <a:p>
            <a:pPr indent="-228600">
              <a:lnSpc>
                <a:spcPct val="90000"/>
              </a:lnSpc>
              <a:spcAft>
                <a:spcPts val="600"/>
              </a:spcAft>
              <a:buFont typeface="Arial" panose="020B0604020202020204" pitchFamily="34" charset="0"/>
              <a:buChar char="•"/>
            </a:pPr>
            <a:endParaRPr lang="en-US" sz="1600" dirty="0"/>
          </a:p>
          <a:p>
            <a:pPr>
              <a:lnSpc>
                <a:spcPct val="90000"/>
              </a:lnSpc>
              <a:spcAft>
                <a:spcPts val="600"/>
              </a:spcAft>
            </a:pPr>
            <a:r>
              <a:rPr lang="en-US" sz="1600" b="1" dirty="0"/>
              <a:t>Hours Studied: </a:t>
            </a:r>
            <a:r>
              <a:rPr lang="en-US" sz="1600" dirty="0"/>
              <a:t>Like Attendance we also notice a weak positive trend albeit a little stronger than attendance. This can mean that students who study in moderation experience higher scores but if the over/under study their scores may suffer as a result</a:t>
            </a:r>
          </a:p>
          <a:p>
            <a:pPr>
              <a:lnSpc>
                <a:spcPct val="90000"/>
              </a:lnSpc>
              <a:spcAft>
                <a:spcPts val="600"/>
              </a:spcAft>
            </a:pPr>
            <a:endParaRPr lang="en-US" sz="1600" dirty="0"/>
          </a:p>
          <a:p>
            <a:pPr>
              <a:lnSpc>
                <a:spcPct val="90000"/>
              </a:lnSpc>
              <a:spcAft>
                <a:spcPts val="600"/>
              </a:spcAft>
            </a:pPr>
            <a:r>
              <a:rPr lang="en-US" sz="1600" dirty="0"/>
              <a:t>While these plots indicate a positive trend, analyzing the correlations numerically will show that for both variables, there are positive trends which can positively impact a model and how we understand what affects an Exam score.</a:t>
            </a:r>
          </a:p>
        </p:txBody>
      </p:sp>
    </p:spTree>
    <p:extLst>
      <p:ext uri="{BB962C8B-B14F-4D97-AF65-F5344CB8AC3E}">
        <p14:creationId xmlns:p14="http://schemas.microsoft.com/office/powerpoint/2010/main" val="2146392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372C300-099B-E0F0-9607-F816EBBEA231}"/>
            </a:ext>
          </a:extLst>
        </p:cNvPr>
        <p:cNvGrpSpPr/>
        <p:nvPr/>
      </p:nvGrpSpPr>
      <p:grpSpPr>
        <a:xfrm>
          <a:off x="0" y="0"/>
          <a:ext cx="0" cy="0"/>
          <a:chOff x="0" y="0"/>
          <a:chExt cx="0" cy="0"/>
        </a:xfrm>
      </p:grpSpPr>
      <p:sp useBgFill="1">
        <p:nvSpPr>
          <p:cNvPr id="14" name="Slide Background">
            <a:extLst>
              <a:ext uri="{FF2B5EF4-FFF2-40B4-BE49-F238E27FC236}">
                <a16:creationId xmlns:a16="http://schemas.microsoft.com/office/drawing/2014/main" id="{FE1EC756-41E9-4FD6-AD48-EF46A2813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6" name="Rectangle 15">
            <a:extLst>
              <a:ext uri="{FF2B5EF4-FFF2-40B4-BE49-F238E27FC236}">
                <a16:creationId xmlns:a16="http://schemas.microsoft.com/office/drawing/2014/main" id="{E66F6371-9EA5-9354-29DC-1D07B921F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290"/>
            <a:ext cx="12192000" cy="1733407"/>
          </a:xfrm>
          <a:prstGeom prst="rect">
            <a:avLst/>
          </a:prstGeom>
          <a:ln>
            <a:noFill/>
          </a:ln>
          <a:effectLst>
            <a:outerShdw blurRad="254000" dist="381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17D945-52F8-D6C4-F199-E1C5727DA4F9}"/>
              </a:ext>
            </a:extLst>
          </p:cNvPr>
          <p:cNvSpPr>
            <a:spLocks noGrp="1"/>
          </p:cNvSpPr>
          <p:nvPr>
            <p:ph type="title"/>
          </p:nvPr>
        </p:nvSpPr>
        <p:spPr>
          <a:xfrm>
            <a:off x="761995" y="307447"/>
            <a:ext cx="10693884" cy="1109932"/>
          </a:xfrm>
        </p:spPr>
        <p:txBody>
          <a:bodyPr>
            <a:normAutofit/>
          </a:bodyPr>
          <a:lstStyle/>
          <a:p>
            <a:r>
              <a:rPr lang="en-US" sz="4000"/>
              <a:t>Correlations</a:t>
            </a:r>
          </a:p>
        </p:txBody>
      </p:sp>
      <p:sp>
        <p:nvSpPr>
          <p:cNvPr id="4" name="Content Placeholder 3">
            <a:extLst>
              <a:ext uri="{FF2B5EF4-FFF2-40B4-BE49-F238E27FC236}">
                <a16:creationId xmlns:a16="http://schemas.microsoft.com/office/drawing/2014/main" id="{9233B2D2-2A96-01B2-E3EB-953659E024FD}"/>
              </a:ext>
            </a:extLst>
          </p:cNvPr>
          <p:cNvSpPr>
            <a:spLocks noGrp="1"/>
          </p:cNvSpPr>
          <p:nvPr>
            <p:ph idx="1"/>
          </p:nvPr>
        </p:nvSpPr>
        <p:spPr>
          <a:xfrm>
            <a:off x="7190509" y="2357888"/>
            <a:ext cx="4265370" cy="3902635"/>
          </a:xfrm>
        </p:spPr>
        <p:txBody>
          <a:bodyPr anchor="ctr">
            <a:normAutofit/>
          </a:bodyPr>
          <a:lstStyle/>
          <a:p>
            <a:pPr marL="0" indent="0">
              <a:buNone/>
            </a:pPr>
            <a:r>
              <a:rPr lang="en-US" sz="2000" dirty="0"/>
              <a:t>In conjunction with the scatter plots, correlations enforce the observations made in the previous slide:</a:t>
            </a:r>
          </a:p>
          <a:p>
            <a:pPr marL="0" indent="0">
              <a:buNone/>
            </a:pPr>
            <a:r>
              <a:rPr lang="en-US" sz="2000" dirty="0"/>
              <a:t>Like in the previous slide we notice that there are weak to moderate positive correlation with </a:t>
            </a:r>
            <a:r>
              <a:rPr lang="en-US" sz="2000" dirty="0" err="1"/>
              <a:t>Exam_score</a:t>
            </a:r>
            <a:r>
              <a:rPr lang="en-US" sz="2000" dirty="0"/>
              <a:t> which re-affirms previous observations. Although we would like these scores to be higher to definitively say they help predict scores, it is a good start.</a:t>
            </a:r>
          </a:p>
          <a:p>
            <a:pPr marL="0" indent="0">
              <a:buNone/>
            </a:pPr>
            <a:endParaRPr lang="en-US" sz="2000" dirty="0"/>
          </a:p>
          <a:p>
            <a:endParaRPr lang="en-US" sz="2000" dirty="0"/>
          </a:p>
        </p:txBody>
      </p:sp>
      <p:graphicFrame>
        <p:nvGraphicFramePr>
          <p:cNvPr id="9" name="Table 8">
            <a:extLst>
              <a:ext uri="{FF2B5EF4-FFF2-40B4-BE49-F238E27FC236}">
                <a16:creationId xmlns:a16="http://schemas.microsoft.com/office/drawing/2014/main" id="{1D9E1B36-ECA1-5646-D3A6-F9A0A21CBC4A}"/>
              </a:ext>
            </a:extLst>
          </p:cNvPr>
          <p:cNvGraphicFramePr>
            <a:graphicFrameLocks noGrp="1"/>
          </p:cNvGraphicFramePr>
          <p:nvPr>
            <p:extLst>
              <p:ext uri="{D42A27DB-BD31-4B8C-83A1-F6EECF244321}">
                <p14:modId xmlns:p14="http://schemas.microsoft.com/office/powerpoint/2010/main" val="2170305954"/>
              </p:ext>
            </p:extLst>
          </p:nvPr>
        </p:nvGraphicFramePr>
        <p:xfrm>
          <a:off x="736122" y="3465948"/>
          <a:ext cx="5804957" cy="1559377"/>
        </p:xfrm>
        <a:graphic>
          <a:graphicData uri="http://schemas.openxmlformats.org/drawingml/2006/table">
            <a:tbl>
              <a:tblPr firstRow="1" bandRow="1">
                <a:noFill/>
                <a:tableStyleId>{5C22544A-7EE6-4342-B048-85BDC9FD1C3A}</a:tableStyleId>
              </a:tblPr>
              <a:tblGrid>
                <a:gridCol w="1243833">
                  <a:extLst>
                    <a:ext uri="{9D8B030D-6E8A-4147-A177-3AD203B41FA5}">
                      <a16:colId xmlns:a16="http://schemas.microsoft.com/office/drawing/2014/main" val="3962433561"/>
                    </a:ext>
                  </a:extLst>
                </a:gridCol>
                <a:gridCol w="1385012">
                  <a:extLst>
                    <a:ext uri="{9D8B030D-6E8A-4147-A177-3AD203B41FA5}">
                      <a16:colId xmlns:a16="http://schemas.microsoft.com/office/drawing/2014/main" val="2994812121"/>
                    </a:ext>
                  </a:extLst>
                </a:gridCol>
                <a:gridCol w="1700682">
                  <a:extLst>
                    <a:ext uri="{9D8B030D-6E8A-4147-A177-3AD203B41FA5}">
                      <a16:colId xmlns:a16="http://schemas.microsoft.com/office/drawing/2014/main" val="570181200"/>
                    </a:ext>
                  </a:extLst>
                </a:gridCol>
                <a:gridCol w="1475430">
                  <a:extLst>
                    <a:ext uri="{9D8B030D-6E8A-4147-A177-3AD203B41FA5}">
                      <a16:colId xmlns:a16="http://schemas.microsoft.com/office/drawing/2014/main" val="2817931042"/>
                    </a:ext>
                  </a:extLst>
                </a:gridCol>
              </a:tblGrid>
              <a:tr h="435529">
                <a:tc>
                  <a:txBody>
                    <a:bodyPr/>
                    <a:lstStyle/>
                    <a:p>
                      <a:endParaRPr lang="en-US" sz="1600" b="1" cap="none" spc="0" dirty="0">
                        <a:solidFill>
                          <a:schemeClr val="tx1"/>
                        </a:solidFill>
                      </a:endParaRPr>
                    </a:p>
                  </a:txBody>
                  <a:tcPr marL="63959" marR="91370" marT="18274" marB="13705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r>
                        <a:rPr lang="en-US" sz="1600" b="1" cap="none" spc="0" dirty="0">
                          <a:solidFill>
                            <a:schemeClr val="tx1"/>
                          </a:solidFill>
                        </a:rPr>
                        <a:t>Attendance</a:t>
                      </a:r>
                    </a:p>
                  </a:txBody>
                  <a:tcPr marL="63959" marR="91370" marT="18274" marB="13705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1" cap="none" spc="0" dirty="0" err="1">
                          <a:solidFill>
                            <a:schemeClr val="tx1"/>
                          </a:solidFill>
                        </a:rPr>
                        <a:t>Hours_studied</a:t>
                      </a:r>
                      <a:endParaRPr lang="en-US" sz="1600" b="1" cap="none" spc="0" dirty="0">
                        <a:solidFill>
                          <a:schemeClr val="tx1"/>
                        </a:solidFill>
                      </a:endParaRPr>
                    </a:p>
                  </a:txBody>
                  <a:tcPr marL="63959" marR="91370" marT="18274" marB="13705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600" b="1" cap="none" spc="0" err="1">
                          <a:solidFill>
                            <a:schemeClr val="tx1"/>
                          </a:solidFill>
                        </a:rPr>
                        <a:t>Exam_score</a:t>
                      </a:r>
                      <a:endParaRPr lang="en-US" sz="1600" b="1" cap="none" spc="0">
                        <a:solidFill>
                          <a:schemeClr val="tx1"/>
                        </a:solidFill>
                      </a:endParaRPr>
                    </a:p>
                  </a:txBody>
                  <a:tcPr marL="63959" marR="91370" marT="18274" marB="13705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53367311"/>
                  </a:ext>
                </a:extLst>
              </a:tr>
              <a:tr h="374616">
                <a:tc>
                  <a:txBody>
                    <a:bodyPr/>
                    <a:lstStyle/>
                    <a:p>
                      <a:r>
                        <a:rPr lang="en-US" sz="1200" cap="none" spc="0">
                          <a:solidFill>
                            <a:schemeClr val="tx1"/>
                          </a:solidFill>
                        </a:rPr>
                        <a:t>Attendance</a:t>
                      </a:r>
                    </a:p>
                  </a:txBody>
                  <a:tcPr marL="63959" marR="91370" marT="18274" marB="1370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cap="none" spc="0" dirty="0">
                          <a:solidFill>
                            <a:schemeClr val="tx1"/>
                          </a:solidFill>
                        </a:rPr>
                        <a:t>1.000</a:t>
                      </a:r>
                    </a:p>
                  </a:txBody>
                  <a:tcPr marL="63959" marR="91370" marT="18274" marB="1370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cap="none" spc="0" dirty="0">
                          <a:solidFill>
                            <a:schemeClr val="tx1"/>
                          </a:solidFill>
                        </a:rPr>
                        <a:t>-0.009</a:t>
                      </a:r>
                    </a:p>
                  </a:txBody>
                  <a:tcPr marL="63959" marR="91370" marT="18274" marB="1370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cap="none" spc="0">
                          <a:solidFill>
                            <a:schemeClr val="tx1"/>
                          </a:solidFill>
                        </a:rPr>
                        <a:t>0.581</a:t>
                      </a:r>
                    </a:p>
                  </a:txBody>
                  <a:tcPr marL="63959" marR="91370" marT="18274" marB="1370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53253540"/>
                  </a:ext>
                </a:extLst>
              </a:tr>
              <a:tr h="374616">
                <a:tc>
                  <a:txBody>
                    <a:bodyPr/>
                    <a:lstStyle/>
                    <a:p>
                      <a:r>
                        <a:rPr lang="en-US" sz="1200" cap="none" spc="0" err="1">
                          <a:solidFill>
                            <a:schemeClr val="tx1"/>
                          </a:solidFill>
                        </a:rPr>
                        <a:t>Hours_studied</a:t>
                      </a:r>
                      <a:endParaRPr lang="en-US" sz="1200" cap="none" spc="0">
                        <a:solidFill>
                          <a:schemeClr val="tx1"/>
                        </a:solidFill>
                      </a:endParaRPr>
                    </a:p>
                  </a:txBody>
                  <a:tcPr marL="63959" marR="91370" marT="18274" marB="1370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200" cap="none" spc="0">
                          <a:solidFill>
                            <a:schemeClr val="tx1"/>
                          </a:solidFill>
                        </a:rPr>
                        <a:t>-0.009</a:t>
                      </a:r>
                    </a:p>
                  </a:txBody>
                  <a:tcPr marL="63959" marR="91370" marT="18274" marB="1370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200" cap="none" spc="0" dirty="0">
                          <a:solidFill>
                            <a:schemeClr val="tx1"/>
                          </a:solidFill>
                        </a:rPr>
                        <a:t>1.000</a:t>
                      </a:r>
                    </a:p>
                  </a:txBody>
                  <a:tcPr marL="63959" marR="91370" marT="18274" marB="1370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200" cap="none" spc="0" dirty="0">
                          <a:solidFill>
                            <a:schemeClr val="tx1"/>
                          </a:solidFill>
                        </a:rPr>
                        <a:t>0.445</a:t>
                      </a:r>
                    </a:p>
                  </a:txBody>
                  <a:tcPr marL="63959" marR="91370" marT="18274" marB="1370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196834425"/>
                  </a:ext>
                </a:extLst>
              </a:tr>
              <a:tr h="374616">
                <a:tc>
                  <a:txBody>
                    <a:bodyPr/>
                    <a:lstStyle/>
                    <a:p>
                      <a:r>
                        <a:rPr lang="en-US" sz="1200" cap="none" spc="0" err="1">
                          <a:solidFill>
                            <a:schemeClr val="tx1"/>
                          </a:solidFill>
                        </a:rPr>
                        <a:t>Exam_Score</a:t>
                      </a:r>
                      <a:endParaRPr lang="en-US" sz="1200" cap="none" spc="0">
                        <a:solidFill>
                          <a:schemeClr val="tx1"/>
                        </a:solidFill>
                      </a:endParaRPr>
                    </a:p>
                  </a:txBody>
                  <a:tcPr marL="63959" marR="91370" marT="18274" marB="1370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cap="none" spc="0">
                          <a:solidFill>
                            <a:schemeClr val="tx1"/>
                          </a:solidFill>
                        </a:rPr>
                        <a:t>0.581</a:t>
                      </a:r>
                    </a:p>
                  </a:txBody>
                  <a:tcPr marL="63959" marR="91370" marT="18274" marB="1370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cap="none" spc="0">
                          <a:solidFill>
                            <a:schemeClr val="tx1"/>
                          </a:solidFill>
                        </a:rPr>
                        <a:t>0.445</a:t>
                      </a:r>
                    </a:p>
                  </a:txBody>
                  <a:tcPr marL="63959" marR="91370" marT="18274" marB="1370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200" cap="none" spc="0" dirty="0">
                          <a:solidFill>
                            <a:schemeClr val="tx1"/>
                          </a:solidFill>
                        </a:rPr>
                        <a:t>1.000</a:t>
                      </a:r>
                    </a:p>
                  </a:txBody>
                  <a:tcPr marL="63959" marR="91370" marT="18274" marB="13705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65504582"/>
                  </a:ext>
                </a:extLst>
              </a:tr>
            </a:tbl>
          </a:graphicData>
        </a:graphic>
      </p:graphicFrame>
    </p:spTree>
    <p:extLst>
      <p:ext uri="{BB962C8B-B14F-4D97-AF65-F5344CB8AC3E}">
        <p14:creationId xmlns:p14="http://schemas.microsoft.com/office/powerpoint/2010/main" val="1495150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FE1EC756-41E9-4FD6-AD48-EF46A2813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66F6371-9EA5-9354-29DC-1D07B921F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290"/>
            <a:ext cx="12192000" cy="1733407"/>
          </a:xfrm>
          <a:prstGeom prst="rect">
            <a:avLst/>
          </a:prstGeom>
          <a:ln>
            <a:noFill/>
          </a:ln>
          <a:effectLst>
            <a:outerShdw blurRad="254000" dist="381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849785-BEB0-D5DA-7F9B-EF0A8A030DFB}"/>
              </a:ext>
            </a:extLst>
          </p:cNvPr>
          <p:cNvSpPr>
            <a:spLocks noGrp="1"/>
          </p:cNvSpPr>
          <p:nvPr>
            <p:ph type="title"/>
          </p:nvPr>
        </p:nvSpPr>
        <p:spPr>
          <a:xfrm>
            <a:off x="761995" y="307447"/>
            <a:ext cx="10693884" cy="1109932"/>
          </a:xfrm>
        </p:spPr>
        <p:txBody>
          <a:bodyPr>
            <a:normAutofit/>
          </a:bodyPr>
          <a:lstStyle/>
          <a:p>
            <a:r>
              <a:rPr lang="en-US" sz="4000"/>
              <a:t>Hypothesis testing / Stats</a:t>
            </a:r>
          </a:p>
        </p:txBody>
      </p:sp>
      <p:sp>
        <p:nvSpPr>
          <p:cNvPr id="3" name="Content Placeholder 2">
            <a:extLst>
              <a:ext uri="{FF2B5EF4-FFF2-40B4-BE49-F238E27FC236}">
                <a16:creationId xmlns:a16="http://schemas.microsoft.com/office/drawing/2014/main" id="{AD7776F3-6318-BDD0-BCD0-7581E753F079}"/>
              </a:ext>
            </a:extLst>
          </p:cNvPr>
          <p:cNvSpPr>
            <a:spLocks noGrp="1"/>
          </p:cNvSpPr>
          <p:nvPr>
            <p:ph idx="1"/>
          </p:nvPr>
        </p:nvSpPr>
        <p:spPr>
          <a:xfrm>
            <a:off x="7190509" y="2357888"/>
            <a:ext cx="4265370" cy="3902635"/>
          </a:xfrm>
        </p:spPr>
        <p:txBody>
          <a:bodyPr anchor="ctr">
            <a:normAutofit/>
          </a:bodyPr>
          <a:lstStyle/>
          <a:p>
            <a:pPr marL="0" indent="0">
              <a:buNone/>
            </a:pPr>
            <a:r>
              <a:rPr lang="en-US" sz="2000" dirty="0"/>
              <a:t>Using ANOVA we see that for the variables we selected, the P-Values are less that 0.05 which means we can reject the null hypothesis. This indicates that the features we have can significantly influence exam scores. </a:t>
            </a:r>
          </a:p>
          <a:p>
            <a:endParaRPr lang="en-US" sz="2000" dirty="0"/>
          </a:p>
        </p:txBody>
      </p:sp>
      <p:graphicFrame>
        <p:nvGraphicFramePr>
          <p:cNvPr id="4" name="Table 3">
            <a:extLst>
              <a:ext uri="{FF2B5EF4-FFF2-40B4-BE49-F238E27FC236}">
                <a16:creationId xmlns:a16="http://schemas.microsoft.com/office/drawing/2014/main" id="{884F2DC3-512D-A5F4-30C8-E258939D0D02}"/>
              </a:ext>
            </a:extLst>
          </p:cNvPr>
          <p:cNvGraphicFramePr>
            <a:graphicFrameLocks noGrp="1"/>
          </p:cNvGraphicFramePr>
          <p:nvPr>
            <p:extLst>
              <p:ext uri="{D42A27DB-BD31-4B8C-83A1-F6EECF244321}">
                <p14:modId xmlns:p14="http://schemas.microsoft.com/office/powerpoint/2010/main" val="703819649"/>
              </p:ext>
            </p:extLst>
          </p:nvPr>
        </p:nvGraphicFramePr>
        <p:xfrm>
          <a:off x="939524" y="2357888"/>
          <a:ext cx="6010575" cy="3775496"/>
        </p:xfrm>
        <a:graphic>
          <a:graphicData uri="http://schemas.openxmlformats.org/drawingml/2006/table">
            <a:tbl>
              <a:tblPr firstRow="1" bandRow="1">
                <a:noFill/>
                <a:tableStyleId>{5C22544A-7EE6-4342-B048-85BDC9FD1C3A}</a:tableStyleId>
              </a:tblPr>
              <a:tblGrid>
                <a:gridCol w="1579538">
                  <a:extLst>
                    <a:ext uri="{9D8B030D-6E8A-4147-A177-3AD203B41FA5}">
                      <a16:colId xmlns:a16="http://schemas.microsoft.com/office/drawing/2014/main" val="3225384429"/>
                    </a:ext>
                  </a:extLst>
                </a:gridCol>
                <a:gridCol w="1284407">
                  <a:extLst>
                    <a:ext uri="{9D8B030D-6E8A-4147-A177-3AD203B41FA5}">
                      <a16:colId xmlns:a16="http://schemas.microsoft.com/office/drawing/2014/main" val="3521323663"/>
                    </a:ext>
                  </a:extLst>
                </a:gridCol>
                <a:gridCol w="889166">
                  <a:extLst>
                    <a:ext uri="{9D8B030D-6E8A-4147-A177-3AD203B41FA5}">
                      <a16:colId xmlns:a16="http://schemas.microsoft.com/office/drawing/2014/main" val="2506238648"/>
                    </a:ext>
                  </a:extLst>
                </a:gridCol>
                <a:gridCol w="2257464">
                  <a:extLst>
                    <a:ext uri="{9D8B030D-6E8A-4147-A177-3AD203B41FA5}">
                      <a16:colId xmlns:a16="http://schemas.microsoft.com/office/drawing/2014/main" val="2840546990"/>
                    </a:ext>
                  </a:extLst>
                </a:gridCol>
              </a:tblGrid>
              <a:tr h="743451">
                <a:tc>
                  <a:txBody>
                    <a:bodyPr/>
                    <a:lstStyle/>
                    <a:p>
                      <a:pPr algn="ctr"/>
                      <a:r>
                        <a:rPr lang="en-US" sz="1800" b="0" cap="none" spc="0" dirty="0">
                          <a:solidFill>
                            <a:schemeClr val="tx1"/>
                          </a:solidFill>
                        </a:rPr>
                        <a:t>Feature</a:t>
                      </a:r>
                    </a:p>
                  </a:txBody>
                  <a:tcPr marL="51391" marR="51391" marT="51391" marB="10278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cap="none" spc="0">
                          <a:solidFill>
                            <a:schemeClr val="tx1"/>
                          </a:solidFill>
                        </a:rPr>
                        <a:t>Observed Difference</a:t>
                      </a:r>
                    </a:p>
                  </a:txBody>
                  <a:tcPr marL="51391" marR="51391" marT="51391" marB="10278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cap="none" spc="0">
                          <a:solidFill>
                            <a:schemeClr val="tx1"/>
                          </a:solidFill>
                        </a:rPr>
                        <a:t>P-Value</a:t>
                      </a:r>
                    </a:p>
                  </a:txBody>
                  <a:tcPr marL="51391" marR="51391" marT="51391" marB="10278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0" cap="none" spc="0">
                          <a:solidFill>
                            <a:schemeClr val="tx1"/>
                          </a:solidFill>
                        </a:rPr>
                        <a:t>Significant</a:t>
                      </a:r>
                    </a:p>
                  </a:txBody>
                  <a:tcPr marL="51391" marR="51391" marT="51391" marB="102781"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4528878"/>
                  </a:ext>
                </a:extLst>
              </a:tr>
              <a:tr h="606409">
                <a:tc>
                  <a:txBody>
                    <a:bodyPr/>
                    <a:lstStyle/>
                    <a:p>
                      <a:r>
                        <a:rPr lang="en-US" sz="1300" cap="none" spc="0" dirty="0">
                          <a:solidFill>
                            <a:schemeClr val="tx1"/>
                          </a:solidFill>
                        </a:rPr>
                        <a:t>Attendance</a:t>
                      </a:r>
                    </a:p>
                  </a:txBody>
                  <a:tcPr marL="51391" marR="51391" marT="51391" marB="1027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300" cap="none" spc="0" dirty="0">
                          <a:solidFill>
                            <a:schemeClr val="tx1"/>
                          </a:solidFill>
                        </a:rPr>
                        <a:t>+3.88</a:t>
                      </a:r>
                    </a:p>
                  </a:txBody>
                  <a:tcPr marL="51391" marR="51391" marT="51391" marB="1027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300" cap="none" spc="0">
                          <a:solidFill>
                            <a:schemeClr val="tx1"/>
                          </a:solidFill>
                        </a:rPr>
                        <a:t>&lt; 0.05</a:t>
                      </a:r>
                    </a:p>
                  </a:txBody>
                  <a:tcPr marL="51391" marR="51391" marT="51391" marB="1027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300" cap="none" spc="0">
                          <a:solidFill>
                            <a:schemeClr val="tx1"/>
                          </a:solidFill>
                        </a:rPr>
                        <a:t>Yes, the P-</a:t>
                      </a:r>
                      <a:r>
                        <a:rPr lang="en-US" sz="1300" cap="none" spc="0" err="1">
                          <a:solidFill>
                            <a:schemeClr val="tx1"/>
                          </a:solidFill>
                        </a:rPr>
                        <a:t>val</a:t>
                      </a:r>
                      <a:r>
                        <a:rPr lang="en-US" sz="1300" cap="none" spc="0">
                          <a:solidFill>
                            <a:schemeClr val="tx1"/>
                          </a:solidFill>
                        </a:rPr>
                        <a:t> is less than 0.05</a:t>
                      </a:r>
                    </a:p>
                  </a:txBody>
                  <a:tcPr marL="51391" marR="51391" marT="51391" marB="1027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32388661"/>
                  </a:ext>
                </a:extLst>
              </a:tr>
              <a:tr h="606409">
                <a:tc>
                  <a:txBody>
                    <a:bodyPr/>
                    <a:lstStyle/>
                    <a:p>
                      <a:r>
                        <a:rPr lang="en-US" sz="1300" cap="none" spc="0">
                          <a:solidFill>
                            <a:schemeClr val="tx1"/>
                          </a:solidFill>
                        </a:rPr>
                        <a:t>Hours Studied</a:t>
                      </a:r>
                    </a:p>
                  </a:txBody>
                  <a:tcPr marL="51391" marR="51391" marT="51391" marB="1027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300" cap="none" spc="0">
                          <a:solidFill>
                            <a:schemeClr val="tx1"/>
                          </a:solidFill>
                        </a:rPr>
                        <a:t>+2.77</a:t>
                      </a:r>
                    </a:p>
                  </a:txBody>
                  <a:tcPr marL="51391" marR="51391" marT="51391" marB="1027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cap="none" spc="0" dirty="0">
                          <a:solidFill>
                            <a:schemeClr val="tx1"/>
                          </a:solidFill>
                        </a:rPr>
                        <a:t>&lt; 0.05</a:t>
                      </a:r>
                    </a:p>
                  </a:txBody>
                  <a:tcPr marL="51391" marR="51391" marT="51391" marB="1027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cap="none" spc="0" dirty="0">
                          <a:solidFill>
                            <a:schemeClr val="tx1"/>
                          </a:solidFill>
                        </a:rPr>
                        <a:t>Yes, the P-</a:t>
                      </a:r>
                      <a:r>
                        <a:rPr lang="en-US" sz="1300" cap="none" spc="0" dirty="0" err="1">
                          <a:solidFill>
                            <a:schemeClr val="tx1"/>
                          </a:solidFill>
                        </a:rPr>
                        <a:t>val</a:t>
                      </a:r>
                      <a:r>
                        <a:rPr lang="en-US" sz="1300" cap="none" spc="0" dirty="0">
                          <a:solidFill>
                            <a:schemeClr val="tx1"/>
                          </a:solidFill>
                        </a:rPr>
                        <a:t> is less than 0.05</a:t>
                      </a:r>
                    </a:p>
                  </a:txBody>
                  <a:tcPr marL="51391" marR="51391" marT="51391" marB="1027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31051187"/>
                  </a:ext>
                </a:extLst>
              </a:tr>
              <a:tr h="606409">
                <a:tc>
                  <a:txBody>
                    <a:bodyPr/>
                    <a:lstStyle/>
                    <a:p>
                      <a:r>
                        <a:rPr lang="en-US" sz="1300" cap="none" spc="0">
                          <a:solidFill>
                            <a:schemeClr val="tx1"/>
                          </a:solidFill>
                        </a:rPr>
                        <a:t>Previous Scores</a:t>
                      </a:r>
                    </a:p>
                  </a:txBody>
                  <a:tcPr marL="51391" marR="51391" marT="51391" marB="1027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300" cap="none" spc="0">
                          <a:solidFill>
                            <a:schemeClr val="tx1"/>
                          </a:solidFill>
                        </a:rPr>
                        <a:t>+1.21</a:t>
                      </a:r>
                    </a:p>
                  </a:txBody>
                  <a:tcPr marL="51391" marR="51391" marT="51391" marB="1027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cap="none" spc="0">
                          <a:solidFill>
                            <a:schemeClr val="tx1"/>
                          </a:solidFill>
                        </a:rPr>
                        <a:t>&lt; 0.05</a:t>
                      </a:r>
                    </a:p>
                  </a:txBody>
                  <a:tcPr marL="51391" marR="51391" marT="51391" marB="1027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cap="none" spc="0" dirty="0">
                          <a:solidFill>
                            <a:schemeClr val="tx1"/>
                          </a:solidFill>
                        </a:rPr>
                        <a:t>Yes, the P-</a:t>
                      </a:r>
                      <a:r>
                        <a:rPr lang="en-US" sz="1300" cap="none" spc="0" dirty="0" err="1">
                          <a:solidFill>
                            <a:schemeClr val="tx1"/>
                          </a:solidFill>
                        </a:rPr>
                        <a:t>val</a:t>
                      </a:r>
                      <a:r>
                        <a:rPr lang="en-US" sz="1300" cap="none" spc="0" dirty="0">
                          <a:solidFill>
                            <a:schemeClr val="tx1"/>
                          </a:solidFill>
                        </a:rPr>
                        <a:t> is less than 0.05</a:t>
                      </a:r>
                    </a:p>
                  </a:txBody>
                  <a:tcPr marL="51391" marR="51391" marT="51391" marB="1027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37339581"/>
                  </a:ext>
                </a:extLst>
              </a:tr>
              <a:tr h="606409">
                <a:tc>
                  <a:txBody>
                    <a:bodyPr/>
                    <a:lstStyle/>
                    <a:p>
                      <a:r>
                        <a:rPr lang="en-US" sz="1300" cap="none" spc="0">
                          <a:solidFill>
                            <a:schemeClr val="tx1"/>
                          </a:solidFill>
                        </a:rPr>
                        <a:t>Tutoring</a:t>
                      </a:r>
                    </a:p>
                  </a:txBody>
                  <a:tcPr marL="51391" marR="51391" marT="51391" marB="1027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300" cap="none" spc="0">
                          <a:solidFill>
                            <a:schemeClr val="tx1"/>
                          </a:solidFill>
                        </a:rPr>
                        <a:t>+1.03</a:t>
                      </a:r>
                    </a:p>
                  </a:txBody>
                  <a:tcPr marL="51391" marR="51391" marT="51391" marB="1027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cap="none" spc="0">
                          <a:solidFill>
                            <a:schemeClr val="tx1"/>
                          </a:solidFill>
                        </a:rPr>
                        <a:t>&lt; 0.05</a:t>
                      </a:r>
                    </a:p>
                  </a:txBody>
                  <a:tcPr marL="51391" marR="51391" marT="51391" marB="1027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cap="none" spc="0" dirty="0">
                          <a:solidFill>
                            <a:schemeClr val="tx1"/>
                          </a:solidFill>
                        </a:rPr>
                        <a:t>Yes, the P-</a:t>
                      </a:r>
                      <a:r>
                        <a:rPr lang="en-US" sz="1300" cap="none" spc="0" dirty="0" err="1">
                          <a:solidFill>
                            <a:schemeClr val="tx1"/>
                          </a:solidFill>
                        </a:rPr>
                        <a:t>val</a:t>
                      </a:r>
                      <a:r>
                        <a:rPr lang="en-US" sz="1300" cap="none" spc="0" dirty="0">
                          <a:solidFill>
                            <a:schemeClr val="tx1"/>
                          </a:solidFill>
                        </a:rPr>
                        <a:t> is less than 0.05</a:t>
                      </a:r>
                    </a:p>
                  </a:txBody>
                  <a:tcPr marL="51391" marR="51391" marT="51391" marB="1027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08024112"/>
                  </a:ext>
                </a:extLst>
              </a:tr>
              <a:tr h="606409">
                <a:tc>
                  <a:txBody>
                    <a:bodyPr/>
                    <a:lstStyle/>
                    <a:p>
                      <a:r>
                        <a:rPr lang="en-US" sz="1300" cap="none" spc="0">
                          <a:solidFill>
                            <a:schemeClr val="tx1"/>
                          </a:solidFill>
                        </a:rPr>
                        <a:t>Learning Disabilities</a:t>
                      </a:r>
                    </a:p>
                  </a:txBody>
                  <a:tcPr marL="51391" marR="51391" marT="51391" marB="1027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300" cap="none" spc="0">
                          <a:solidFill>
                            <a:schemeClr val="tx1"/>
                          </a:solidFill>
                        </a:rPr>
                        <a:t>-1.08</a:t>
                      </a:r>
                    </a:p>
                  </a:txBody>
                  <a:tcPr marL="51391" marR="51391" marT="51391" marB="1027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cap="none" spc="0">
                          <a:solidFill>
                            <a:schemeClr val="tx1"/>
                          </a:solidFill>
                        </a:rPr>
                        <a:t>&lt; 0.05</a:t>
                      </a:r>
                    </a:p>
                  </a:txBody>
                  <a:tcPr marL="51391" marR="51391" marT="51391" marB="1027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300" cap="none" spc="0" dirty="0">
                          <a:solidFill>
                            <a:schemeClr val="tx1"/>
                          </a:solidFill>
                        </a:rPr>
                        <a:t>Yes, the P-</a:t>
                      </a:r>
                      <a:r>
                        <a:rPr lang="en-US" sz="1300" cap="none" spc="0" dirty="0" err="1">
                          <a:solidFill>
                            <a:schemeClr val="tx1"/>
                          </a:solidFill>
                        </a:rPr>
                        <a:t>val</a:t>
                      </a:r>
                      <a:r>
                        <a:rPr lang="en-US" sz="1300" cap="none" spc="0" dirty="0">
                          <a:solidFill>
                            <a:schemeClr val="tx1"/>
                          </a:solidFill>
                        </a:rPr>
                        <a:t> is less than 0.05</a:t>
                      </a:r>
                    </a:p>
                  </a:txBody>
                  <a:tcPr marL="51391" marR="51391" marT="51391" marB="1027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4954840"/>
                  </a:ext>
                </a:extLst>
              </a:tr>
            </a:tbl>
          </a:graphicData>
        </a:graphic>
      </p:graphicFrame>
    </p:spTree>
    <p:extLst>
      <p:ext uri="{BB962C8B-B14F-4D97-AF65-F5344CB8AC3E}">
        <p14:creationId xmlns:p14="http://schemas.microsoft.com/office/powerpoint/2010/main" val="1681115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FE1EC756-41E9-4FD6-AD48-EF46A2813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2" name="Rectangle 11">
            <a:extLst>
              <a:ext uri="{FF2B5EF4-FFF2-40B4-BE49-F238E27FC236}">
                <a16:creationId xmlns:a16="http://schemas.microsoft.com/office/drawing/2014/main" id="{E66F6371-9EA5-9354-29DC-1D07B921F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290"/>
            <a:ext cx="12192000" cy="1733407"/>
          </a:xfrm>
          <a:prstGeom prst="rect">
            <a:avLst/>
          </a:prstGeom>
          <a:ln>
            <a:noFill/>
          </a:ln>
          <a:effectLst>
            <a:outerShdw blurRad="254000" dist="381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075F79-B0CC-5E58-8672-58DD64F1C3A6}"/>
              </a:ext>
            </a:extLst>
          </p:cNvPr>
          <p:cNvSpPr>
            <a:spLocks noGrp="1"/>
          </p:cNvSpPr>
          <p:nvPr>
            <p:ph type="title"/>
          </p:nvPr>
        </p:nvSpPr>
        <p:spPr>
          <a:xfrm>
            <a:off x="761995" y="307447"/>
            <a:ext cx="10693884" cy="1109932"/>
          </a:xfrm>
        </p:spPr>
        <p:txBody>
          <a:bodyPr>
            <a:normAutofit/>
          </a:bodyPr>
          <a:lstStyle/>
          <a:p>
            <a:r>
              <a:rPr lang="en-US" sz="4000" dirty="0"/>
              <a:t>Regression Analysis</a:t>
            </a:r>
          </a:p>
        </p:txBody>
      </p:sp>
      <p:pic>
        <p:nvPicPr>
          <p:cNvPr id="5" name="Picture 4">
            <a:extLst>
              <a:ext uri="{FF2B5EF4-FFF2-40B4-BE49-F238E27FC236}">
                <a16:creationId xmlns:a16="http://schemas.microsoft.com/office/drawing/2014/main" id="{A676B40B-F49D-EB37-6C19-4FF2903D5E0E}"/>
              </a:ext>
            </a:extLst>
          </p:cNvPr>
          <p:cNvPicPr>
            <a:picLocks noChangeAspect="1"/>
          </p:cNvPicPr>
          <p:nvPr/>
        </p:nvPicPr>
        <p:blipFill>
          <a:blip r:embed="rId2"/>
          <a:stretch>
            <a:fillRect/>
          </a:stretch>
        </p:blipFill>
        <p:spPr>
          <a:xfrm>
            <a:off x="799882" y="2357888"/>
            <a:ext cx="5677434" cy="3775494"/>
          </a:xfrm>
          <a:prstGeom prst="rect">
            <a:avLst/>
          </a:prstGeom>
        </p:spPr>
      </p:pic>
      <p:sp>
        <p:nvSpPr>
          <p:cNvPr id="3" name="Content Placeholder 2">
            <a:extLst>
              <a:ext uri="{FF2B5EF4-FFF2-40B4-BE49-F238E27FC236}">
                <a16:creationId xmlns:a16="http://schemas.microsoft.com/office/drawing/2014/main" id="{30223FB0-A206-E3DA-359C-798006DEB72C}"/>
              </a:ext>
            </a:extLst>
          </p:cNvPr>
          <p:cNvSpPr>
            <a:spLocks noGrp="1"/>
          </p:cNvSpPr>
          <p:nvPr>
            <p:ph idx="1"/>
          </p:nvPr>
        </p:nvSpPr>
        <p:spPr>
          <a:xfrm>
            <a:off x="7190509" y="2357888"/>
            <a:ext cx="4265370" cy="3902635"/>
          </a:xfrm>
        </p:spPr>
        <p:txBody>
          <a:bodyPr anchor="ctr">
            <a:normAutofit/>
          </a:bodyPr>
          <a:lstStyle/>
          <a:p>
            <a:pPr marL="0" indent="0">
              <a:buNone/>
            </a:pPr>
            <a:r>
              <a:rPr lang="en-US" sz="1300" dirty="0"/>
              <a:t>Linear Regression is one of the final steps of this process where we take all of the variables, we have deemed important and need to input into a Linear Regression model. To enhance the model some slight feature engineering occurred and ran the model and observed the following</a:t>
            </a:r>
          </a:p>
          <a:p>
            <a:pPr marL="0" indent="0">
              <a:buNone/>
            </a:pPr>
            <a:endParaRPr lang="en-US" sz="1300" dirty="0"/>
          </a:p>
          <a:p>
            <a:pPr marL="0" indent="0">
              <a:buNone/>
            </a:pPr>
            <a:endParaRPr lang="en-US" sz="1300" dirty="0"/>
          </a:p>
          <a:p>
            <a:pPr marL="0" indent="0">
              <a:buNone/>
            </a:pPr>
            <a:endParaRPr lang="en-US" sz="1300" dirty="0"/>
          </a:p>
          <a:p>
            <a:pPr marL="0" indent="0">
              <a:buNone/>
            </a:pPr>
            <a:endParaRPr lang="en-US" sz="1300" dirty="0"/>
          </a:p>
          <a:p>
            <a:pPr marL="0" indent="0">
              <a:buNone/>
            </a:pPr>
            <a:r>
              <a:rPr lang="en-US" sz="1300" dirty="0"/>
              <a:t>We can see that the model responds exceptionally well to the metrics fed into it and using the observations of the statistics we notice a great increase in accuracy and good bias</a:t>
            </a:r>
          </a:p>
        </p:txBody>
      </p:sp>
      <p:graphicFrame>
        <p:nvGraphicFramePr>
          <p:cNvPr id="4" name="Table 3">
            <a:extLst>
              <a:ext uri="{FF2B5EF4-FFF2-40B4-BE49-F238E27FC236}">
                <a16:creationId xmlns:a16="http://schemas.microsoft.com/office/drawing/2014/main" id="{CABBBEE3-C3E5-FCC3-4749-B7282CF9646C}"/>
              </a:ext>
            </a:extLst>
          </p:cNvPr>
          <p:cNvGraphicFramePr>
            <a:graphicFrameLocks noGrp="1"/>
          </p:cNvGraphicFramePr>
          <p:nvPr>
            <p:extLst>
              <p:ext uri="{D42A27DB-BD31-4B8C-83A1-F6EECF244321}">
                <p14:modId xmlns:p14="http://schemas.microsoft.com/office/powerpoint/2010/main" val="4191335832"/>
              </p:ext>
            </p:extLst>
          </p:nvPr>
        </p:nvGraphicFramePr>
        <p:xfrm>
          <a:off x="7190509" y="4079516"/>
          <a:ext cx="4313985" cy="731520"/>
        </p:xfrm>
        <a:graphic>
          <a:graphicData uri="http://schemas.openxmlformats.org/drawingml/2006/table">
            <a:tbl>
              <a:tblPr firstRow="1" bandRow="1">
                <a:tableStyleId>{5C22544A-7EE6-4342-B048-85BDC9FD1C3A}</a:tableStyleId>
              </a:tblPr>
              <a:tblGrid>
                <a:gridCol w="1040104">
                  <a:extLst>
                    <a:ext uri="{9D8B030D-6E8A-4147-A177-3AD203B41FA5}">
                      <a16:colId xmlns:a16="http://schemas.microsoft.com/office/drawing/2014/main" val="308493407"/>
                    </a:ext>
                  </a:extLst>
                </a:gridCol>
                <a:gridCol w="1040104">
                  <a:extLst>
                    <a:ext uri="{9D8B030D-6E8A-4147-A177-3AD203B41FA5}">
                      <a16:colId xmlns:a16="http://schemas.microsoft.com/office/drawing/2014/main" val="3925500969"/>
                    </a:ext>
                  </a:extLst>
                </a:gridCol>
                <a:gridCol w="1193673">
                  <a:extLst>
                    <a:ext uri="{9D8B030D-6E8A-4147-A177-3AD203B41FA5}">
                      <a16:colId xmlns:a16="http://schemas.microsoft.com/office/drawing/2014/main" val="3124397885"/>
                    </a:ext>
                  </a:extLst>
                </a:gridCol>
                <a:gridCol w="1040104">
                  <a:extLst>
                    <a:ext uri="{9D8B030D-6E8A-4147-A177-3AD203B41FA5}">
                      <a16:colId xmlns:a16="http://schemas.microsoft.com/office/drawing/2014/main" val="1246347419"/>
                    </a:ext>
                  </a:extLst>
                </a:gridCol>
              </a:tblGrid>
              <a:tr h="0">
                <a:tc>
                  <a:txBody>
                    <a:bodyPr/>
                    <a:lstStyle/>
                    <a:p>
                      <a:r>
                        <a:rPr lang="en-US" dirty="0"/>
                        <a:t>MAE</a:t>
                      </a:r>
                    </a:p>
                  </a:txBody>
                  <a:tcPr/>
                </a:tc>
                <a:tc>
                  <a:txBody>
                    <a:bodyPr/>
                    <a:lstStyle/>
                    <a:p>
                      <a:r>
                        <a:rPr lang="en-US" dirty="0"/>
                        <a:t>R^2</a:t>
                      </a:r>
                    </a:p>
                  </a:txBody>
                  <a:tcPr/>
                </a:tc>
                <a:tc>
                  <a:txBody>
                    <a:bodyPr/>
                    <a:lstStyle/>
                    <a:p>
                      <a:r>
                        <a:rPr lang="en-US" dirty="0"/>
                        <a:t>Accuracy</a:t>
                      </a:r>
                    </a:p>
                  </a:txBody>
                  <a:tcPr/>
                </a:tc>
                <a:tc>
                  <a:txBody>
                    <a:bodyPr/>
                    <a:lstStyle/>
                    <a:p>
                      <a:r>
                        <a:rPr lang="en-US" dirty="0"/>
                        <a:t>Bias</a:t>
                      </a:r>
                    </a:p>
                  </a:txBody>
                  <a:tcPr/>
                </a:tc>
                <a:extLst>
                  <a:ext uri="{0D108BD9-81ED-4DB2-BD59-A6C34878D82A}">
                    <a16:rowId xmlns:a16="http://schemas.microsoft.com/office/drawing/2014/main" val="864447732"/>
                  </a:ext>
                </a:extLst>
              </a:tr>
              <a:tr h="0">
                <a:tc>
                  <a:txBody>
                    <a:bodyPr/>
                    <a:lstStyle/>
                    <a:p>
                      <a:r>
                        <a:rPr lang="en-US" dirty="0"/>
                        <a:t>1.28</a:t>
                      </a:r>
                    </a:p>
                  </a:txBody>
                  <a:tcPr/>
                </a:tc>
                <a:tc>
                  <a:txBody>
                    <a:bodyPr/>
                    <a:lstStyle/>
                    <a:p>
                      <a:r>
                        <a:rPr lang="en-US" dirty="0"/>
                        <a:t>0.64</a:t>
                      </a:r>
                    </a:p>
                  </a:txBody>
                  <a:tcPr/>
                </a:tc>
                <a:tc>
                  <a:txBody>
                    <a:bodyPr/>
                    <a:lstStyle/>
                    <a:p>
                      <a:r>
                        <a:rPr lang="en-US" dirty="0"/>
                        <a:t>98.15%</a:t>
                      </a:r>
                    </a:p>
                  </a:txBody>
                  <a:tcPr/>
                </a:tc>
                <a:tc>
                  <a:txBody>
                    <a:bodyPr/>
                    <a:lstStyle/>
                    <a:p>
                      <a:r>
                        <a:rPr lang="en-US" dirty="0"/>
                        <a:t>0.013</a:t>
                      </a:r>
                    </a:p>
                  </a:txBody>
                  <a:tcPr/>
                </a:tc>
                <a:extLst>
                  <a:ext uri="{0D108BD9-81ED-4DB2-BD59-A6C34878D82A}">
                    <a16:rowId xmlns:a16="http://schemas.microsoft.com/office/drawing/2014/main" val="270906715"/>
                  </a:ext>
                </a:extLst>
              </a:tr>
            </a:tbl>
          </a:graphicData>
        </a:graphic>
      </p:graphicFrame>
    </p:spTree>
    <p:extLst>
      <p:ext uri="{BB962C8B-B14F-4D97-AF65-F5344CB8AC3E}">
        <p14:creationId xmlns:p14="http://schemas.microsoft.com/office/powerpoint/2010/main" val="1743075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6FDAFEA5-E56B-9FE7-56A7-E494BF41CC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1" cy="1696413"/>
          </a:xfrm>
          <a:prstGeom prst="rect">
            <a:avLst/>
          </a:prstGeom>
          <a:ln>
            <a:noFill/>
          </a:ln>
          <a:effectLst>
            <a:outerShdw blurRad="266700" dist="114300" dir="5460000" sx="93000" sy="93000" algn="t" rotWithShape="0">
              <a:srgbClr val="000000">
                <a:alpha val="1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D663D9-404F-33EB-D979-3648FD65F5EC}"/>
              </a:ext>
            </a:extLst>
          </p:cNvPr>
          <p:cNvSpPr>
            <a:spLocks noGrp="1"/>
          </p:cNvSpPr>
          <p:nvPr>
            <p:ph type="title"/>
          </p:nvPr>
        </p:nvSpPr>
        <p:spPr>
          <a:xfrm>
            <a:off x="761801" y="307447"/>
            <a:ext cx="10153849" cy="1109932"/>
          </a:xfrm>
        </p:spPr>
        <p:txBody>
          <a:bodyPr>
            <a:normAutofit/>
          </a:bodyPr>
          <a:lstStyle/>
          <a:p>
            <a:r>
              <a:rPr lang="en-US" sz="4000"/>
              <a:t>Extended piece</a:t>
            </a:r>
          </a:p>
        </p:txBody>
      </p:sp>
      <p:pic>
        <p:nvPicPr>
          <p:cNvPr id="7" name="Picture 6" descr="A graph with blue and red lines&#10;&#10;AI-generated content may be incorrect.">
            <a:extLst>
              <a:ext uri="{FF2B5EF4-FFF2-40B4-BE49-F238E27FC236}">
                <a16:creationId xmlns:a16="http://schemas.microsoft.com/office/drawing/2014/main" id="{A8BCFF74-DEE0-1F68-1CEE-CDD4FBFF0922}"/>
              </a:ext>
            </a:extLst>
          </p:cNvPr>
          <p:cNvPicPr>
            <a:picLocks noChangeAspect="1"/>
          </p:cNvPicPr>
          <p:nvPr/>
        </p:nvPicPr>
        <p:blipFill>
          <a:blip r:embed="rId2"/>
          <a:stretch>
            <a:fillRect/>
          </a:stretch>
        </p:blipFill>
        <p:spPr>
          <a:xfrm>
            <a:off x="164050" y="2003860"/>
            <a:ext cx="3054438" cy="2405369"/>
          </a:xfrm>
          <a:prstGeom prst="rect">
            <a:avLst/>
          </a:prstGeom>
        </p:spPr>
      </p:pic>
      <p:pic>
        <p:nvPicPr>
          <p:cNvPr id="11" name="Picture 10" descr="A graph with a red line and blue dots&#10;&#10;AI-generated content may be incorrect.">
            <a:extLst>
              <a:ext uri="{FF2B5EF4-FFF2-40B4-BE49-F238E27FC236}">
                <a16:creationId xmlns:a16="http://schemas.microsoft.com/office/drawing/2014/main" id="{87CCBD3C-E813-A50C-88C1-BDB85C373F1A}"/>
              </a:ext>
            </a:extLst>
          </p:cNvPr>
          <p:cNvPicPr>
            <a:picLocks noChangeAspect="1"/>
          </p:cNvPicPr>
          <p:nvPr/>
        </p:nvPicPr>
        <p:blipFill>
          <a:blip r:embed="rId3"/>
          <a:stretch>
            <a:fillRect/>
          </a:stretch>
        </p:blipFill>
        <p:spPr>
          <a:xfrm>
            <a:off x="3507347" y="2011495"/>
            <a:ext cx="3054438" cy="2390097"/>
          </a:xfrm>
          <a:prstGeom prst="rect">
            <a:avLst/>
          </a:prstGeom>
        </p:spPr>
      </p:pic>
      <p:sp>
        <p:nvSpPr>
          <p:cNvPr id="3" name="Content Placeholder 2">
            <a:extLst>
              <a:ext uri="{FF2B5EF4-FFF2-40B4-BE49-F238E27FC236}">
                <a16:creationId xmlns:a16="http://schemas.microsoft.com/office/drawing/2014/main" id="{1163B96D-8060-D356-93B0-3ABB2446319F}"/>
              </a:ext>
            </a:extLst>
          </p:cNvPr>
          <p:cNvSpPr>
            <a:spLocks noGrp="1"/>
          </p:cNvSpPr>
          <p:nvPr>
            <p:ph idx="1"/>
          </p:nvPr>
        </p:nvSpPr>
        <p:spPr>
          <a:xfrm>
            <a:off x="7562725" y="1226138"/>
            <a:ext cx="3743863" cy="3656941"/>
          </a:xfrm>
        </p:spPr>
        <p:txBody>
          <a:bodyPr anchor="ctr">
            <a:normAutofit/>
          </a:bodyPr>
          <a:lstStyle/>
          <a:p>
            <a:pPr marL="0" indent="0">
              <a:buNone/>
            </a:pPr>
            <a:r>
              <a:rPr lang="en-US" sz="1300" dirty="0"/>
              <a:t>As a side project within this I decided to take it a step further and utilize some work experience and implement a LGBM style algorithm to practice. Results are in the notebook, but the results are similar to that of linear regression model.</a:t>
            </a:r>
          </a:p>
          <a:p>
            <a:pPr marL="0" indent="0">
              <a:buNone/>
            </a:pPr>
            <a:r>
              <a:rPr lang="en-US" sz="1300" dirty="0"/>
              <a:t>Steps done:</a:t>
            </a:r>
          </a:p>
          <a:p>
            <a:pPr lvl="1"/>
            <a:r>
              <a:rPr lang="en-US" sz="1300" dirty="0"/>
              <a:t>Segmentation of data into 2 clusters</a:t>
            </a:r>
          </a:p>
          <a:p>
            <a:pPr lvl="1"/>
            <a:r>
              <a:rPr lang="en-US" sz="1300" dirty="0" err="1"/>
              <a:t>Hyperparamter</a:t>
            </a:r>
            <a:r>
              <a:rPr lang="en-US" sz="1300" dirty="0"/>
              <a:t> tuning of models based on 2 clusters</a:t>
            </a:r>
          </a:p>
          <a:p>
            <a:pPr lvl="1"/>
            <a:r>
              <a:rPr lang="en-US" sz="1300" dirty="0"/>
              <a:t>LGBM Execution</a:t>
            </a:r>
          </a:p>
          <a:p>
            <a:pPr lvl="1"/>
            <a:endParaRPr lang="en-US" sz="1100" dirty="0"/>
          </a:p>
        </p:txBody>
      </p:sp>
      <p:graphicFrame>
        <p:nvGraphicFramePr>
          <p:cNvPr id="4" name="Table 3">
            <a:extLst>
              <a:ext uri="{FF2B5EF4-FFF2-40B4-BE49-F238E27FC236}">
                <a16:creationId xmlns:a16="http://schemas.microsoft.com/office/drawing/2014/main" id="{3C13F564-292A-8C1A-F248-F49411AA37BC}"/>
              </a:ext>
            </a:extLst>
          </p:cNvPr>
          <p:cNvGraphicFramePr>
            <a:graphicFrameLocks noGrp="1"/>
          </p:cNvGraphicFramePr>
          <p:nvPr>
            <p:extLst>
              <p:ext uri="{D42A27DB-BD31-4B8C-83A1-F6EECF244321}">
                <p14:modId xmlns:p14="http://schemas.microsoft.com/office/powerpoint/2010/main" val="959949726"/>
              </p:ext>
            </p:extLst>
          </p:nvPr>
        </p:nvGraphicFramePr>
        <p:xfrm>
          <a:off x="7260179" y="4197436"/>
          <a:ext cx="4348953" cy="1097280"/>
        </p:xfrm>
        <a:graphic>
          <a:graphicData uri="http://schemas.openxmlformats.org/drawingml/2006/table">
            <a:tbl>
              <a:tblPr firstRow="1" bandRow="1">
                <a:tableStyleId>{5C22544A-7EE6-4342-B048-85BDC9FD1C3A}</a:tableStyleId>
              </a:tblPr>
              <a:tblGrid>
                <a:gridCol w="1449651">
                  <a:extLst>
                    <a:ext uri="{9D8B030D-6E8A-4147-A177-3AD203B41FA5}">
                      <a16:colId xmlns:a16="http://schemas.microsoft.com/office/drawing/2014/main" val="3094331314"/>
                    </a:ext>
                  </a:extLst>
                </a:gridCol>
                <a:gridCol w="1449651">
                  <a:extLst>
                    <a:ext uri="{9D8B030D-6E8A-4147-A177-3AD203B41FA5}">
                      <a16:colId xmlns:a16="http://schemas.microsoft.com/office/drawing/2014/main" val="786218192"/>
                    </a:ext>
                  </a:extLst>
                </a:gridCol>
                <a:gridCol w="1449651">
                  <a:extLst>
                    <a:ext uri="{9D8B030D-6E8A-4147-A177-3AD203B41FA5}">
                      <a16:colId xmlns:a16="http://schemas.microsoft.com/office/drawing/2014/main" val="879712481"/>
                    </a:ext>
                  </a:extLst>
                </a:gridCol>
              </a:tblGrid>
              <a:tr h="306220">
                <a:tc>
                  <a:txBody>
                    <a:bodyPr/>
                    <a:lstStyle/>
                    <a:p>
                      <a:r>
                        <a:rPr lang="en-US" dirty="0"/>
                        <a:t>Cluster</a:t>
                      </a:r>
                    </a:p>
                  </a:txBody>
                  <a:tcPr/>
                </a:tc>
                <a:tc>
                  <a:txBody>
                    <a:bodyPr/>
                    <a:lstStyle/>
                    <a:p>
                      <a:r>
                        <a:rPr lang="en-US" dirty="0"/>
                        <a:t>Accuracy</a:t>
                      </a:r>
                    </a:p>
                  </a:txBody>
                  <a:tcPr/>
                </a:tc>
                <a:tc>
                  <a:txBody>
                    <a:bodyPr/>
                    <a:lstStyle/>
                    <a:p>
                      <a:r>
                        <a:rPr lang="en-US" dirty="0"/>
                        <a:t>Bias</a:t>
                      </a:r>
                    </a:p>
                  </a:txBody>
                  <a:tcPr/>
                </a:tc>
                <a:extLst>
                  <a:ext uri="{0D108BD9-81ED-4DB2-BD59-A6C34878D82A}">
                    <a16:rowId xmlns:a16="http://schemas.microsoft.com/office/drawing/2014/main" val="439001877"/>
                  </a:ext>
                </a:extLst>
              </a:tr>
              <a:tr h="306220">
                <a:tc>
                  <a:txBody>
                    <a:bodyPr/>
                    <a:lstStyle/>
                    <a:p>
                      <a:r>
                        <a:rPr lang="en-US" dirty="0"/>
                        <a:t>0</a:t>
                      </a:r>
                    </a:p>
                  </a:txBody>
                  <a:tcPr/>
                </a:tc>
                <a:tc>
                  <a:txBody>
                    <a:bodyPr/>
                    <a:lstStyle/>
                    <a:p>
                      <a:r>
                        <a:rPr lang="en-US" dirty="0"/>
                        <a:t>98.28</a:t>
                      </a:r>
                    </a:p>
                  </a:txBody>
                  <a:tcPr/>
                </a:tc>
                <a:tc>
                  <a:txBody>
                    <a:bodyPr/>
                    <a:lstStyle/>
                    <a:p>
                      <a:r>
                        <a:rPr lang="en-US" dirty="0"/>
                        <a:t>0.039</a:t>
                      </a:r>
                    </a:p>
                  </a:txBody>
                  <a:tcPr/>
                </a:tc>
                <a:extLst>
                  <a:ext uri="{0D108BD9-81ED-4DB2-BD59-A6C34878D82A}">
                    <a16:rowId xmlns:a16="http://schemas.microsoft.com/office/drawing/2014/main" val="3779196650"/>
                  </a:ext>
                </a:extLst>
              </a:tr>
              <a:tr h="306220">
                <a:tc>
                  <a:txBody>
                    <a:bodyPr/>
                    <a:lstStyle/>
                    <a:p>
                      <a:r>
                        <a:rPr lang="en-US" dirty="0"/>
                        <a:t>1</a:t>
                      </a:r>
                    </a:p>
                  </a:txBody>
                  <a:tcPr/>
                </a:tc>
                <a:tc>
                  <a:txBody>
                    <a:bodyPr/>
                    <a:lstStyle/>
                    <a:p>
                      <a:r>
                        <a:rPr lang="en-US" dirty="0"/>
                        <a:t>99.35</a:t>
                      </a:r>
                    </a:p>
                  </a:txBody>
                  <a:tcPr/>
                </a:tc>
                <a:tc>
                  <a:txBody>
                    <a:bodyPr/>
                    <a:lstStyle/>
                    <a:p>
                      <a:r>
                        <a:rPr lang="en-US" dirty="0"/>
                        <a:t>-0.006</a:t>
                      </a:r>
                    </a:p>
                  </a:txBody>
                  <a:tcPr/>
                </a:tc>
                <a:extLst>
                  <a:ext uri="{0D108BD9-81ED-4DB2-BD59-A6C34878D82A}">
                    <a16:rowId xmlns:a16="http://schemas.microsoft.com/office/drawing/2014/main" val="2596727936"/>
                  </a:ext>
                </a:extLst>
              </a:tr>
            </a:tbl>
          </a:graphicData>
        </a:graphic>
      </p:graphicFrame>
    </p:spTree>
    <p:extLst>
      <p:ext uri="{BB962C8B-B14F-4D97-AF65-F5344CB8AC3E}">
        <p14:creationId xmlns:p14="http://schemas.microsoft.com/office/powerpoint/2010/main" val="14158930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AD29D-251C-41D8-8555-F2A1A478B48A}"/>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FB3410E0-D8F6-1CD2-A47A-B245CCCAE98C}"/>
              </a:ext>
            </a:extLst>
          </p:cNvPr>
          <p:cNvSpPr>
            <a:spLocks noGrp="1"/>
          </p:cNvSpPr>
          <p:nvPr>
            <p:ph idx="1"/>
          </p:nvPr>
        </p:nvSpPr>
        <p:spPr/>
        <p:txBody>
          <a:bodyPr>
            <a:normAutofit fontScale="85000" lnSpcReduction="10000"/>
          </a:bodyPr>
          <a:lstStyle/>
          <a:p>
            <a:pPr marL="0" indent="0">
              <a:buNone/>
            </a:pPr>
            <a:r>
              <a:rPr lang="en-US" dirty="0"/>
              <a:t>We were able to prove both via statistics and model performances that have impacts on how a student performs. More broadly we were able to prove that with a features that students can control they can tune their experience and make adjustments to improve their academic performance with informed data.</a:t>
            </a:r>
          </a:p>
          <a:p>
            <a:pPr marL="0" indent="0">
              <a:buNone/>
            </a:pPr>
            <a:r>
              <a:rPr lang="en-US" dirty="0"/>
              <a:t>Some challenges faced were analyzing some categorical values and figuring out how we might handle the outliers for those variables. Gor example </a:t>
            </a:r>
            <a:r>
              <a:rPr lang="en-US" dirty="0" err="1"/>
              <a:t>Learning_disabilities</a:t>
            </a:r>
            <a:r>
              <a:rPr lang="en-US" dirty="0"/>
              <a:t> is a Yes, No variable and needed to be encoded before working with it at scale. Also, handling outliers for this wasn’t explicitly easy.</a:t>
            </a:r>
          </a:p>
          <a:p>
            <a:pPr marL="0" indent="0">
              <a:buNone/>
            </a:pPr>
            <a:r>
              <a:rPr lang="en-US" dirty="0"/>
              <a:t>Some future work to be done is making a program that will analyze more features with more students and then also, creating a recommender program that will recommend how the student can improve their score in the most optimal way. Almost like </a:t>
            </a:r>
            <a:r>
              <a:rPr lang="en-US" dirty="0" err="1"/>
              <a:t>Hyperparamter</a:t>
            </a:r>
            <a:r>
              <a:rPr lang="en-US" dirty="0"/>
              <a:t> tuning their habits that they can </a:t>
            </a:r>
            <a:r>
              <a:rPr lang="en-US"/>
              <a:t>explicitly control.</a:t>
            </a:r>
            <a:endParaRPr lang="en-US" dirty="0"/>
          </a:p>
        </p:txBody>
      </p:sp>
    </p:spTree>
    <p:extLst>
      <p:ext uri="{BB962C8B-B14F-4D97-AF65-F5344CB8AC3E}">
        <p14:creationId xmlns:p14="http://schemas.microsoft.com/office/powerpoint/2010/main" val="2571153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0F447A-0205-C06D-F34C-7EF0DAACCE1D}"/>
              </a:ext>
            </a:extLst>
          </p:cNvPr>
          <p:cNvSpPr>
            <a:spLocks noGrp="1"/>
          </p:cNvSpPr>
          <p:nvPr>
            <p:ph type="title"/>
          </p:nvPr>
        </p:nvSpPr>
        <p:spPr>
          <a:xfrm>
            <a:off x="838200" y="365125"/>
            <a:ext cx="5558489" cy="1325563"/>
          </a:xfrm>
        </p:spPr>
        <p:txBody>
          <a:bodyPr>
            <a:normAutofit/>
          </a:bodyPr>
          <a:lstStyle/>
          <a:p>
            <a:r>
              <a:rPr lang="en-US"/>
              <a:t>Intro</a:t>
            </a:r>
            <a:endParaRPr lang="en-US" dirty="0"/>
          </a:p>
        </p:txBody>
      </p:sp>
      <p:sp>
        <p:nvSpPr>
          <p:cNvPr id="23" name="Freeform: Shape 22">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Content Placeholder 2">
            <a:extLst>
              <a:ext uri="{FF2B5EF4-FFF2-40B4-BE49-F238E27FC236}">
                <a16:creationId xmlns:a16="http://schemas.microsoft.com/office/drawing/2014/main" id="{2EC75C9D-90B8-AB96-4B7D-7A2AD53FAC5A}"/>
              </a:ext>
            </a:extLst>
          </p:cNvPr>
          <p:cNvSpPr>
            <a:spLocks noGrp="1"/>
          </p:cNvSpPr>
          <p:nvPr>
            <p:ph idx="1"/>
          </p:nvPr>
        </p:nvSpPr>
        <p:spPr>
          <a:xfrm>
            <a:off x="838200" y="1825625"/>
            <a:ext cx="5558489" cy="4351338"/>
          </a:xfrm>
        </p:spPr>
        <p:txBody>
          <a:bodyPr>
            <a:normAutofit lnSpcReduction="10000"/>
          </a:bodyPr>
          <a:lstStyle/>
          <a:p>
            <a:pPr marL="0" indent="0">
              <a:buNone/>
            </a:pPr>
            <a:r>
              <a:rPr lang="en-US" sz="1300" b="1" dirty="0"/>
              <a:t>Problem</a:t>
            </a:r>
          </a:p>
          <a:p>
            <a:pPr marL="0" indent="0">
              <a:buNone/>
            </a:pPr>
            <a:r>
              <a:rPr lang="en-US" sz="1300" dirty="0"/>
              <a:t>Today the state of education is constantly trying to find a way to improve a students’ scores. This project aims to expand on how they can do that. By leveraging advanced Data Science techniques as well as extracting meaningful insights from otherwise general data will show how key the student, or rather, how their lives expand the scope of what we consider to be truth in predicting how a student will do on any given exam. Using statistical methods learned throughout the year, we will explore how external factors such as study hours, attendance, Learning Disabilities, previous scores, and tutoring session can influence an Exam.</a:t>
            </a:r>
          </a:p>
          <a:p>
            <a:pPr marL="0" indent="0">
              <a:buNone/>
            </a:pPr>
            <a:endParaRPr lang="en-US" sz="1300" dirty="0"/>
          </a:p>
          <a:p>
            <a:pPr marL="0" indent="0">
              <a:buNone/>
            </a:pPr>
            <a:r>
              <a:rPr lang="en-US" sz="1300" b="1" dirty="0"/>
              <a:t>Question</a:t>
            </a:r>
            <a:r>
              <a:rPr lang="en-US" sz="1300" dirty="0"/>
              <a:t>: </a:t>
            </a:r>
          </a:p>
          <a:p>
            <a:pPr marL="0" indent="0">
              <a:buNone/>
            </a:pPr>
            <a:r>
              <a:rPr lang="en-US" sz="1300" dirty="0"/>
              <a:t>How do external factors influence students' math, reading, and writing scores? What features can we generate to increase the prediction of how a student will score based on other features?</a:t>
            </a:r>
          </a:p>
          <a:p>
            <a:pPr marL="0" indent="0">
              <a:buNone/>
            </a:pPr>
            <a:r>
              <a:rPr lang="en-US" sz="1300" b="1" dirty="0"/>
              <a:t>Null Hypothesis:</a:t>
            </a:r>
          </a:p>
          <a:p>
            <a:pPr marL="0" indent="0">
              <a:buNone/>
            </a:pPr>
            <a:r>
              <a:rPr lang="en-US" sz="1300" dirty="0"/>
              <a:t>There is no difference in scores based on selected external factors</a:t>
            </a:r>
          </a:p>
          <a:p>
            <a:pPr marL="0" indent="0">
              <a:buNone/>
            </a:pPr>
            <a:r>
              <a:rPr lang="en-US" sz="1300" b="1" dirty="0"/>
              <a:t>Alternative Hypothesis:</a:t>
            </a:r>
          </a:p>
          <a:p>
            <a:pPr marL="0" indent="0">
              <a:buNone/>
            </a:pPr>
            <a:r>
              <a:rPr lang="en-US" sz="1300" dirty="0"/>
              <a:t>There is a difference in scores based on selected external factors</a:t>
            </a:r>
          </a:p>
        </p:txBody>
      </p:sp>
      <p:sp>
        <p:nvSpPr>
          <p:cNvPr id="26" name="Oval 25">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Block Arc 26">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Freeform: Shape 27">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29" name="Straight Connector 28">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5527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FED0F7-2407-5452-039A-76D1CA9EEF81}"/>
              </a:ext>
            </a:extLst>
          </p:cNvPr>
          <p:cNvSpPr>
            <a:spLocks noGrp="1"/>
          </p:cNvSpPr>
          <p:nvPr>
            <p:ph type="title"/>
          </p:nvPr>
        </p:nvSpPr>
        <p:spPr>
          <a:xfrm>
            <a:off x="838200" y="365125"/>
            <a:ext cx="5558489" cy="1325563"/>
          </a:xfrm>
        </p:spPr>
        <p:txBody>
          <a:bodyPr>
            <a:normAutofit/>
          </a:bodyPr>
          <a:lstStyle/>
          <a:p>
            <a:r>
              <a:rPr lang="en-US" dirty="0"/>
              <a:t>Dataset</a:t>
            </a:r>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46E08291-42D9-A3DA-9D0E-FAB5F117947F}"/>
              </a:ext>
            </a:extLst>
          </p:cNvPr>
          <p:cNvSpPr>
            <a:spLocks noGrp="1"/>
          </p:cNvSpPr>
          <p:nvPr>
            <p:ph idx="1"/>
          </p:nvPr>
        </p:nvSpPr>
        <p:spPr>
          <a:xfrm>
            <a:off x="838200" y="1825625"/>
            <a:ext cx="5558489" cy="4351338"/>
          </a:xfrm>
        </p:spPr>
        <p:txBody>
          <a:bodyPr>
            <a:normAutofit fontScale="85000" lnSpcReduction="10000"/>
          </a:bodyPr>
          <a:lstStyle/>
          <a:p>
            <a:pPr marL="0" indent="0">
              <a:buNone/>
            </a:pPr>
            <a:r>
              <a:rPr lang="en-US" sz="1800" b="1" dirty="0"/>
              <a:t>Dataset:</a:t>
            </a:r>
          </a:p>
          <a:p>
            <a:pPr marL="0" indent="0">
              <a:buNone/>
            </a:pPr>
            <a:r>
              <a:rPr lang="en-US" sz="1800" b="1" dirty="0"/>
              <a:t> </a:t>
            </a:r>
            <a:r>
              <a:rPr lang="en-US" sz="1800" dirty="0" err="1"/>
              <a:t>StudentPerformanceFactors</a:t>
            </a:r>
            <a:endParaRPr lang="en-US" sz="1800" dirty="0"/>
          </a:p>
          <a:p>
            <a:pPr marL="0" indent="0">
              <a:buNone/>
            </a:pPr>
            <a:r>
              <a:rPr lang="en-US" sz="1800" b="1" dirty="0"/>
              <a:t>High level: </a:t>
            </a:r>
          </a:p>
          <a:p>
            <a:pPr marL="0" indent="0">
              <a:buNone/>
            </a:pPr>
            <a:r>
              <a:rPr lang="en-US" sz="1800" dirty="0"/>
              <a:t>The dataset used for this analysis has a multitude of factors that can be considered essential to predicting a students score. From Academic factors like how often the student studies to more personal factors like parental demographics and other external factors that affect the student are examined when determining what we can account for in terms of scores. </a:t>
            </a:r>
          </a:p>
          <a:p>
            <a:pPr marL="0" indent="0">
              <a:buNone/>
            </a:pPr>
            <a:r>
              <a:rPr lang="en-US" sz="1800" b="1" dirty="0"/>
              <a:t>Columns of interest:</a:t>
            </a:r>
          </a:p>
          <a:p>
            <a:pPr marL="0" indent="0">
              <a:buNone/>
            </a:pPr>
            <a:r>
              <a:rPr lang="en-US" sz="1800" dirty="0" err="1"/>
              <a:t>Hours_studied</a:t>
            </a:r>
            <a:r>
              <a:rPr lang="en-US" sz="1800" dirty="0"/>
              <a:t>, Attendance, Parental Involvement, </a:t>
            </a:r>
            <a:r>
              <a:rPr lang="en-US" sz="1800" dirty="0" err="1"/>
              <a:t>Previous_Scores</a:t>
            </a:r>
            <a:r>
              <a:rPr lang="en-US" sz="1800" dirty="0"/>
              <a:t>, Tutoring Sessions</a:t>
            </a:r>
          </a:p>
          <a:p>
            <a:pPr marL="0" indent="0">
              <a:buNone/>
            </a:pPr>
            <a:endParaRPr lang="en-US" sz="1800" dirty="0"/>
          </a:p>
          <a:p>
            <a:pPr marL="0" indent="0">
              <a:buNone/>
            </a:pPr>
            <a:r>
              <a:rPr lang="en-US" sz="1800" b="1" dirty="0"/>
              <a:t>Rationale:</a:t>
            </a:r>
          </a:p>
          <a:p>
            <a:pPr marL="0" indent="0">
              <a:buNone/>
            </a:pPr>
            <a:r>
              <a:rPr lang="en-US" sz="1800" dirty="0"/>
              <a:t>Each feature not only expands on what we know to be common sense but add a quantified measure of how each can impact a score via the distributions by student.</a:t>
            </a:r>
          </a:p>
          <a:p>
            <a:endParaRPr lang="en-US" sz="1800" dirty="0"/>
          </a:p>
          <a:p>
            <a:endParaRPr lang="en-US" sz="1800" dirty="0"/>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3002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5AC4E-8B15-21CE-C081-AA5B030C5EB6}"/>
              </a:ext>
            </a:extLst>
          </p:cNvPr>
          <p:cNvSpPr>
            <a:spLocks noGrp="1"/>
          </p:cNvSpPr>
          <p:nvPr>
            <p:ph type="title"/>
          </p:nvPr>
        </p:nvSpPr>
        <p:spPr>
          <a:xfrm>
            <a:off x="762000" y="871146"/>
            <a:ext cx="9058195" cy="1048901"/>
          </a:xfrm>
        </p:spPr>
        <p:txBody>
          <a:bodyPr anchor="t">
            <a:normAutofit/>
          </a:bodyPr>
          <a:lstStyle/>
          <a:p>
            <a:r>
              <a:rPr lang="en-US" sz="3200" dirty="0"/>
              <a:t>Variables</a:t>
            </a:r>
          </a:p>
        </p:txBody>
      </p:sp>
      <p:cxnSp>
        <p:nvCxnSpPr>
          <p:cNvPr id="68" name="Straight Connector 67">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CEB5E55-C1AA-B6F5-EF94-0A35B582147B}"/>
              </a:ext>
            </a:extLst>
          </p:cNvPr>
          <p:cNvSpPr>
            <a:spLocks noGrp="1"/>
          </p:cNvSpPr>
          <p:nvPr>
            <p:ph idx="1"/>
          </p:nvPr>
        </p:nvSpPr>
        <p:spPr>
          <a:xfrm>
            <a:off x="6731918" y="2321168"/>
            <a:ext cx="4567453" cy="3821215"/>
          </a:xfrm>
        </p:spPr>
        <p:txBody>
          <a:bodyPr>
            <a:normAutofit fontScale="85000" lnSpcReduction="20000"/>
          </a:bodyPr>
          <a:lstStyle/>
          <a:p>
            <a:pPr marL="0" indent="0">
              <a:buNone/>
            </a:pPr>
            <a:r>
              <a:rPr lang="en-US" sz="2000" dirty="0"/>
              <a:t>There are many variables in this dataset, 20 to be exact. However, using basic statistics like F-Score and MI score we can grab which features may be the most important for predictions like in the table shown</a:t>
            </a:r>
          </a:p>
          <a:p>
            <a:pPr marL="0" indent="0">
              <a:buNone/>
            </a:pPr>
            <a:r>
              <a:rPr lang="en-US" sz="2000" dirty="0"/>
              <a:t>Information like this can help us get a good idea of what to look for in features. As such this is why we picked these features to be included in statistical analysis and model evaluation. </a:t>
            </a:r>
          </a:p>
          <a:p>
            <a:pPr marL="0" indent="0">
              <a:buNone/>
            </a:pPr>
            <a:r>
              <a:rPr lang="en-US" sz="2000" dirty="0"/>
              <a:t>Though the MI scores are low, the F-Score being high shows that each variable can having variation can provide positive signal to a model when it is predicting.</a:t>
            </a:r>
          </a:p>
          <a:p>
            <a:pPr marL="0" indent="0">
              <a:buNone/>
            </a:pPr>
            <a:r>
              <a:rPr lang="en-US" sz="2000" dirty="0"/>
              <a:t>This not only statistically shows why we should use these features, but it also reinforces what we know to impact scores based on common sense.</a:t>
            </a:r>
          </a:p>
        </p:txBody>
      </p:sp>
      <p:graphicFrame>
        <p:nvGraphicFramePr>
          <p:cNvPr id="5" name="Table 4">
            <a:extLst>
              <a:ext uri="{FF2B5EF4-FFF2-40B4-BE49-F238E27FC236}">
                <a16:creationId xmlns:a16="http://schemas.microsoft.com/office/drawing/2014/main" id="{47A95695-224D-1067-2EDB-EC1B373F5690}"/>
              </a:ext>
            </a:extLst>
          </p:cNvPr>
          <p:cNvGraphicFramePr>
            <a:graphicFrameLocks noGrp="1"/>
          </p:cNvGraphicFramePr>
          <p:nvPr>
            <p:extLst>
              <p:ext uri="{D42A27DB-BD31-4B8C-83A1-F6EECF244321}">
                <p14:modId xmlns:p14="http://schemas.microsoft.com/office/powerpoint/2010/main" val="687031752"/>
              </p:ext>
            </p:extLst>
          </p:nvPr>
        </p:nvGraphicFramePr>
        <p:xfrm>
          <a:off x="762000" y="1395596"/>
          <a:ext cx="5216429" cy="5249259"/>
        </p:xfrm>
        <a:graphic>
          <a:graphicData uri="http://schemas.openxmlformats.org/drawingml/2006/table">
            <a:tbl>
              <a:tblPr firstRow="1" bandRow="1">
                <a:noFill/>
                <a:tableStyleId>{8EC20E35-A176-4012-BC5E-935CFFF8708E}</a:tableStyleId>
              </a:tblPr>
              <a:tblGrid>
                <a:gridCol w="1513629">
                  <a:extLst>
                    <a:ext uri="{9D8B030D-6E8A-4147-A177-3AD203B41FA5}">
                      <a16:colId xmlns:a16="http://schemas.microsoft.com/office/drawing/2014/main" val="2060519374"/>
                    </a:ext>
                  </a:extLst>
                </a:gridCol>
                <a:gridCol w="986848">
                  <a:extLst>
                    <a:ext uri="{9D8B030D-6E8A-4147-A177-3AD203B41FA5}">
                      <a16:colId xmlns:a16="http://schemas.microsoft.com/office/drawing/2014/main" val="1910165828"/>
                    </a:ext>
                  </a:extLst>
                </a:gridCol>
                <a:gridCol w="925780">
                  <a:extLst>
                    <a:ext uri="{9D8B030D-6E8A-4147-A177-3AD203B41FA5}">
                      <a16:colId xmlns:a16="http://schemas.microsoft.com/office/drawing/2014/main" val="1273294808"/>
                    </a:ext>
                  </a:extLst>
                </a:gridCol>
                <a:gridCol w="1790172">
                  <a:extLst>
                    <a:ext uri="{9D8B030D-6E8A-4147-A177-3AD203B41FA5}">
                      <a16:colId xmlns:a16="http://schemas.microsoft.com/office/drawing/2014/main" val="1491549501"/>
                    </a:ext>
                  </a:extLst>
                </a:gridCol>
              </a:tblGrid>
              <a:tr h="664184">
                <a:tc>
                  <a:txBody>
                    <a:bodyPr/>
                    <a:lstStyle/>
                    <a:p>
                      <a:pPr algn="ctr"/>
                      <a:r>
                        <a:rPr lang="en-US" sz="1700" b="0" cap="none" spc="0" dirty="0">
                          <a:solidFill>
                            <a:schemeClr val="tx1"/>
                          </a:solidFill>
                        </a:rPr>
                        <a:t>Feature</a:t>
                      </a:r>
                    </a:p>
                  </a:txBody>
                  <a:tcPr marL="0" marR="74626" marT="19159" marB="9579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700" b="0" cap="none" spc="0" dirty="0">
                          <a:solidFill>
                            <a:schemeClr val="tx1"/>
                          </a:solidFill>
                        </a:rPr>
                        <a:t>F-Score</a:t>
                      </a:r>
                    </a:p>
                  </a:txBody>
                  <a:tcPr marL="0" marR="74626" marT="19159" marB="9579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700" b="0" cap="none" spc="0" dirty="0">
                          <a:solidFill>
                            <a:schemeClr val="tx1"/>
                          </a:solidFill>
                        </a:rPr>
                        <a:t>MI Score</a:t>
                      </a:r>
                    </a:p>
                  </a:txBody>
                  <a:tcPr marL="0" marR="74626" marT="19159" marB="9579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700" b="0" cap="none" spc="0">
                          <a:solidFill>
                            <a:schemeClr val="tx1"/>
                          </a:solidFill>
                        </a:rPr>
                        <a:t>Desc</a:t>
                      </a:r>
                    </a:p>
                  </a:txBody>
                  <a:tcPr marL="0" marR="74626" marT="19159" marB="9579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0761736"/>
                  </a:ext>
                </a:extLst>
              </a:tr>
              <a:tr h="546036">
                <a:tc>
                  <a:txBody>
                    <a:bodyPr/>
                    <a:lstStyle/>
                    <a:p>
                      <a:pPr algn="l"/>
                      <a:endParaRPr lang="en-US" sz="1300" cap="none" spc="0" dirty="0">
                        <a:solidFill>
                          <a:schemeClr val="tx1"/>
                        </a:solidFill>
                      </a:endParaRPr>
                    </a:p>
                    <a:p>
                      <a:pPr algn="ctr"/>
                      <a:r>
                        <a:rPr lang="en-US" sz="1300" cap="none" spc="0" dirty="0">
                          <a:solidFill>
                            <a:schemeClr val="tx1"/>
                          </a:solidFill>
                        </a:rPr>
                        <a:t>Attendance</a:t>
                      </a:r>
                    </a:p>
                  </a:txBody>
                  <a:tcPr marL="0" marR="74626" marT="28739" marB="957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US" sz="1300" kern="1200" cap="none" spc="0" dirty="0">
                          <a:solidFill>
                            <a:schemeClr val="tx1"/>
                          </a:solidFill>
                        </a:rPr>
                        <a:t>131.977</a:t>
                      </a:r>
                      <a:endParaRPr lang="en-US" sz="1300" kern="1200" cap="none" spc="0" dirty="0">
                        <a:solidFill>
                          <a:schemeClr val="tx1"/>
                        </a:solidFill>
                        <a:latin typeface="+mn-lt"/>
                        <a:ea typeface="+mn-ea"/>
                        <a:cs typeface="+mn-cs"/>
                      </a:endParaRPr>
                    </a:p>
                  </a:txBody>
                  <a:tcPr marL="0" marR="7774" marT="28739" marB="9579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US" sz="1300" kern="1200" cap="none" spc="0">
                          <a:solidFill>
                            <a:schemeClr val="tx1"/>
                          </a:solidFill>
                        </a:rPr>
                        <a:t>0.301</a:t>
                      </a:r>
                      <a:endParaRPr lang="en-US" sz="1300" kern="1200" cap="none" spc="0">
                        <a:solidFill>
                          <a:schemeClr val="tx1"/>
                        </a:solidFill>
                        <a:latin typeface="+mn-lt"/>
                        <a:ea typeface="+mn-ea"/>
                        <a:cs typeface="+mn-cs"/>
                      </a:endParaRPr>
                    </a:p>
                  </a:txBody>
                  <a:tcPr marL="0" marR="7774" marT="28739" marB="9579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US" sz="1300" kern="1200" cap="none" spc="0" dirty="0">
                          <a:solidFill>
                            <a:schemeClr val="tx1"/>
                          </a:solidFill>
                        </a:rPr>
                        <a:t>Percentage of classes attended by a student.</a:t>
                      </a:r>
                    </a:p>
                    <a:p>
                      <a:pPr marL="0" algn="ctr" defTabSz="914400" rtl="0" eaLnBrk="1" fontAlgn="b" latinLnBrk="0" hangingPunct="1"/>
                      <a:r>
                        <a:rPr lang="en-US" sz="1300" kern="1200" cap="none" spc="0" dirty="0" err="1">
                          <a:solidFill>
                            <a:schemeClr val="tx1"/>
                          </a:solidFill>
                          <a:latin typeface="+mn-lt"/>
                          <a:ea typeface="+mn-ea"/>
                          <a:cs typeface="+mn-cs"/>
                        </a:rPr>
                        <a:t>Meaured</a:t>
                      </a:r>
                      <a:r>
                        <a:rPr lang="en-US" sz="1300" kern="1200" cap="none" spc="0" dirty="0">
                          <a:solidFill>
                            <a:schemeClr val="tx1"/>
                          </a:solidFill>
                          <a:latin typeface="+mn-lt"/>
                          <a:ea typeface="+mn-ea"/>
                          <a:cs typeface="+mn-cs"/>
                        </a:rPr>
                        <a:t> in percentage from 0 - 100</a:t>
                      </a:r>
                    </a:p>
                  </a:txBody>
                  <a:tcPr marL="0" marR="7774" marT="28739" marB="9579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84388432"/>
                  </a:ext>
                </a:extLst>
              </a:tr>
              <a:tr h="546036">
                <a:tc>
                  <a:txBody>
                    <a:bodyPr/>
                    <a:lstStyle/>
                    <a:p>
                      <a:pPr marL="0" algn="ctr" defTabSz="914400" rtl="0" eaLnBrk="1" fontAlgn="b" latinLnBrk="0" hangingPunct="1"/>
                      <a:r>
                        <a:rPr lang="en-US" sz="1300" kern="1200" cap="none" spc="0">
                          <a:solidFill>
                            <a:schemeClr val="tx1"/>
                          </a:solidFill>
                        </a:rPr>
                        <a:t>Hours Studied</a:t>
                      </a:r>
                      <a:endParaRPr lang="en-US" sz="1300" kern="1200" cap="none" spc="0">
                        <a:solidFill>
                          <a:schemeClr val="tx1"/>
                        </a:solidFill>
                        <a:latin typeface="+mn-lt"/>
                        <a:ea typeface="+mn-ea"/>
                        <a:cs typeface="+mn-cs"/>
                      </a:endParaRPr>
                    </a:p>
                  </a:txBody>
                  <a:tcPr marL="0" marR="7774" marT="28739" marB="9579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en-US" sz="1300" kern="1200" cap="none" spc="0" dirty="0">
                          <a:solidFill>
                            <a:schemeClr val="tx1"/>
                          </a:solidFill>
                        </a:rPr>
                        <a:t>58.124</a:t>
                      </a:r>
                      <a:endParaRPr lang="en-US" sz="1300" kern="1200" cap="none" spc="0" dirty="0">
                        <a:solidFill>
                          <a:schemeClr val="tx1"/>
                        </a:solidFill>
                        <a:latin typeface="+mn-lt"/>
                        <a:ea typeface="+mn-ea"/>
                        <a:cs typeface="+mn-cs"/>
                      </a:endParaRPr>
                    </a:p>
                  </a:txBody>
                  <a:tcPr marL="0" marR="7774" marT="28739" marB="9579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en-US" sz="1300" kern="1200" cap="none" spc="0">
                          <a:solidFill>
                            <a:schemeClr val="tx1"/>
                          </a:solidFill>
                        </a:rPr>
                        <a:t>0.155</a:t>
                      </a:r>
                      <a:endParaRPr lang="en-US" sz="1300" kern="1200" cap="none" spc="0">
                        <a:solidFill>
                          <a:schemeClr val="tx1"/>
                        </a:solidFill>
                        <a:latin typeface="+mn-lt"/>
                        <a:ea typeface="+mn-ea"/>
                        <a:cs typeface="+mn-cs"/>
                      </a:endParaRPr>
                    </a:p>
                  </a:txBody>
                  <a:tcPr marL="0" marR="7774" marT="28739" marB="9579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en-US" sz="1300" kern="1200" cap="none" spc="0" dirty="0">
                          <a:solidFill>
                            <a:schemeClr val="tx1"/>
                          </a:solidFill>
                        </a:rPr>
                        <a:t>Total study hours per week.</a:t>
                      </a:r>
                    </a:p>
                    <a:p>
                      <a:pPr marL="0" algn="ctr" defTabSz="914400" rtl="0" eaLnBrk="1" fontAlgn="b" latinLnBrk="0" hangingPunct="1"/>
                      <a:r>
                        <a:rPr lang="en-US" sz="1300" kern="1200" cap="none" spc="0" dirty="0">
                          <a:solidFill>
                            <a:schemeClr val="tx1"/>
                          </a:solidFill>
                          <a:latin typeface="+mn-lt"/>
                          <a:ea typeface="+mn-ea"/>
                          <a:cs typeface="+mn-cs"/>
                        </a:rPr>
                        <a:t>Measured in hours from 0 to 45</a:t>
                      </a:r>
                    </a:p>
                  </a:txBody>
                  <a:tcPr marL="0" marR="7774" marT="28739" marB="9579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934656745"/>
                  </a:ext>
                </a:extLst>
              </a:tr>
              <a:tr h="546036">
                <a:tc>
                  <a:txBody>
                    <a:bodyPr/>
                    <a:lstStyle/>
                    <a:p>
                      <a:pPr algn="ctr" fontAlgn="b"/>
                      <a:r>
                        <a:rPr lang="en-US" sz="1300" kern="1200" cap="none" spc="0">
                          <a:solidFill>
                            <a:schemeClr val="tx1"/>
                          </a:solidFill>
                        </a:rPr>
                        <a:t>Previous Scores</a:t>
                      </a:r>
                      <a:endParaRPr lang="en-US" sz="1300" kern="1200" cap="none" spc="0">
                        <a:solidFill>
                          <a:schemeClr val="tx1"/>
                        </a:solidFill>
                        <a:latin typeface="+mn-lt"/>
                        <a:ea typeface="+mn-ea"/>
                        <a:cs typeface="+mn-cs"/>
                      </a:endParaRPr>
                    </a:p>
                  </a:txBody>
                  <a:tcPr marL="0" marR="7774" marT="28739" marB="9579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US" sz="1300" kern="1200" cap="none" spc="0">
                          <a:solidFill>
                            <a:schemeClr val="tx1"/>
                          </a:solidFill>
                        </a:rPr>
                        <a:t>7.651</a:t>
                      </a:r>
                      <a:endParaRPr lang="en-US" sz="1300" kern="1200" cap="none" spc="0">
                        <a:solidFill>
                          <a:schemeClr val="tx1"/>
                        </a:solidFill>
                        <a:latin typeface="+mn-lt"/>
                        <a:ea typeface="+mn-ea"/>
                        <a:cs typeface="+mn-cs"/>
                      </a:endParaRPr>
                    </a:p>
                  </a:txBody>
                  <a:tcPr marL="0" marR="7774" marT="28739" marB="9579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US" sz="1300" kern="1200" cap="none" spc="0" dirty="0">
                          <a:solidFill>
                            <a:schemeClr val="tx1"/>
                          </a:solidFill>
                        </a:rPr>
                        <a:t>0.015</a:t>
                      </a:r>
                      <a:endParaRPr lang="en-US" sz="1300" kern="1200" cap="none" spc="0" dirty="0">
                        <a:solidFill>
                          <a:schemeClr val="tx1"/>
                        </a:solidFill>
                        <a:latin typeface="+mn-lt"/>
                        <a:ea typeface="+mn-ea"/>
                        <a:cs typeface="+mn-cs"/>
                      </a:endParaRPr>
                    </a:p>
                  </a:txBody>
                  <a:tcPr marL="0" marR="7774" marT="28739" marB="9579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US" sz="1300" kern="1200" cap="none" spc="0" dirty="0">
                          <a:solidFill>
                            <a:schemeClr val="tx1"/>
                          </a:solidFill>
                        </a:rPr>
                        <a:t>Students past academic performance.</a:t>
                      </a:r>
                    </a:p>
                    <a:p>
                      <a:pPr marL="0" algn="ctr" defTabSz="914400" rtl="0" eaLnBrk="1" fontAlgn="b" latinLnBrk="0" hangingPunct="1"/>
                      <a:r>
                        <a:rPr lang="en-US" sz="1300" kern="1200" cap="none" spc="0" dirty="0">
                          <a:solidFill>
                            <a:schemeClr val="tx1"/>
                          </a:solidFill>
                          <a:latin typeface="+mn-lt"/>
                          <a:ea typeface="+mn-ea"/>
                          <a:cs typeface="+mn-cs"/>
                        </a:rPr>
                        <a:t>Measured in percent score from 0 - 100</a:t>
                      </a:r>
                    </a:p>
                  </a:txBody>
                  <a:tcPr marL="0" marR="7774" marT="28739" marB="9579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97693212"/>
                  </a:ext>
                </a:extLst>
              </a:tr>
              <a:tr h="546036">
                <a:tc>
                  <a:txBody>
                    <a:bodyPr/>
                    <a:lstStyle/>
                    <a:p>
                      <a:pPr marL="0" algn="ctr" defTabSz="914400" rtl="0" eaLnBrk="1" fontAlgn="b" latinLnBrk="0" hangingPunct="1"/>
                      <a:r>
                        <a:rPr lang="en-US" sz="1300" kern="1200" cap="none" spc="0">
                          <a:solidFill>
                            <a:schemeClr val="tx1"/>
                          </a:solidFill>
                        </a:rPr>
                        <a:t>Tutoring Sessions</a:t>
                      </a:r>
                      <a:endParaRPr lang="en-US" sz="1300" kern="1200" cap="none" spc="0">
                        <a:solidFill>
                          <a:schemeClr val="tx1"/>
                        </a:solidFill>
                        <a:latin typeface="+mn-lt"/>
                        <a:ea typeface="+mn-ea"/>
                        <a:cs typeface="+mn-cs"/>
                      </a:endParaRPr>
                    </a:p>
                  </a:txBody>
                  <a:tcPr marL="0" marR="7774" marT="28739" marB="9579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en-US" sz="1300" kern="1200" cap="none" spc="0">
                          <a:solidFill>
                            <a:schemeClr val="tx1"/>
                          </a:solidFill>
                        </a:rPr>
                        <a:t>6.002</a:t>
                      </a:r>
                      <a:endParaRPr lang="en-US" sz="1300" kern="1200" cap="none" spc="0">
                        <a:solidFill>
                          <a:schemeClr val="tx1"/>
                        </a:solidFill>
                        <a:latin typeface="+mn-lt"/>
                        <a:ea typeface="+mn-ea"/>
                        <a:cs typeface="+mn-cs"/>
                      </a:endParaRPr>
                    </a:p>
                  </a:txBody>
                  <a:tcPr marL="0" marR="7774" marT="28739" marB="9579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en-US" sz="1300" kern="1200" cap="none" spc="0">
                          <a:solidFill>
                            <a:schemeClr val="tx1"/>
                          </a:solidFill>
                        </a:rPr>
                        <a:t>0.015</a:t>
                      </a:r>
                      <a:endParaRPr lang="en-US" sz="1300" kern="1200" cap="none" spc="0">
                        <a:solidFill>
                          <a:schemeClr val="tx1"/>
                        </a:solidFill>
                        <a:latin typeface="+mn-lt"/>
                        <a:ea typeface="+mn-ea"/>
                        <a:cs typeface="+mn-cs"/>
                      </a:endParaRPr>
                    </a:p>
                  </a:txBody>
                  <a:tcPr marL="0" marR="7774" marT="28739" marB="9579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algn="ctr" defTabSz="914400" rtl="0" eaLnBrk="1" fontAlgn="b" latinLnBrk="0" hangingPunct="1"/>
                      <a:r>
                        <a:rPr lang="en-US" sz="1300" kern="1200" cap="none" spc="0" dirty="0">
                          <a:solidFill>
                            <a:schemeClr val="tx1"/>
                          </a:solidFill>
                        </a:rPr>
                        <a:t>Number of extra help sessions attended.</a:t>
                      </a:r>
                    </a:p>
                    <a:p>
                      <a:pPr marL="0" algn="ctr" defTabSz="914400" rtl="0" eaLnBrk="1" fontAlgn="b" latinLnBrk="0" hangingPunct="1"/>
                      <a:r>
                        <a:rPr lang="en-US" sz="1300" kern="1200" cap="none" spc="0" dirty="0">
                          <a:solidFill>
                            <a:schemeClr val="tx1"/>
                          </a:solidFill>
                          <a:latin typeface="+mn-lt"/>
                          <a:ea typeface="+mn-ea"/>
                          <a:cs typeface="+mn-cs"/>
                        </a:rPr>
                        <a:t>Measured in sessions from 0-8</a:t>
                      </a:r>
                    </a:p>
                  </a:txBody>
                  <a:tcPr marL="0" marR="7774" marT="28739" marB="9579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911310871"/>
                  </a:ext>
                </a:extLst>
              </a:tr>
              <a:tr h="737627">
                <a:tc>
                  <a:txBody>
                    <a:bodyPr/>
                    <a:lstStyle/>
                    <a:p>
                      <a:pPr marL="0" algn="ctr" defTabSz="914400" rtl="0" eaLnBrk="1" fontAlgn="b" latinLnBrk="0" hangingPunct="1"/>
                      <a:r>
                        <a:rPr lang="en-US" sz="1300" kern="1200" cap="none" spc="0">
                          <a:solidFill>
                            <a:schemeClr val="tx1"/>
                          </a:solidFill>
                        </a:rPr>
                        <a:t>Learning Disabilities</a:t>
                      </a:r>
                      <a:endParaRPr lang="en-US" sz="1300" kern="1200" cap="none" spc="0">
                        <a:solidFill>
                          <a:schemeClr val="tx1"/>
                        </a:solidFill>
                        <a:latin typeface="+mn-lt"/>
                        <a:ea typeface="+mn-ea"/>
                        <a:cs typeface="+mn-cs"/>
                      </a:endParaRPr>
                    </a:p>
                  </a:txBody>
                  <a:tcPr marL="0" marR="7774" marT="28739" marB="9579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US" sz="1300" kern="1200" cap="none" spc="0">
                          <a:solidFill>
                            <a:schemeClr val="tx1"/>
                          </a:solidFill>
                        </a:rPr>
                        <a:t>3.261</a:t>
                      </a:r>
                      <a:endParaRPr lang="en-US" sz="1300" kern="1200" cap="none" spc="0">
                        <a:solidFill>
                          <a:schemeClr val="tx1"/>
                        </a:solidFill>
                        <a:latin typeface="+mn-lt"/>
                        <a:ea typeface="+mn-ea"/>
                        <a:cs typeface="+mn-cs"/>
                      </a:endParaRPr>
                    </a:p>
                  </a:txBody>
                  <a:tcPr marL="0" marR="7774" marT="28739" marB="9579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US" sz="1300" kern="1200" cap="none" spc="0">
                          <a:solidFill>
                            <a:schemeClr val="tx1"/>
                          </a:solidFill>
                        </a:rPr>
                        <a:t>0.017</a:t>
                      </a:r>
                      <a:endParaRPr lang="en-US" sz="1300" kern="1200" cap="none" spc="0">
                        <a:solidFill>
                          <a:schemeClr val="tx1"/>
                        </a:solidFill>
                        <a:latin typeface="+mn-lt"/>
                        <a:ea typeface="+mn-ea"/>
                        <a:cs typeface="+mn-cs"/>
                      </a:endParaRPr>
                    </a:p>
                  </a:txBody>
                  <a:tcPr marL="0" marR="7774" marT="28739" marB="9579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fontAlgn="b" latinLnBrk="0" hangingPunct="1"/>
                      <a:r>
                        <a:rPr lang="en-US" sz="1300" kern="1200" cap="none" spc="0" dirty="0">
                          <a:solidFill>
                            <a:schemeClr val="tx1"/>
                          </a:solidFill>
                        </a:rPr>
                        <a:t>Indicates if a student has a diagnosed learning disability.</a:t>
                      </a:r>
                    </a:p>
                    <a:p>
                      <a:pPr marL="0" algn="ctr" defTabSz="914400" rtl="0" eaLnBrk="1" fontAlgn="b" latinLnBrk="0" hangingPunct="1"/>
                      <a:r>
                        <a:rPr lang="en-US" sz="1300" kern="1200" cap="none" spc="0" dirty="0">
                          <a:solidFill>
                            <a:schemeClr val="tx1"/>
                          </a:solidFill>
                          <a:latin typeface="+mn-lt"/>
                          <a:ea typeface="+mn-ea"/>
                          <a:cs typeface="+mn-cs"/>
                        </a:rPr>
                        <a:t>Measured in Yes or No</a:t>
                      </a:r>
                    </a:p>
                  </a:txBody>
                  <a:tcPr marL="0" marR="7774" marT="28739" marB="95796"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50125090"/>
                  </a:ext>
                </a:extLst>
              </a:tr>
            </a:tbl>
          </a:graphicData>
        </a:graphic>
      </p:graphicFrame>
    </p:spTree>
    <p:extLst>
      <p:ext uri="{BB962C8B-B14F-4D97-AF65-F5344CB8AC3E}">
        <p14:creationId xmlns:p14="http://schemas.microsoft.com/office/powerpoint/2010/main" val="1919847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Slide Background">
            <a:extLst>
              <a:ext uri="{FF2B5EF4-FFF2-40B4-BE49-F238E27FC236}">
                <a16:creationId xmlns:a16="http://schemas.microsoft.com/office/drawing/2014/main" id="{FE1EC756-41E9-4FD6-AD48-EF46A2813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29" name="Rectangle 28">
            <a:extLst>
              <a:ext uri="{FF2B5EF4-FFF2-40B4-BE49-F238E27FC236}">
                <a16:creationId xmlns:a16="http://schemas.microsoft.com/office/drawing/2014/main" id="{E66F6371-9EA5-9354-29DC-1D07B921F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290"/>
            <a:ext cx="12192000" cy="1733407"/>
          </a:xfrm>
          <a:prstGeom prst="rect">
            <a:avLst/>
          </a:prstGeom>
          <a:ln>
            <a:noFill/>
          </a:ln>
          <a:effectLst>
            <a:outerShdw blurRad="254000" dist="381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3AB709-1A73-5841-6146-79FBF65723D6}"/>
              </a:ext>
            </a:extLst>
          </p:cNvPr>
          <p:cNvSpPr>
            <a:spLocks noGrp="1"/>
          </p:cNvSpPr>
          <p:nvPr>
            <p:ph type="title"/>
          </p:nvPr>
        </p:nvSpPr>
        <p:spPr>
          <a:xfrm>
            <a:off x="761995" y="307447"/>
            <a:ext cx="10693884" cy="1109932"/>
          </a:xfrm>
        </p:spPr>
        <p:txBody>
          <a:bodyPr>
            <a:normAutofit/>
          </a:bodyPr>
          <a:lstStyle/>
          <a:p>
            <a:r>
              <a:rPr lang="en-US" sz="4000"/>
              <a:t>Graphs</a:t>
            </a:r>
          </a:p>
        </p:txBody>
      </p:sp>
      <p:pic>
        <p:nvPicPr>
          <p:cNvPr id="7" name="Picture 6">
            <a:extLst>
              <a:ext uri="{FF2B5EF4-FFF2-40B4-BE49-F238E27FC236}">
                <a16:creationId xmlns:a16="http://schemas.microsoft.com/office/drawing/2014/main" id="{71194D00-3EA1-C520-4AF9-D385669869B0}"/>
              </a:ext>
            </a:extLst>
          </p:cNvPr>
          <p:cNvPicPr>
            <a:picLocks noChangeAspect="1"/>
          </p:cNvPicPr>
          <p:nvPr/>
        </p:nvPicPr>
        <p:blipFill>
          <a:blip r:embed="rId2"/>
          <a:stretch>
            <a:fillRect/>
          </a:stretch>
        </p:blipFill>
        <p:spPr>
          <a:xfrm>
            <a:off x="799882" y="2357888"/>
            <a:ext cx="5677434" cy="3775494"/>
          </a:xfrm>
          <a:prstGeom prst="rect">
            <a:avLst/>
          </a:prstGeom>
        </p:spPr>
      </p:pic>
      <p:sp>
        <p:nvSpPr>
          <p:cNvPr id="3" name="Content Placeholder 2">
            <a:extLst>
              <a:ext uri="{FF2B5EF4-FFF2-40B4-BE49-F238E27FC236}">
                <a16:creationId xmlns:a16="http://schemas.microsoft.com/office/drawing/2014/main" id="{A357BDFC-7A72-70EB-F332-FA7474D53137}"/>
              </a:ext>
            </a:extLst>
          </p:cNvPr>
          <p:cNvSpPr>
            <a:spLocks noGrp="1"/>
          </p:cNvSpPr>
          <p:nvPr>
            <p:ph idx="1"/>
          </p:nvPr>
        </p:nvSpPr>
        <p:spPr>
          <a:xfrm>
            <a:off x="7190509" y="2357888"/>
            <a:ext cx="4265370" cy="3902635"/>
          </a:xfrm>
        </p:spPr>
        <p:txBody>
          <a:bodyPr anchor="ctr">
            <a:normAutofit fontScale="47500" lnSpcReduction="20000"/>
          </a:bodyPr>
          <a:lstStyle/>
          <a:p>
            <a:pPr marL="0" indent="0">
              <a:buNone/>
            </a:pPr>
            <a:r>
              <a:rPr lang="en-US" sz="2000" dirty="0"/>
              <a:t>The variables are important to understanding how we can predict scores. Viewing the distributions and outliers help understanding the data:</a:t>
            </a:r>
          </a:p>
          <a:p>
            <a:pPr marL="0" indent="0">
              <a:buNone/>
            </a:pPr>
            <a:r>
              <a:rPr lang="en-US" sz="2000" b="1" dirty="0"/>
              <a:t>Attendance:</a:t>
            </a:r>
          </a:p>
          <a:p>
            <a:r>
              <a:rPr lang="en-US" sz="2000" dirty="0"/>
              <a:t>Roughly Uniform</a:t>
            </a:r>
          </a:p>
          <a:p>
            <a:r>
              <a:rPr lang="en-US" sz="2000" dirty="0"/>
              <a:t>Outliers are not extremely present if at all.</a:t>
            </a:r>
          </a:p>
          <a:p>
            <a:pPr marL="0" indent="0">
              <a:buNone/>
            </a:pPr>
            <a:r>
              <a:rPr lang="en-US" sz="2000" b="1" dirty="0" err="1"/>
              <a:t>Hours_studied</a:t>
            </a:r>
            <a:r>
              <a:rPr lang="en-US" sz="2000" b="1" dirty="0"/>
              <a:t>:</a:t>
            </a:r>
          </a:p>
          <a:p>
            <a:r>
              <a:rPr lang="en-US" sz="2000" dirty="0"/>
              <a:t>Slight right skew</a:t>
            </a:r>
          </a:p>
          <a:p>
            <a:r>
              <a:rPr lang="en-US" sz="2000" dirty="0"/>
              <a:t>Outliers at &gt;40 or &lt;5 hours</a:t>
            </a:r>
          </a:p>
          <a:p>
            <a:pPr marL="0" indent="0">
              <a:buNone/>
            </a:pPr>
            <a:r>
              <a:rPr lang="en-US" sz="2000" b="1" dirty="0"/>
              <a:t>Previous Scores:</a:t>
            </a:r>
          </a:p>
          <a:p>
            <a:r>
              <a:rPr lang="en-US" sz="2000" dirty="0"/>
              <a:t>Roughly Uniform</a:t>
            </a:r>
          </a:p>
          <a:p>
            <a:r>
              <a:rPr lang="en-US" sz="2000" dirty="0"/>
              <a:t>No real outliers</a:t>
            </a:r>
          </a:p>
          <a:p>
            <a:pPr marL="0" indent="0">
              <a:buNone/>
            </a:pPr>
            <a:r>
              <a:rPr lang="en-US" sz="2000" b="1" dirty="0"/>
              <a:t>Tutoring Sessions:</a:t>
            </a:r>
          </a:p>
          <a:p>
            <a:r>
              <a:rPr lang="en-US" sz="2000" dirty="0"/>
              <a:t>Right Skew </a:t>
            </a:r>
          </a:p>
          <a:p>
            <a:r>
              <a:rPr lang="en-US" sz="2000" dirty="0"/>
              <a:t>Outliers at +6 sessions</a:t>
            </a:r>
          </a:p>
          <a:p>
            <a:pPr marL="0" indent="0">
              <a:buNone/>
            </a:pPr>
            <a:r>
              <a:rPr lang="en-US" sz="2000" b="1" dirty="0"/>
              <a:t>Learning Disabilities</a:t>
            </a:r>
          </a:p>
          <a:p>
            <a:r>
              <a:rPr lang="en-US" sz="2000" dirty="0"/>
              <a:t>Right skew</a:t>
            </a:r>
          </a:p>
          <a:p>
            <a:r>
              <a:rPr lang="en-US" sz="2000" dirty="0"/>
              <a:t>Outliers are children with disabilities</a:t>
            </a:r>
          </a:p>
          <a:p>
            <a:pPr marL="0" indent="0">
              <a:buNone/>
            </a:pPr>
            <a:endParaRPr lang="en-US" sz="2000" dirty="0"/>
          </a:p>
        </p:txBody>
      </p:sp>
    </p:spTree>
    <p:extLst>
      <p:ext uri="{BB962C8B-B14F-4D97-AF65-F5344CB8AC3E}">
        <p14:creationId xmlns:p14="http://schemas.microsoft.com/office/powerpoint/2010/main" val="2838450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8DF3329-ADCB-27D3-D3D1-528D587E4A31}"/>
            </a:ext>
          </a:extLst>
        </p:cNvPr>
        <p:cNvGrpSpPr/>
        <p:nvPr/>
      </p:nvGrpSpPr>
      <p:grpSpPr>
        <a:xfrm>
          <a:off x="0" y="0"/>
          <a:ext cx="0" cy="0"/>
          <a:chOff x="0" y="0"/>
          <a:chExt cx="0" cy="0"/>
        </a:xfrm>
      </p:grpSpPr>
      <p:sp useBgFill="1">
        <p:nvSpPr>
          <p:cNvPr id="20" name="Slide Background">
            <a:extLst>
              <a:ext uri="{FF2B5EF4-FFF2-40B4-BE49-F238E27FC236}">
                <a16:creationId xmlns:a16="http://schemas.microsoft.com/office/drawing/2014/main" id="{FE1EC756-41E9-4FD6-AD48-EF46A2813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22" name="Rectangle 21">
            <a:extLst>
              <a:ext uri="{FF2B5EF4-FFF2-40B4-BE49-F238E27FC236}">
                <a16:creationId xmlns:a16="http://schemas.microsoft.com/office/drawing/2014/main" id="{E66F6371-9EA5-9354-29DC-1D07B921F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290"/>
            <a:ext cx="12192000" cy="1733407"/>
          </a:xfrm>
          <a:prstGeom prst="rect">
            <a:avLst/>
          </a:prstGeom>
          <a:ln>
            <a:noFill/>
          </a:ln>
          <a:effectLst>
            <a:outerShdw blurRad="254000" dist="381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00DE29-D398-1146-80AA-B32C9931E7FD}"/>
              </a:ext>
            </a:extLst>
          </p:cNvPr>
          <p:cNvSpPr>
            <a:spLocks noGrp="1"/>
          </p:cNvSpPr>
          <p:nvPr>
            <p:ph type="title"/>
          </p:nvPr>
        </p:nvSpPr>
        <p:spPr>
          <a:xfrm>
            <a:off x="761995" y="307447"/>
            <a:ext cx="10693884" cy="1109932"/>
          </a:xfrm>
        </p:spPr>
        <p:txBody>
          <a:bodyPr vert="horz" lIns="91440" tIns="45720" rIns="91440" bIns="45720" rtlCol="0" anchor="ctr">
            <a:normAutofit/>
          </a:bodyPr>
          <a:lstStyle/>
          <a:p>
            <a:r>
              <a:rPr lang="en-US" sz="4000" kern="1200">
                <a:solidFill>
                  <a:schemeClr val="tx1"/>
                </a:solidFill>
                <a:latin typeface="+mj-lt"/>
                <a:ea typeface="+mj-ea"/>
                <a:cs typeface="+mj-cs"/>
              </a:rPr>
              <a:t>Graphs - Extended</a:t>
            </a:r>
          </a:p>
        </p:txBody>
      </p:sp>
      <p:sp>
        <p:nvSpPr>
          <p:cNvPr id="6" name="TextBox 5">
            <a:extLst>
              <a:ext uri="{FF2B5EF4-FFF2-40B4-BE49-F238E27FC236}">
                <a16:creationId xmlns:a16="http://schemas.microsoft.com/office/drawing/2014/main" id="{F3797A23-4428-76A5-5CDF-050EF6C5FE84}"/>
              </a:ext>
            </a:extLst>
          </p:cNvPr>
          <p:cNvSpPr txBox="1"/>
          <p:nvPr/>
        </p:nvSpPr>
        <p:spPr>
          <a:xfrm>
            <a:off x="7190509" y="2357888"/>
            <a:ext cx="4265370" cy="3902635"/>
          </a:xfrm>
          <a:prstGeom prst="rect">
            <a:avLst/>
          </a:prstGeom>
        </p:spPr>
        <p:txBody>
          <a:bodyPr vert="horz" lIns="91440" tIns="45720" rIns="91440" bIns="45720" rtlCol="0" anchor="ctr">
            <a:normAutofit/>
          </a:bodyPr>
          <a:lstStyle/>
          <a:p>
            <a:pPr>
              <a:lnSpc>
                <a:spcPct val="90000"/>
              </a:lnSpc>
              <a:spcAft>
                <a:spcPts val="600"/>
              </a:spcAft>
            </a:pPr>
            <a:r>
              <a:rPr lang="en-US" sz="2000" dirty="0"/>
              <a:t>Of course, the variables are different and need to be treated fairly in anticipation of that there are suggestions on how to handle the outliers in the data. This information lets us refine our data evaluation and gives a more powerful analysis to answer our hypothesis.</a:t>
            </a:r>
          </a:p>
        </p:txBody>
      </p:sp>
      <p:graphicFrame>
        <p:nvGraphicFramePr>
          <p:cNvPr id="4" name="Content Placeholder 3">
            <a:extLst>
              <a:ext uri="{FF2B5EF4-FFF2-40B4-BE49-F238E27FC236}">
                <a16:creationId xmlns:a16="http://schemas.microsoft.com/office/drawing/2014/main" id="{AD123699-6FA6-3A56-70C0-622427E79D3B}"/>
              </a:ext>
            </a:extLst>
          </p:cNvPr>
          <p:cNvGraphicFramePr>
            <a:graphicFrameLocks noGrp="1"/>
          </p:cNvGraphicFramePr>
          <p:nvPr>
            <p:ph idx="1"/>
            <p:extLst>
              <p:ext uri="{D42A27DB-BD31-4B8C-83A1-F6EECF244321}">
                <p14:modId xmlns:p14="http://schemas.microsoft.com/office/powerpoint/2010/main" val="2225634072"/>
              </p:ext>
            </p:extLst>
          </p:nvPr>
        </p:nvGraphicFramePr>
        <p:xfrm>
          <a:off x="736122" y="2686726"/>
          <a:ext cx="5804957" cy="3479707"/>
        </p:xfrm>
        <a:graphic>
          <a:graphicData uri="http://schemas.openxmlformats.org/drawingml/2006/table">
            <a:tbl>
              <a:tblPr firstRow="1" bandRow="1">
                <a:noFill/>
                <a:tableStyleId>{5C22544A-7EE6-4342-B048-85BDC9FD1C3A}</a:tableStyleId>
              </a:tblPr>
              <a:tblGrid>
                <a:gridCol w="999238">
                  <a:extLst>
                    <a:ext uri="{9D8B030D-6E8A-4147-A177-3AD203B41FA5}">
                      <a16:colId xmlns:a16="http://schemas.microsoft.com/office/drawing/2014/main" val="1461078895"/>
                    </a:ext>
                  </a:extLst>
                </a:gridCol>
                <a:gridCol w="1184272">
                  <a:extLst>
                    <a:ext uri="{9D8B030D-6E8A-4147-A177-3AD203B41FA5}">
                      <a16:colId xmlns:a16="http://schemas.microsoft.com/office/drawing/2014/main" val="1349021259"/>
                    </a:ext>
                  </a:extLst>
                </a:gridCol>
                <a:gridCol w="1295215">
                  <a:extLst>
                    <a:ext uri="{9D8B030D-6E8A-4147-A177-3AD203B41FA5}">
                      <a16:colId xmlns:a16="http://schemas.microsoft.com/office/drawing/2014/main" val="767708114"/>
                    </a:ext>
                  </a:extLst>
                </a:gridCol>
                <a:gridCol w="2326232">
                  <a:extLst>
                    <a:ext uri="{9D8B030D-6E8A-4147-A177-3AD203B41FA5}">
                      <a16:colId xmlns:a16="http://schemas.microsoft.com/office/drawing/2014/main" val="763804985"/>
                    </a:ext>
                  </a:extLst>
                </a:gridCol>
              </a:tblGrid>
              <a:tr h="376099">
                <a:tc>
                  <a:txBody>
                    <a:bodyPr/>
                    <a:lstStyle/>
                    <a:p>
                      <a:pPr algn="ctr" fontAlgn="b"/>
                      <a:r>
                        <a:rPr lang="en-US" sz="1100" b="1" i="0" u="none" strike="noStrike" cap="all" spc="60">
                          <a:solidFill>
                            <a:schemeClr val="tx1"/>
                          </a:solidFill>
                          <a:effectLst/>
                          <a:latin typeface="Aptos" panose="020B0004020202020204" pitchFamily="34" charset="0"/>
                        </a:rPr>
                        <a:t>Feature</a:t>
                      </a:r>
                    </a:p>
                  </a:txBody>
                  <a:tcPr marL="8416" marR="8416" marT="80792" marB="8079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i="0" u="none" strike="noStrike" cap="all" spc="60">
                          <a:solidFill>
                            <a:schemeClr val="tx1"/>
                          </a:solidFill>
                          <a:effectLst/>
                          <a:latin typeface="Aptos" panose="020B0004020202020204" pitchFamily="34" charset="0"/>
                        </a:rPr>
                        <a:t>Distribution</a:t>
                      </a:r>
                    </a:p>
                  </a:txBody>
                  <a:tcPr marL="8416" marR="8416" marT="80792" marB="8079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i="0" u="none" strike="noStrike" cap="all" spc="60">
                          <a:solidFill>
                            <a:schemeClr val="tx1"/>
                          </a:solidFill>
                          <a:effectLst/>
                          <a:latin typeface="Aptos" panose="020B0004020202020204" pitchFamily="34" charset="0"/>
                        </a:rPr>
                        <a:t>Outliers</a:t>
                      </a:r>
                    </a:p>
                  </a:txBody>
                  <a:tcPr marL="8416" marR="8416" marT="80792" marB="8079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i="0" u="none" strike="noStrike" cap="all" spc="60">
                          <a:solidFill>
                            <a:schemeClr val="tx1"/>
                          </a:solidFill>
                          <a:effectLst/>
                          <a:latin typeface="Aptos" panose="020B0004020202020204" pitchFamily="34" charset="0"/>
                        </a:rPr>
                        <a:t>Handling</a:t>
                      </a:r>
                    </a:p>
                  </a:txBody>
                  <a:tcPr marL="8416" marR="8416" marT="80792" marB="8079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68648383"/>
                  </a:ext>
                </a:extLst>
              </a:tr>
              <a:tr h="548344">
                <a:tc>
                  <a:txBody>
                    <a:bodyPr/>
                    <a:lstStyle/>
                    <a:p>
                      <a:pPr algn="l" fontAlgn="b"/>
                      <a:r>
                        <a:rPr lang="en-US" sz="1400" b="0" i="0" u="none" strike="noStrike" cap="none" spc="0">
                          <a:solidFill>
                            <a:schemeClr val="tx1"/>
                          </a:solidFill>
                          <a:effectLst/>
                          <a:latin typeface="Aptos" panose="020B0004020202020204" pitchFamily="34" charset="0"/>
                        </a:rPr>
                        <a:t>Attendance</a:t>
                      </a:r>
                    </a:p>
                  </a:txBody>
                  <a:tcPr marL="8416" marR="8416" marT="8416" marB="8079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400" b="0" i="0" u="none" strike="noStrike" cap="none" spc="0">
                          <a:solidFill>
                            <a:schemeClr val="tx1"/>
                          </a:solidFill>
                          <a:effectLst/>
                          <a:latin typeface="Aptos" panose="020B0004020202020204" pitchFamily="34" charset="0"/>
                        </a:rPr>
                        <a:t>Uniform</a:t>
                      </a:r>
                    </a:p>
                  </a:txBody>
                  <a:tcPr marL="8416" marR="8416" marT="8416" marB="8079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400" b="0" i="0" u="none" strike="noStrike" cap="none" spc="0" dirty="0">
                          <a:solidFill>
                            <a:schemeClr val="tx1"/>
                          </a:solidFill>
                          <a:effectLst/>
                          <a:latin typeface="Aptos" panose="020B0004020202020204" pitchFamily="34" charset="0"/>
                        </a:rPr>
                        <a:t> &lt;95% attendance</a:t>
                      </a:r>
                    </a:p>
                  </a:txBody>
                  <a:tcPr marL="8416" marR="8416" marT="8416" marB="8079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400" b="0" i="0" u="none" strike="noStrike" cap="none" spc="0" dirty="0">
                          <a:solidFill>
                            <a:schemeClr val="tx1"/>
                          </a:solidFill>
                          <a:effectLst/>
                          <a:latin typeface="Aptos" panose="020B0004020202020204" pitchFamily="34" charset="0"/>
                        </a:rPr>
                        <a:t>Analyze &lt;95% separately; remove extremes</a:t>
                      </a:r>
                    </a:p>
                  </a:txBody>
                  <a:tcPr marL="8416" marR="8416" marT="8416" marB="8079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50783366"/>
                  </a:ext>
                </a:extLst>
              </a:tr>
              <a:tr h="548344">
                <a:tc>
                  <a:txBody>
                    <a:bodyPr/>
                    <a:lstStyle/>
                    <a:p>
                      <a:pPr algn="l" fontAlgn="b"/>
                      <a:r>
                        <a:rPr lang="en-US" sz="1400" b="0" i="0" u="none" strike="noStrike" cap="none" spc="0">
                          <a:solidFill>
                            <a:schemeClr val="tx1"/>
                          </a:solidFill>
                          <a:effectLst/>
                          <a:latin typeface="Aptos" panose="020B0004020202020204" pitchFamily="34" charset="0"/>
                        </a:rPr>
                        <a:t>Hours Studied</a:t>
                      </a:r>
                    </a:p>
                  </a:txBody>
                  <a:tcPr marL="8416" marR="8416" marT="8416" marB="8079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b"/>
                      <a:r>
                        <a:rPr lang="en-US" sz="1400" b="0" i="0" u="none" strike="noStrike" cap="none" spc="0">
                          <a:solidFill>
                            <a:schemeClr val="tx1"/>
                          </a:solidFill>
                          <a:effectLst/>
                          <a:latin typeface="Aptos" panose="020B0004020202020204" pitchFamily="34" charset="0"/>
                        </a:rPr>
                        <a:t>Right-skewed</a:t>
                      </a:r>
                    </a:p>
                  </a:txBody>
                  <a:tcPr marL="8416" marR="8416" marT="8416" marB="8079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b"/>
                      <a:r>
                        <a:rPr lang="en-US" sz="1400" b="0" i="0" u="none" strike="noStrike" cap="none" spc="0" dirty="0">
                          <a:solidFill>
                            <a:schemeClr val="tx1"/>
                          </a:solidFill>
                          <a:effectLst/>
                          <a:latin typeface="Aptos" panose="020B0004020202020204" pitchFamily="34" charset="0"/>
                        </a:rPr>
                        <a:t>&lt;5 or &gt;40 hours</a:t>
                      </a:r>
                    </a:p>
                  </a:txBody>
                  <a:tcPr marL="8416" marR="8416" marT="8416" marB="8079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b"/>
                      <a:r>
                        <a:rPr lang="en-US" sz="1400" b="0" i="0" u="none" strike="noStrike" cap="none" spc="0" dirty="0">
                          <a:solidFill>
                            <a:schemeClr val="tx1"/>
                          </a:solidFill>
                          <a:effectLst/>
                          <a:latin typeface="Aptos" panose="020B0004020202020204" pitchFamily="34" charset="0"/>
                        </a:rPr>
                        <a:t>Cap &gt;40 hours if it lowers scores</a:t>
                      </a:r>
                    </a:p>
                  </a:txBody>
                  <a:tcPr marL="8416" marR="8416" marT="8416" marB="8079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830467093"/>
                  </a:ext>
                </a:extLst>
              </a:tr>
              <a:tr h="548344">
                <a:tc>
                  <a:txBody>
                    <a:bodyPr/>
                    <a:lstStyle/>
                    <a:p>
                      <a:pPr algn="l" fontAlgn="b"/>
                      <a:r>
                        <a:rPr lang="en-US" sz="1400" b="0" i="0" u="none" strike="noStrike" cap="none" spc="0">
                          <a:solidFill>
                            <a:schemeClr val="tx1"/>
                          </a:solidFill>
                          <a:effectLst/>
                          <a:latin typeface="Aptos" panose="020B0004020202020204" pitchFamily="34" charset="0"/>
                        </a:rPr>
                        <a:t>Previous Scores</a:t>
                      </a:r>
                    </a:p>
                  </a:txBody>
                  <a:tcPr marL="8416" marR="8416" marT="8416" marB="8079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400" b="0" i="0" u="none" strike="noStrike" cap="none" spc="0">
                          <a:solidFill>
                            <a:schemeClr val="tx1"/>
                          </a:solidFill>
                          <a:effectLst/>
                          <a:latin typeface="Aptos" panose="020B0004020202020204" pitchFamily="34" charset="0"/>
                        </a:rPr>
                        <a:t>Mostly uniform</a:t>
                      </a:r>
                    </a:p>
                  </a:txBody>
                  <a:tcPr marL="8416" marR="8416" marT="8416" marB="8079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400" b="0" i="0" u="none" strike="noStrike" cap="none" spc="0">
                          <a:solidFill>
                            <a:schemeClr val="tx1"/>
                          </a:solidFill>
                          <a:effectLst/>
                          <a:latin typeface="Aptos" panose="020B0004020202020204" pitchFamily="34" charset="0"/>
                        </a:rPr>
                        <a:t>Scores near 50%</a:t>
                      </a:r>
                    </a:p>
                  </a:txBody>
                  <a:tcPr marL="8416" marR="8416" marT="8416" marB="8079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400" b="0" i="0" u="none" strike="noStrike" cap="none" spc="0" dirty="0">
                          <a:solidFill>
                            <a:schemeClr val="tx1"/>
                          </a:solidFill>
                          <a:effectLst/>
                          <a:latin typeface="Aptos" panose="020B0004020202020204" pitchFamily="34" charset="0"/>
                        </a:rPr>
                        <a:t>Flag &lt;55% for intervention; use performance bands if necessary </a:t>
                      </a:r>
                    </a:p>
                  </a:txBody>
                  <a:tcPr marL="8416" marR="8416" marT="8416" marB="8079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6403916"/>
                  </a:ext>
                </a:extLst>
              </a:tr>
              <a:tr h="548344">
                <a:tc>
                  <a:txBody>
                    <a:bodyPr/>
                    <a:lstStyle/>
                    <a:p>
                      <a:pPr algn="l" fontAlgn="b"/>
                      <a:r>
                        <a:rPr lang="en-US" sz="1400" b="0" i="0" u="none" strike="noStrike" cap="none" spc="0">
                          <a:solidFill>
                            <a:schemeClr val="tx1"/>
                          </a:solidFill>
                          <a:effectLst/>
                          <a:latin typeface="Aptos" panose="020B0004020202020204" pitchFamily="34" charset="0"/>
                        </a:rPr>
                        <a:t>Tutoring Sessions</a:t>
                      </a:r>
                    </a:p>
                  </a:txBody>
                  <a:tcPr marL="8416" marR="8416" marT="8416" marB="8079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b"/>
                      <a:r>
                        <a:rPr lang="en-US" sz="1400" b="0" i="0" u="none" strike="noStrike" cap="none" spc="0">
                          <a:solidFill>
                            <a:schemeClr val="tx1"/>
                          </a:solidFill>
                          <a:effectLst/>
                          <a:latin typeface="Aptos" panose="020B0004020202020204" pitchFamily="34" charset="0"/>
                        </a:rPr>
                        <a:t>Right-skewed</a:t>
                      </a:r>
                    </a:p>
                  </a:txBody>
                  <a:tcPr marL="8416" marR="8416" marT="8416" marB="8079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b"/>
                      <a:r>
                        <a:rPr lang="en-US" sz="1400" b="0" i="0" u="none" strike="noStrike" cap="none" spc="0">
                          <a:solidFill>
                            <a:schemeClr val="tx1"/>
                          </a:solidFill>
                          <a:effectLst/>
                          <a:latin typeface="Aptos" panose="020B0004020202020204" pitchFamily="34" charset="0"/>
                        </a:rPr>
                        <a:t>&gt;6 sessions</a:t>
                      </a:r>
                    </a:p>
                  </a:txBody>
                  <a:tcPr marL="8416" marR="8416" marT="8416" marB="8079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l" fontAlgn="b"/>
                      <a:r>
                        <a:rPr lang="en-US" sz="1400" b="0" i="0" u="none" strike="noStrike" cap="none" spc="0" dirty="0">
                          <a:solidFill>
                            <a:schemeClr val="tx1"/>
                          </a:solidFill>
                          <a:effectLst/>
                          <a:latin typeface="Aptos" panose="020B0004020202020204" pitchFamily="34" charset="0"/>
                        </a:rPr>
                        <a:t>Check if &gt;6 sessions improves scores or signals struggle</a:t>
                      </a:r>
                    </a:p>
                  </a:txBody>
                  <a:tcPr marL="8416" marR="8416" marT="8416" marB="8079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774944523"/>
                  </a:ext>
                </a:extLst>
              </a:tr>
              <a:tr h="548344">
                <a:tc>
                  <a:txBody>
                    <a:bodyPr/>
                    <a:lstStyle/>
                    <a:p>
                      <a:pPr algn="l" fontAlgn="b"/>
                      <a:r>
                        <a:rPr lang="en-US" sz="1400" b="0" i="0" u="none" strike="noStrike" cap="none" spc="0">
                          <a:solidFill>
                            <a:schemeClr val="tx1"/>
                          </a:solidFill>
                          <a:effectLst/>
                          <a:latin typeface="Aptos" panose="020B0004020202020204" pitchFamily="34" charset="0"/>
                        </a:rPr>
                        <a:t>Learning Disabilities</a:t>
                      </a:r>
                    </a:p>
                  </a:txBody>
                  <a:tcPr marL="8416" marR="8416" marT="8416" marB="8079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400" b="0" i="0" u="none" strike="noStrike" cap="none" spc="0" dirty="0">
                          <a:solidFill>
                            <a:schemeClr val="tx1"/>
                          </a:solidFill>
                          <a:effectLst/>
                          <a:latin typeface="Aptos" panose="020B0004020202020204" pitchFamily="34" charset="0"/>
                        </a:rPr>
                        <a:t>Imbalanced</a:t>
                      </a:r>
                    </a:p>
                  </a:txBody>
                  <a:tcPr marL="8416" marR="8416" marT="8416" marB="8079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400" b="0" i="0" u="none" strike="noStrike" cap="none" spc="0" dirty="0">
                          <a:solidFill>
                            <a:schemeClr val="tx1"/>
                          </a:solidFill>
                          <a:effectLst/>
                          <a:latin typeface="Aptos" panose="020B0004020202020204" pitchFamily="34" charset="0"/>
                        </a:rPr>
                        <a:t>Small group with disabilities</a:t>
                      </a:r>
                    </a:p>
                  </a:txBody>
                  <a:tcPr marL="8416" marR="8416" marT="8416" marB="8079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US" sz="1400" b="0" i="0" u="none" strike="noStrike" cap="none" spc="0" dirty="0">
                          <a:solidFill>
                            <a:schemeClr val="tx1"/>
                          </a:solidFill>
                          <a:effectLst/>
                          <a:latin typeface="Aptos" panose="020B0004020202020204" pitchFamily="34" charset="0"/>
                        </a:rPr>
                        <a:t>Retain; analyze separately for tailored support</a:t>
                      </a:r>
                    </a:p>
                  </a:txBody>
                  <a:tcPr marL="8416" marR="8416" marT="8416" marB="8079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88796198"/>
                  </a:ext>
                </a:extLst>
              </a:tr>
            </a:tbl>
          </a:graphicData>
        </a:graphic>
      </p:graphicFrame>
    </p:spTree>
    <p:extLst>
      <p:ext uri="{BB962C8B-B14F-4D97-AF65-F5344CB8AC3E}">
        <p14:creationId xmlns:p14="http://schemas.microsoft.com/office/powerpoint/2010/main" val="236016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5528D61-A261-1414-FE97-F5AE6C5F4F1B}"/>
            </a:ext>
          </a:extLst>
        </p:cNvPr>
        <p:cNvGrpSpPr/>
        <p:nvPr/>
      </p:nvGrpSpPr>
      <p:grpSpPr>
        <a:xfrm>
          <a:off x="0" y="0"/>
          <a:ext cx="0" cy="0"/>
          <a:chOff x="0" y="0"/>
          <a:chExt cx="0" cy="0"/>
        </a:xfrm>
      </p:grpSpPr>
      <p:sp useBgFill="1">
        <p:nvSpPr>
          <p:cNvPr id="16" name="Slide Background">
            <a:extLst>
              <a:ext uri="{FF2B5EF4-FFF2-40B4-BE49-F238E27FC236}">
                <a16:creationId xmlns:a16="http://schemas.microsoft.com/office/drawing/2014/main" id="{FE1EC756-41E9-4FD6-AD48-EF46A2813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8" name="Rectangle 17">
            <a:extLst>
              <a:ext uri="{FF2B5EF4-FFF2-40B4-BE49-F238E27FC236}">
                <a16:creationId xmlns:a16="http://schemas.microsoft.com/office/drawing/2014/main" id="{E66F6371-9EA5-9354-29DC-1D07B921F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290"/>
            <a:ext cx="12192000" cy="1733407"/>
          </a:xfrm>
          <a:prstGeom prst="rect">
            <a:avLst/>
          </a:prstGeom>
          <a:ln>
            <a:noFill/>
          </a:ln>
          <a:effectLst>
            <a:outerShdw blurRad="254000" dist="381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665853-7060-AB0E-6200-724EC363FFB9}"/>
              </a:ext>
            </a:extLst>
          </p:cNvPr>
          <p:cNvSpPr>
            <a:spLocks noGrp="1"/>
          </p:cNvSpPr>
          <p:nvPr>
            <p:ph type="title"/>
          </p:nvPr>
        </p:nvSpPr>
        <p:spPr>
          <a:xfrm>
            <a:off x="761995" y="307447"/>
            <a:ext cx="10693884" cy="1109932"/>
          </a:xfrm>
        </p:spPr>
        <p:txBody>
          <a:bodyPr vert="horz" lIns="91440" tIns="45720" rIns="91440" bIns="45720" rtlCol="0" anchor="ctr">
            <a:normAutofit/>
          </a:bodyPr>
          <a:lstStyle/>
          <a:p>
            <a:r>
              <a:rPr lang="en-US" sz="4000" kern="1200">
                <a:solidFill>
                  <a:schemeClr val="tx1"/>
                </a:solidFill>
                <a:latin typeface="+mj-lt"/>
                <a:ea typeface="+mj-ea"/>
                <a:cs typeface="+mj-cs"/>
              </a:rPr>
              <a:t>Variables: Mean, Mode, Std</a:t>
            </a:r>
          </a:p>
        </p:txBody>
      </p:sp>
      <p:sp>
        <p:nvSpPr>
          <p:cNvPr id="6" name="TextBox 5">
            <a:extLst>
              <a:ext uri="{FF2B5EF4-FFF2-40B4-BE49-F238E27FC236}">
                <a16:creationId xmlns:a16="http://schemas.microsoft.com/office/drawing/2014/main" id="{7BBE21F2-E661-EADC-0476-31D60BF648FE}"/>
              </a:ext>
            </a:extLst>
          </p:cNvPr>
          <p:cNvSpPr txBox="1"/>
          <p:nvPr/>
        </p:nvSpPr>
        <p:spPr>
          <a:xfrm>
            <a:off x="7190509" y="2357888"/>
            <a:ext cx="4265370" cy="3902635"/>
          </a:xfrm>
          <a:prstGeom prst="rect">
            <a:avLst/>
          </a:prstGeom>
        </p:spPr>
        <p:txBody>
          <a:bodyPr vert="horz" lIns="91440" tIns="45720" rIns="91440" bIns="45720" rtlCol="0" anchor="ctr">
            <a:normAutofit fontScale="77500" lnSpcReduction="20000"/>
          </a:bodyPr>
          <a:lstStyle/>
          <a:p>
            <a:pPr>
              <a:lnSpc>
                <a:spcPct val="90000"/>
              </a:lnSpc>
              <a:spcAft>
                <a:spcPts val="600"/>
              </a:spcAft>
            </a:pPr>
            <a:r>
              <a:rPr lang="en-US" sz="2000" dirty="0"/>
              <a:t>The Variables we have need to be analyzed on a statistical level like so:</a:t>
            </a:r>
          </a:p>
          <a:p>
            <a:pPr>
              <a:lnSpc>
                <a:spcPct val="90000"/>
              </a:lnSpc>
              <a:spcAft>
                <a:spcPts val="600"/>
              </a:spcAft>
            </a:pPr>
            <a:r>
              <a:rPr lang="en-US" sz="2000" b="1" dirty="0"/>
              <a:t>Mean</a:t>
            </a:r>
            <a:r>
              <a:rPr lang="en-US" sz="2000" dirty="0"/>
              <a:t>: We see the central tendency of our variables that highlights what we can expect from most students</a:t>
            </a:r>
          </a:p>
          <a:p>
            <a:pPr>
              <a:lnSpc>
                <a:spcPct val="90000"/>
              </a:lnSpc>
              <a:spcAft>
                <a:spcPts val="600"/>
              </a:spcAft>
            </a:pPr>
            <a:r>
              <a:rPr lang="en-US" sz="2000" b="1" dirty="0"/>
              <a:t>Mode</a:t>
            </a:r>
            <a:r>
              <a:rPr lang="en-US" sz="2000" dirty="0"/>
              <a:t>: We can see the most often occurrence amongst the students and will highlight what we can expect to see the most</a:t>
            </a:r>
          </a:p>
          <a:p>
            <a:pPr>
              <a:lnSpc>
                <a:spcPct val="90000"/>
              </a:lnSpc>
              <a:spcAft>
                <a:spcPts val="600"/>
              </a:spcAft>
            </a:pPr>
            <a:r>
              <a:rPr lang="en-US" sz="2000" b="1" dirty="0"/>
              <a:t>Std</a:t>
            </a:r>
            <a:r>
              <a:rPr lang="en-US" sz="2000" dirty="0"/>
              <a:t>: This shows us how much variation in the variable we can expect and can point to a potential uplift in model performance later</a:t>
            </a:r>
          </a:p>
          <a:p>
            <a:pPr>
              <a:lnSpc>
                <a:spcPct val="90000"/>
              </a:lnSpc>
              <a:spcAft>
                <a:spcPts val="600"/>
              </a:spcAft>
            </a:pPr>
            <a:r>
              <a:rPr lang="en-US" sz="2000" b="1" dirty="0"/>
              <a:t>Skewness</a:t>
            </a:r>
            <a:r>
              <a:rPr lang="en-US" sz="2000" dirty="0"/>
              <a:t>: This shows us how skewed each variable is and lets use get an idea of the shape of the data</a:t>
            </a:r>
          </a:p>
          <a:p>
            <a:pPr>
              <a:lnSpc>
                <a:spcPct val="90000"/>
              </a:lnSpc>
              <a:spcAft>
                <a:spcPts val="600"/>
              </a:spcAft>
            </a:pPr>
            <a:r>
              <a:rPr lang="en-US" sz="2000" b="1" dirty="0"/>
              <a:t>Kurtosis</a:t>
            </a:r>
            <a:r>
              <a:rPr lang="en-US" sz="2000" dirty="0"/>
              <a:t>: This shows us how pronounced the tail of the data is and can highlight some outliers that we can point out.</a:t>
            </a:r>
          </a:p>
        </p:txBody>
      </p:sp>
      <p:graphicFrame>
        <p:nvGraphicFramePr>
          <p:cNvPr id="4" name="Content Placeholder 3">
            <a:extLst>
              <a:ext uri="{FF2B5EF4-FFF2-40B4-BE49-F238E27FC236}">
                <a16:creationId xmlns:a16="http://schemas.microsoft.com/office/drawing/2014/main" id="{B616D496-4E39-7EE3-DDB4-26007A7F167F}"/>
              </a:ext>
            </a:extLst>
          </p:cNvPr>
          <p:cNvGraphicFramePr>
            <a:graphicFrameLocks noGrp="1"/>
          </p:cNvGraphicFramePr>
          <p:nvPr>
            <p:ph idx="1"/>
            <p:extLst>
              <p:ext uri="{D42A27DB-BD31-4B8C-83A1-F6EECF244321}">
                <p14:modId xmlns:p14="http://schemas.microsoft.com/office/powerpoint/2010/main" val="4059109991"/>
              </p:ext>
            </p:extLst>
          </p:nvPr>
        </p:nvGraphicFramePr>
        <p:xfrm>
          <a:off x="736122" y="2852234"/>
          <a:ext cx="5804956" cy="2786807"/>
        </p:xfrm>
        <a:graphic>
          <a:graphicData uri="http://schemas.openxmlformats.org/drawingml/2006/table">
            <a:tbl>
              <a:tblPr firstRow="1" bandRow="1">
                <a:solidFill>
                  <a:srgbClr val="F7F7F7"/>
                </a:solidFill>
                <a:tableStyleId>{5C22544A-7EE6-4342-B048-85BDC9FD1C3A}</a:tableStyleId>
              </a:tblPr>
              <a:tblGrid>
                <a:gridCol w="1199521">
                  <a:extLst>
                    <a:ext uri="{9D8B030D-6E8A-4147-A177-3AD203B41FA5}">
                      <a16:colId xmlns:a16="http://schemas.microsoft.com/office/drawing/2014/main" val="1461078895"/>
                    </a:ext>
                  </a:extLst>
                </a:gridCol>
                <a:gridCol w="790352">
                  <a:extLst>
                    <a:ext uri="{9D8B030D-6E8A-4147-A177-3AD203B41FA5}">
                      <a16:colId xmlns:a16="http://schemas.microsoft.com/office/drawing/2014/main" val="1349021259"/>
                    </a:ext>
                  </a:extLst>
                </a:gridCol>
                <a:gridCol w="804076">
                  <a:extLst>
                    <a:ext uri="{9D8B030D-6E8A-4147-A177-3AD203B41FA5}">
                      <a16:colId xmlns:a16="http://schemas.microsoft.com/office/drawing/2014/main" val="767708114"/>
                    </a:ext>
                  </a:extLst>
                </a:gridCol>
                <a:gridCol w="649580">
                  <a:extLst>
                    <a:ext uri="{9D8B030D-6E8A-4147-A177-3AD203B41FA5}">
                      <a16:colId xmlns:a16="http://schemas.microsoft.com/office/drawing/2014/main" val="763804985"/>
                    </a:ext>
                  </a:extLst>
                </a:gridCol>
                <a:gridCol w="1178949">
                  <a:extLst>
                    <a:ext uri="{9D8B030D-6E8A-4147-A177-3AD203B41FA5}">
                      <a16:colId xmlns:a16="http://schemas.microsoft.com/office/drawing/2014/main" val="2610095895"/>
                    </a:ext>
                  </a:extLst>
                </a:gridCol>
                <a:gridCol w="1182478">
                  <a:extLst>
                    <a:ext uri="{9D8B030D-6E8A-4147-A177-3AD203B41FA5}">
                      <a16:colId xmlns:a16="http://schemas.microsoft.com/office/drawing/2014/main" val="314542193"/>
                    </a:ext>
                  </a:extLst>
                </a:gridCol>
              </a:tblGrid>
              <a:tr h="457516">
                <a:tc>
                  <a:txBody>
                    <a:bodyPr/>
                    <a:lstStyle/>
                    <a:p>
                      <a:pPr algn="ctr" fontAlgn="b"/>
                      <a:r>
                        <a:rPr lang="en-US" sz="1100" b="1" i="0" u="none" strike="noStrike" cap="all" spc="60">
                          <a:solidFill>
                            <a:schemeClr val="tx1"/>
                          </a:solidFill>
                          <a:effectLst/>
                          <a:latin typeface="Aptos" panose="020B0004020202020204" pitchFamily="34" charset="0"/>
                        </a:rPr>
                        <a:t>Feature</a:t>
                      </a:r>
                    </a:p>
                  </a:txBody>
                  <a:tcPr marL="121472" marR="121472" marT="121472" marB="12147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i="0" u="none" strike="noStrike" cap="all" spc="60">
                          <a:solidFill>
                            <a:schemeClr val="tx1"/>
                          </a:solidFill>
                          <a:effectLst/>
                          <a:latin typeface="Aptos" panose="020B0004020202020204" pitchFamily="34" charset="0"/>
                        </a:rPr>
                        <a:t>Mean</a:t>
                      </a:r>
                    </a:p>
                  </a:txBody>
                  <a:tcPr marL="121472" marR="121472" marT="121472" marB="12147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i="0" u="none" strike="noStrike" cap="all" spc="60">
                          <a:solidFill>
                            <a:schemeClr val="tx1"/>
                          </a:solidFill>
                          <a:effectLst/>
                          <a:latin typeface="Aptos" panose="020B0004020202020204" pitchFamily="34" charset="0"/>
                        </a:rPr>
                        <a:t>Mode</a:t>
                      </a:r>
                    </a:p>
                  </a:txBody>
                  <a:tcPr marL="121472" marR="121472" marT="121472" marB="12147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i="0" u="none" strike="noStrike" cap="all" spc="60">
                          <a:solidFill>
                            <a:schemeClr val="tx1"/>
                          </a:solidFill>
                          <a:effectLst/>
                          <a:latin typeface="Aptos" panose="020B0004020202020204" pitchFamily="34" charset="0"/>
                        </a:rPr>
                        <a:t>STD</a:t>
                      </a:r>
                    </a:p>
                  </a:txBody>
                  <a:tcPr marL="121472" marR="121472" marT="121472" marB="12147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i="0" u="none" strike="noStrike" cap="all" spc="60">
                          <a:solidFill>
                            <a:schemeClr val="tx1"/>
                          </a:solidFill>
                          <a:effectLst/>
                          <a:latin typeface="Aptos" panose="020B0004020202020204" pitchFamily="34" charset="0"/>
                        </a:rPr>
                        <a:t>Skewness</a:t>
                      </a:r>
                    </a:p>
                  </a:txBody>
                  <a:tcPr marL="121472" marR="121472" marT="121472" marB="12147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100" b="1" i="0" u="none" strike="noStrike" cap="all" spc="60" dirty="0">
                          <a:solidFill>
                            <a:schemeClr val="tx1"/>
                          </a:solidFill>
                          <a:effectLst/>
                          <a:latin typeface="Aptos" panose="020B0004020202020204" pitchFamily="34" charset="0"/>
                        </a:rPr>
                        <a:t>Kurtosis</a:t>
                      </a:r>
                    </a:p>
                  </a:txBody>
                  <a:tcPr marL="121472" marR="121472" marT="121472" marB="12147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68648383"/>
                  </a:ext>
                </a:extLst>
              </a:tr>
              <a:tr h="341633">
                <a:tc>
                  <a:txBody>
                    <a:bodyPr/>
                    <a:lstStyle/>
                    <a:p>
                      <a:pPr algn="ctr" fontAlgn="b"/>
                      <a:r>
                        <a:rPr lang="en-US" sz="1400" b="0" i="0" u="none" strike="noStrike" cap="none" spc="0">
                          <a:solidFill>
                            <a:schemeClr val="tx1"/>
                          </a:solidFill>
                          <a:effectLst/>
                          <a:latin typeface="Aptos" panose="020B0004020202020204" pitchFamily="34" charset="0"/>
                        </a:rPr>
                        <a:t>Attendance</a:t>
                      </a:r>
                    </a:p>
                  </a:txBody>
                  <a:tcPr marL="8435" marR="8435" marT="8435" marB="8098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tc>
                  <a:txBody>
                    <a:bodyPr/>
                    <a:lstStyle/>
                    <a:p>
                      <a:pPr algn="ctr" fontAlgn="b"/>
                      <a:r>
                        <a:rPr lang="en-US" sz="1400" b="0" i="0" kern="1200">
                          <a:solidFill>
                            <a:schemeClr val="dk1"/>
                          </a:solidFill>
                          <a:effectLst/>
                          <a:latin typeface="+mn-lt"/>
                          <a:ea typeface="+mn-ea"/>
                          <a:cs typeface="+mn-cs"/>
                        </a:rPr>
                        <a:t>79.97</a:t>
                      </a:r>
                      <a:endParaRPr lang="en-US" sz="1400" b="0" i="0" u="none" strike="noStrike" cap="none" spc="0">
                        <a:solidFill>
                          <a:schemeClr val="tx1"/>
                        </a:solidFill>
                        <a:effectLst/>
                        <a:latin typeface="Aptos" panose="020B0004020202020204" pitchFamily="34" charset="0"/>
                      </a:endParaRPr>
                    </a:p>
                  </a:txBody>
                  <a:tcPr marL="8435" marR="8435" marT="8435" marB="8098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tc>
                  <a:txBody>
                    <a:bodyPr/>
                    <a:lstStyle/>
                    <a:p>
                      <a:pPr algn="ctr" fontAlgn="b"/>
                      <a:r>
                        <a:rPr lang="en-US" sz="1400" b="0" i="0" u="none" strike="noStrike" cap="none" spc="0">
                          <a:solidFill>
                            <a:schemeClr val="tx1"/>
                          </a:solidFill>
                          <a:effectLst/>
                          <a:latin typeface="Aptos" panose="020B0004020202020204" pitchFamily="34" charset="0"/>
                        </a:rPr>
                        <a:t>67</a:t>
                      </a:r>
                    </a:p>
                  </a:txBody>
                  <a:tcPr marL="8435" marR="8435" marT="8435" marB="8098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tc>
                  <a:txBody>
                    <a:bodyPr/>
                    <a:lstStyle/>
                    <a:p>
                      <a:pPr algn="ctr" fontAlgn="b"/>
                      <a:r>
                        <a:rPr lang="en-US" sz="1400" b="0" i="0" u="none" strike="noStrike" cap="none" spc="0">
                          <a:solidFill>
                            <a:schemeClr val="tx1"/>
                          </a:solidFill>
                          <a:effectLst/>
                          <a:latin typeface="Aptos" panose="020B0004020202020204" pitchFamily="34" charset="0"/>
                        </a:rPr>
                        <a:t>11.55</a:t>
                      </a:r>
                    </a:p>
                  </a:txBody>
                  <a:tcPr marL="8435" marR="8435" marT="8435" marB="8098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tc>
                  <a:txBody>
                    <a:bodyPr/>
                    <a:lstStyle/>
                    <a:p>
                      <a:pPr algn="ctr" fontAlgn="b"/>
                      <a:r>
                        <a:rPr lang="en-US" sz="1400" b="0" i="0" u="none" strike="noStrike" cap="none" spc="0">
                          <a:solidFill>
                            <a:schemeClr val="tx1"/>
                          </a:solidFill>
                          <a:effectLst/>
                          <a:latin typeface="Aptos" panose="020B0004020202020204" pitchFamily="34" charset="0"/>
                        </a:rPr>
                        <a:t>0.01</a:t>
                      </a:r>
                    </a:p>
                  </a:txBody>
                  <a:tcPr marL="8435" marR="8435" marT="8435" marB="8098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tc>
                  <a:txBody>
                    <a:bodyPr/>
                    <a:lstStyle/>
                    <a:p>
                      <a:pPr algn="ctr" fontAlgn="b"/>
                      <a:r>
                        <a:rPr lang="en-US" sz="1400" b="0" i="0" u="none" strike="noStrike" cap="none" spc="0">
                          <a:solidFill>
                            <a:schemeClr val="tx1"/>
                          </a:solidFill>
                          <a:effectLst/>
                          <a:latin typeface="Aptos" panose="020B0004020202020204" pitchFamily="34" charset="0"/>
                        </a:rPr>
                        <a:t>-1.19</a:t>
                      </a:r>
                    </a:p>
                  </a:txBody>
                  <a:tcPr marL="8435" marR="8435" marT="8435" marB="8098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extLst>
                  <a:ext uri="{0D108BD9-81ED-4DB2-BD59-A6C34878D82A}">
                    <a16:rowId xmlns:a16="http://schemas.microsoft.com/office/drawing/2014/main" val="3350783366"/>
                  </a:ext>
                </a:extLst>
              </a:tr>
              <a:tr h="341633">
                <a:tc>
                  <a:txBody>
                    <a:bodyPr/>
                    <a:lstStyle/>
                    <a:p>
                      <a:pPr algn="ctr" fontAlgn="b"/>
                      <a:r>
                        <a:rPr lang="en-US" sz="1400" b="0" i="0" u="none" strike="noStrike" cap="none" spc="0">
                          <a:solidFill>
                            <a:schemeClr val="tx1"/>
                          </a:solidFill>
                          <a:effectLst/>
                          <a:latin typeface="Aptos" panose="020B0004020202020204" pitchFamily="34" charset="0"/>
                        </a:rPr>
                        <a:t>Hours Studied</a:t>
                      </a:r>
                    </a:p>
                  </a:txBody>
                  <a:tcPr marL="8435" marR="8435" marT="8435" marB="8098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400" b="0" i="0" u="none" strike="noStrike" cap="none" spc="0">
                          <a:solidFill>
                            <a:schemeClr val="tx1"/>
                          </a:solidFill>
                          <a:effectLst/>
                          <a:latin typeface="Aptos" panose="020B0004020202020204" pitchFamily="34" charset="0"/>
                        </a:rPr>
                        <a:t>19.98</a:t>
                      </a:r>
                    </a:p>
                  </a:txBody>
                  <a:tcPr marL="8435" marR="8435" marT="8435" marB="8098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400" b="0" i="0" u="none" strike="noStrike" cap="none" spc="0">
                          <a:solidFill>
                            <a:schemeClr val="tx1"/>
                          </a:solidFill>
                          <a:effectLst/>
                          <a:latin typeface="Aptos" panose="020B0004020202020204" pitchFamily="34" charset="0"/>
                        </a:rPr>
                        <a:t>20</a:t>
                      </a:r>
                    </a:p>
                  </a:txBody>
                  <a:tcPr marL="8435" marR="8435" marT="8435" marB="8098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400" b="0" i="0" u="none" strike="noStrike" cap="none" spc="0">
                          <a:solidFill>
                            <a:schemeClr val="tx1"/>
                          </a:solidFill>
                          <a:effectLst/>
                          <a:latin typeface="Aptos" panose="020B0004020202020204" pitchFamily="34" charset="0"/>
                        </a:rPr>
                        <a:t>5.99</a:t>
                      </a:r>
                    </a:p>
                  </a:txBody>
                  <a:tcPr marL="8435" marR="8435" marT="8435" marB="8098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400" b="0" i="0" u="none" strike="noStrike" cap="none" spc="0">
                          <a:solidFill>
                            <a:schemeClr val="tx1"/>
                          </a:solidFill>
                          <a:effectLst/>
                          <a:latin typeface="Aptos" panose="020B0004020202020204" pitchFamily="34" charset="0"/>
                        </a:rPr>
                        <a:t>0.01</a:t>
                      </a:r>
                    </a:p>
                  </a:txBody>
                  <a:tcPr marL="8435" marR="8435" marT="8435" marB="8098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400" b="0" i="0" u="none" strike="noStrike" cap="none" spc="0">
                          <a:solidFill>
                            <a:schemeClr val="tx1"/>
                          </a:solidFill>
                          <a:effectLst/>
                          <a:latin typeface="Aptos" panose="020B0004020202020204" pitchFamily="34" charset="0"/>
                        </a:rPr>
                        <a:t>0.02</a:t>
                      </a:r>
                    </a:p>
                  </a:txBody>
                  <a:tcPr marL="8435" marR="8435" marT="8435" marB="8098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830467093"/>
                  </a:ext>
                </a:extLst>
              </a:tr>
              <a:tr h="548675">
                <a:tc>
                  <a:txBody>
                    <a:bodyPr/>
                    <a:lstStyle/>
                    <a:p>
                      <a:pPr algn="ctr" fontAlgn="b"/>
                      <a:r>
                        <a:rPr lang="en-US" sz="1400" b="0" i="0" u="none" strike="noStrike" cap="none" spc="0">
                          <a:solidFill>
                            <a:schemeClr val="tx1"/>
                          </a:solidFill>
                          <a:effectLst/>
                          <a:latin typeface="Aptos" panose="020B0004020202020204" pitchFamily="34" charset="0"/>
                        </a:rPr>
                        <a:t>Previous Scores</a:t>
                      </a:r>
                    </a:p>
                  </a:txBody>
                  <a:tcPr marL="8435" marR="8435" marT="8435" marB="8098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tc>
                  <a:txBody>
                    <a:bodyPr/>
                    <a:lstStyle/>
                    <a:p>
                      <a:pPr algn="ctr" fontAlgn="b"/>
                      <a:r>
                        <a:rPr lang="en-US" sz="1400" b="0" i="0" u="none" strike="noStrike" cap="none" spc="0">
                          <a:solidFill>
                            <a:schemeClr val="tx1"/>
                          </a:solidFill>
                          <a:effectLst/>
                          <a:latin typeface="Aptos" panose="020B0004020202020204" pitchFamily="34" charset="0"/>
                        </a:rPr>
                        <a:t>75.07</a:t>
                      </a:r>
                    </a:p>
                  </a:txBody>
                  <a:tcPr marL="8435" marR="8435" marT="8435" marB="8098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tc>
                  <a:txBody>
                    <a:bodyPr/>
                    <a:lstStyle/>
                    <a:p>
                      <a:pPr algn="ctr" fontAlgn="b"/>
                      <a:r>
                        <a:rPr lang="en-US" sz="1400" b="0" i="0" u="none" strike="noStrike" cap="none" spc="0">
                          <a:solidFill>
                            <a:schemeClr val="tx1"/>
                          </a:solidFill>
                          <a:effectLst/>
                          <a:latin typeface="Aptos" panose="020B0004020202020204" pitchFamily="34" charset="0"/>
                        </a:rPr>
                        <a:t>66</a:t>
                      </a:r>
                    </a:p>
                  </a:txBody>
                  <a:tcPr marL="8435" marR="8435" marT="8435" marB="8098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tc>
                  <a:txBody>
                    <a:bodyPr/>
                    <a:lstStyle/>
                    <a:p>
                      <a:pPr algn="ctr" fontAlgn="b"/>
                      <a:r>
                        <a:rPr lang="en-US" sz="1400" b="0" i="0" u="none" strike="noStrike" cap="none" spc="0">
                          <a:solidFill>
                            <a:schemeClr val="tx1"/>
                          </a:solidFill>
                          <a:effectLst/>
                          <a:latin typeface="Aptos" panose="020B0004020202020204" pitchFamily="34" charset="0"/>
                        </a:rPr>
                        <a:t>14.40</a:t>
                      </a:r>
                    </a:p>
                  </a:txBody>
                  <a:tcPr marL="8435" marR="8435" marT="8435" marB="8098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tc>
                  <a:txBody>
                    <a:bodyPr/>
                    <a:lstStyle/>
                    <a:p>
                      <a:pPr algn="ctr" fontAlgn="b"/>
                      <a:r>
                        <a:rPr lang="en-US" sz="1400" b="0" i="0" u="none" strike="noStrike" cap="none" spc="0">
                          <a:solidFill>
                            <a:schemeClr val="tx1"/>
                          </a:solidFill>
                          <a:effectLst/>
                          <a:latin typeface="Aptos" panose="020B0004020202020204" pitchFamily="34" charset="0"/>
                        </a:rPr>
                        <a:t>-0.00</a:t>
                      </a:r>
                    </a:p>
                  </a:txBody>
                  <a:tcPr marL="8435" marR="8435" marT="8435" marB="8098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tc>
                  <a:txBody>
                    <a:bodyPr/>
                    <a:lstStyle/>
                    <a:p>
                      <a:pPr algn="ctr" fontAlgn="b"/>
                      <a:r>
                        <a:rPr lang="en-US" sz="1400" b="0" i="0" u="none" strike="noStrike" cap="none" spc="0">
                          <a:solidFill>
                            <a:schemeClr val="tx1"/>
                          </a:solidFill>
                          <a:effectLst/>
                          <a:latin typeface="Aptos" panose="020B0004020202020204" pitchFamily="34" charset="0"/>
                        </a:rPr>
                        <a:t>-1.19</a:t>
                      </a:r>
                    </a:p>
                  </a:txBody>
                  <a:tcPr marL="8435" marR="8435" marT="8435" marB="8098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extLst>
                  <a:ext uri="{0D108BD9-81ED-4DB2-BD59-A6C34878D82A}">
                    <a16:rowId xmlns:a16="http://schemas.microsoft.com/office/drawing/2014/main" val="3826403916"/>
                  </a:ext>
                </a:extLst>
              </a:tr>
              <a:tr h="548675">
                <a:tc>
                  <a:txBody>
                    <a:bodyPr/>
                    <a:lstStyle/>
                    <a:p>
                      <a:pPr algn="ctr" fontAlgn="b"/>
                      <a:r>
                        <a:rPr lang="en-US" sz="1400" b="0" i="0" u="none" strike="noStrike" cap="none" spc="0">
                          <a:solidFill>
                            <a:schemeClr val="tx1"/>
                          </a:solidFill>
                          <a:effectLst/>
                          <a:latin typeface="Aptos" panose="020B0004020202020204" pitchFamily="34" charset="0"/>
                        </a:rPr>
                        <a:t>Tutoring Sessions</a:t>
                      </a:r>
                    </a:p>
                  </a:txBody>
                  <a:tcPr marL="8435" marR="8435" marT="8435" marB="8098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400" b="0" i="0" u="none" strike="noStrike" cap="none" spc="0">
                          <a:solidFill>
                            <a:schemeClr val="tx1"/>
                          </a:solidFill>
                          <a:effectLst/>
                          <a:latin typeface="Aptos" panose="020B0004020202020204" pitchFamily="34" charset="0"/>
                        </a:rPr>
                        <a:t>1.49</a:t>
                      </a:r>
                    </a:p>
                  </a:txBody>
                  <a:tcPr marL="8435" marR="8435" marT="8435" marB="8098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400" b="0" i="0" u="none" strike="noStrike" cap="none" spc="0">
                          <a:solidFill>
                            <a:schemeClr val="tx1"/>
                          </a:solidFill>
                          <a:effectLst/>
                          <a:latin typeface="Aptos" panose="020B0004020202020204" pitchFamily="34" charset="0"/>
                        </a:rPr>
                        <a:t>1</a:t>
                      </a:r>
                    </a:p>
                  </a:txBody>
                  <a:tcPr marL="8435" marR="8435" marT="8435" marB="8098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400" b="0" i="0" u="none" strike="noStrike" cap="none" spc="0">
                          <a:solidFill>
                            <a:schemeClr val="tx1"/>
                          </a:solidFill>
                          <a:effectLst/>
                          <a:latin typeface="Aptos" panose="020B0004020202020204" pitchFamily="34" charset="0"/>
                        </a:rPr>
                        <a:t>1.23</a:t>
                      </a:r>
                    </a:p>
                  </a:txBody>
                  <a:tcPr marL="8435" marR="8435" marT="8435" marB="8098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400" b="0" i="0" u="none" strike="noStrike" cap="none" spc="0">
                          <a:solidFill>
                            <a:schemeClr val="tx1"/>
                          </a:solidFill>
                          <a:effectLst/>
                          <a:latin typeface="Aptos" panose="020B0004020202020204" pitchFamily="34" charset="0"/>
                        </a:rPr>
                        <a:t>0.82</a:t>
                      </a:r>
                    </a:p>
                  </a:txBody>
                  <a:tcPr marL="8435" marR="8435" marT="8435" marB="8098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US" sz="1400" b="0" i="0" u="none" strike="noStrike" cap="none" spc="0">
                          <a:solidFill>
                            <a:schemeClr val="tx1"/>
                          </a:solidFill>
                          <a:effectLst/>
                          <a:latin typeface="Aptos" panose="020B0004020202020204" pitchFamily="34" charset="0"/>
                        </a:rPr>
                        <a:t>0.64</a:t>
                      </a:r>
                    </a:p>
                  </a:txBody>
                  <a:tcPr marL="8435" marR="8435" marT="8435" marB="8098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774944523"/>
                  </a:ext>
                </a:extLst>
              </a:tr>
              <a:tr h="548675">
                <a:tc>
                  <a:txBody>
                    <a:bodyPr/>
                    <a:lstStyle/>
                    <a:p>
                      <a:pPr algn="ctr" fontAlgn="b"/>
                      <a:r>
                        <a:rPr lang="en-US" sz="1400" b="0" i="0" u="none" strike="noStrike" cap="none" spc="0">
                          <a:solidFill>
                            <a:schemeClr val="tx1"/>
                          </a:solidFill>
                          <a:effectLst/>
                          <a:latin typeface="Aptos" panose="020B0004020202020204" pitchFamily="34" charset="0"/>
                        </a:rPr>
                        <a:t>Learning Disabilities</a:t>
                      </a:r>
                    </a:p>
                  </a:txBody>
                  <a:tcPr marL="8435" marR="8435" marT="8435" marB="8098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tc>
                  <a:txBody>
                    <a:bodyPr/>
                    <a:lstStyle/>
                    <a:p>
                      <a:pPr algn="ctr" fontAlgn="b"/>
                      <a:r>
                        <a:rPr lang="en-US" sz="1400" b="0" i="0" u="none" strike="noStrike" cap="none" spc="0">
                          <a:solidFill>
                            <a:schemeClr val="tx1"/>
                          </a:solidFill>
                          <a:effectLst/>
                          <a:latin typeface="Aptos" panose="020B0004020202020204" pitchFamily="34" charset="0"/>
                        </a:rPr>
                        <a:t>1.22</a:t>
                      </a:r>
                    </a:p>
                  </a:txBody>
                  <a:tcPr marL="8435" marR="8435" marT="8435" marB="8098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tc>
                  <a:txBody>
                    <a:bodyPr/>
                    <a:lstStyle/>
                    <a:p>
                      <a:pPr algn="ctr" fontAlgn="b"/>
                      <a:r>
                        <a:rPr lang="en-US" sz="1400" b="0" i="0" u="none" strike="noStrike" cap="none" spc="0">
                          <a:solidFill>
                            <a:schemeClr val="tx1"/>
                          </a:solidFill>
                          <a:effectLst/>
                          <a:latin typeface="Aptos" panose="020B0004020202020204" pitchFamily="34" charset="0"/>
                        </a:rPr>
                        <a:t>2</a:t>
                      </a:r>
                    </a:p>
                  </a:txBody>
                  <a:tcPr marL="8435" marR="8435" marT="8435" marB="8098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tc>
                  <a:txBody>
                    <a:bodyPr/>
                    <a:lstStyle/>
                    <a:p>
                      <a:pPr algn="ctr" fontAlgn="b"/>
                      <a:r>
                        <a:rPr lang="en-US" sz="1400" b="0" i="0" u="none" strike="noStrike" cap="none" spc="0">
                          <a:solidFill>
                            <a:schemeClr val="tx1"/>
                          </a:solidFill>
                          <a:effectLst/>
                          <a:latin typeface="Aptos" panose="020B0004020202020204" pitchFamily="34" charset="0"/>
                        </a:rPr>
                        <a:t>0.87</a:t>
                      </a:r>
                    </a:p>
                  </a:txBody>
                  <a:tcPr marL="8435" marR="8435" marT="8435" marB="8098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tc>
                  <a:txBody>
                    <a:bodyPr/>
                    <a:lstStyle/>
                    <a:p>
                      <a:pPr algn="ctr" fontAlgn="b"/>
                      <a:r>
                        <a:rPr lang="en-US" sz="1400" b="0" i="0" u="none" strike="noStrike" cap="none" spc="0">
                          <a:solidFill>
                            <a:schemeClr val="tx1"/>
                          </a:solidFill>
                          <a:effectLst/>
                          <a:latin typeface="Aptos" panose="020B0004020202020204" pitchFamily="34" charset="0"/>
                        </a:rPr>
                        <a:t>-0.44</a:t>
                      </a:r>
                    </a:p>
                  </a:txBody>
                  <a:tcPr marL="8435" marR="8435" marT="8435" marB="8098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tc>
                  <a:txBody>
                    <a:bodyPr/>
                    <a:lstStyle/>
                    <a:p>
                      <a:pPr algn="ctr" fontAlgn="b"/>
                      <a:r>
                        <a:rPr lang="en-US" sz="1400" b="0" i="0" u="none" strike="noStrike" cap="none" spc="0" dirty="0">
                          <a:solidFill>
                            <a:schemeClr val="tx1"/>
                          </a:solidFill>
                          <a:effectLst/>
                          <a:latin typeface="Aptos" panose="020B0004020202020204" pitchFamily="34" charset="0"/>
                        </a:rPr>
                        <a:t>-1.52</a:t>
                      </a:r>
                    </a:p>
                  </a:txBody>
                  <a:tcPr marL="8435" marR="8435" marT="8435" marB="80982"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7F7F7"/>
                    </a:solidFill>
                  </a:tcPr>
                </a:tc>
                <a:extLst>
                  <a:ext uri="{0D108BD9-81ED-4DB2-BD59-A6C34878D82A}">
                    <a16:rowId xmlns:a16="http://schemas.microsoft.com/office/drawing/2014/main" val="2288796198"/>
                  </a:ext>
                </a:extLst>
              </a:tr>
            </a:tbl>
          </a:graphicData>
        </a:graphic>
      </p:graphicFrame>
    </p:spTree>
    <p:extLst>
      <p:ext uri="{BB962C8B-B14F-4D97-AF65-F5344CB8AC3E}">
        <p14:creationId xmlns:p14="http://schemas.microsoft.com/office/powerpoint/2010/main" val="98346855"/>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51698AF-26CA-ADFC-06F1-BE26167D8D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1696413"/>
          </a:xfrm>
          <a:prstGeom prst="rect">
            <a:avLst/>
          </a:prstGeom>
          <a:ln>
            <a:noFill/>
          </a:ln>
          <a:effectLst>
            <a:outerShdw blurRad="304800" dist="114300" dir="5460000" sx="92000" sy="92000" algn="t" rotWithShape="0">
              <a:srgbClr val="000000">
                <a:alpha val="1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8EA6E0-A1F1-6142-9A8D-F4B7B4AE8B39}"/>
              </a:ext>
            </a:extLst>
          </p:cNvPr>
          <p:cNvSpPr>
            <a:spLocks noGrp="1"/>
          </p:cNvSpPr>
          <p:nvPr>
            <p:ph type="title"/>
          </p:nvPr>
        </p:nvSpPr>
        <p:spPr>
          <a:xfrm>
            <a:off x="761801" y="204518"/>
            <a:ext cx="10536579" cy="1305464"/>
          </a:xfrm>
        </p:spPr>
        <p:txBody>
          <a:bodyPr>
            <a:normAutofit/>
          </a:bodyPr>
          <a:lstStyle/>
          <a:p>
            <a:r>
              <a:rPr lang="en-US" sz="4000"/>
              <a:t>PMF/CDF</a:t>
            </a:r>
          </a:p>
        </p:txBody>
      </p:sp>
      <p:sp>
        <p:nvSpPr>
          <p:cNvPr id="3" name="Content Placeholder 2">
            <a:extLst>
              <a:ext uri="{FF2B5EF4-FFF2-40B4-BE49-F238E27FC236}">
                <a16:creationId xmlns:a16="http://schemas.microsoft.com/office/drawing/2014/main" id="{40AE1F5A-F11C-E31C-8F5F-AC60C48990C4}"/>
              </a:ext>
            </a:extLst>
          </p:cNvPr>
          <p:cNvSpPr>
            <a:spLocks noGrp="1"/>
          </p:cNvSpPr>
          <p:nvPr>
            <p:ph idx="1"/>
          </p:nvPr>
        </p:nvSpPr>
        <p:spPr>
          <a:xfrm>
            <a:off x="761801" y="2246163"/>
            <a:ext cx="5973480" cy="4051061"/>
          </a:xfrm>
        </p:spPr>
        <p:txBody>
          <a:bodyPr anchor="ctr">
            <a:normAutofit fontScale="92500" lnSpcReduction="10000"/>
          </a:bodyPr>
          <a:lstStyle/>
          <a:p>
            <a:pPr marL="0" indent="0">
              <a:buNone/>
            </a:pPr>
            <a:r>
              <a:rPr lang="en-US" sz="1700" b="1" dirty="0"/>
              <a:t>PMF:</a:t>
            </a:r>
          </a:p>
          <a:p>
            <a:pPr marL="0" indent="0">
              <a:buNone/>
            </a:pPr>
            <a:r>
              <a:rPr lang="en-US" sz="1700" dirty="0"/>
              <a:t>In this scenario we compared two variables and two scenarios. We looked at students that score high on exams and students that score low and compared their results. As a students' we notice that the higher performing students' study on average 10 hours more than the lower scoring students as demonstrated by the graph. We now know that with these results, we can expect to see higher scores from students with more hours studied and the converse from students with low study hours.</a:t>
            </a:r>
          </a:p>
          <a:p>
            <a:pPr marL="0" indent="0">
              <a:buNone/>
            </a:pPr>
            <a:r>
              <a:rPr lang="en-US" sz="1700" b="1" dirty="0"/>
              <a:t>CDF: </a:t>
            </a:r>
          </a:p>
          <a:p>
            <a:pPr marL="0" indent="0">
              <a:buNone/>
            </a:pPr>
            <a:r>
              <a:rPr lang="en-US" sz="1700" dirty="0"/>
              <a:t>As a broad examination of all students the CDF confirmed some key observations that lead us to believe study hours can have a positive/negative impact on scores. The graph shows that 75% of students spend 10 to 30 hours studying. This suggests to use that most students fall within that range and any deviation of that could be beneficial to understanding how the extreme values can impact an Exam.</a:t>
            </a:r>
            <a:br>
              <a:rPr lang="en-US" sz="1700" dirty="0"/>
            </a:br>
            <a:endParaRPr lang="en-US" sz="1700" dirty="0"/>
          </a:p>
        </p:txBody>
      </p:sp>
      <p:pic>
        <p:nvPicPr>
          <p:cNvPr id="7" name="Picture 6">
            <a:extLst>
              <a:ext uri="{FF2B5EF4-FFF2-40B4-BE49-F238E27FC236}">
                <a16:creationId xmlns:a16="http://schemas.microsoft.com/office/drawing/2014/main" id="{CCFD4228-391E-3DF7-1362-3F1FE25847F9}"/>
              </a:ext>
            </a:extLst>
          </p:cNvPr>
          <p:cNvPicPr>
            <a:picLocks noChangeAspect="1"/>
          </p:cNvPicPr>
          <p:nvPr/>
        </p:nvPicPr>
        <p:blipFill>
          <a:blip r:embed="rId2"/>
          <a:srcRect r="2387" b="1"/>
          <a:stretch/>
        </p:blipFill>
        <p:spPr>
          <a:xfrm>
            <a:off x="7574507" y="1696413"/>
            <a:ext cx="4617493" cy="2589879"/>
          </a:xfrm>
          <a:prstGeom prst="rect">
            <a:avLst/>
          </a:prstGeom>
        </p:spPr>
      </p:pic>
      <p:pic>
        <p:nvPicPr>
          <p:cNvPr id="5" name="Picture 4">
            <a:extLst>
              <a:ext uri="{FF2B5EF4-FFF2-40B4-BE49-F238E27FC236}">
                <a16:creationId xmlns:a16="http://schemas.microsoft.com/office/drawing/2014/main" id="{C0280A01-5F45-5464-FE91-81285BD46F13}"/>
              </a:ext>
            </a:extLst>
          </p:cNvPr>
          <p:cNvPicPr>
            <a:picLocks noChangeAspect="1"/>
          </p:cNvPicPr>
          <p:nvPr/>
        </p:nvPicPr>
        <p:blipFill>
          <a:blip r:embed="rId3"/>
          <a:srcRect r="2601" b="4"/>
          <a:stretch/>
        </p:blipFill>
        <p:spPr>
          <a:xfrm>
            <a:off x="7574507" y="4286208"/>
            <a:ext cx="4617493" cy="2571792"/>
          </a:xfrm>
          <a:prstGeom prst="rect">
            <a:avLst/>
          </a:prstGeom>
        </p:spPr>
      </p:pic>
    </p:spTree>
    <p:extLst>
      <p:ext uri="{BB962C8B-B14F-4D97-AF65-F5344CB8AC3E}">
        <p14:creationId xmlns:p14="http://schemas.microsoft.com/office/powerpoint/2010/main" val="1488966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Slide Background">
            <a:extLst>
              <a:ext uri="{FF2B5EF4-FFF2-40B4-BE49-F238E27FC236}">
                <a16:creationId xmlns:a16="http://schemas.microsoft.com/office/drawing/2014/main" id="{B65C0385-5E30-4D2E-AF9F-4639659D3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D47D652-7BE6-F9B2-7A10-5DBAE2661B7A}"/>
              </a:ext>
            </a:extLst>
          </p:cNvPr>
          <p:cNvPicPr>
            <a:picLocks noChangeAspect="1"/>
          </p:cNvPicPr>
          <p:nvPr/>
        </p:nvPicPr>
        <p:blipFill>
          <a:blip r:embed="rId2"/>
          <a:srcRect r="7667" b="-1"/>
          <a:stretch/>
        </p:blipFill>
        <p:spPr>
          <a:xfrm>
            <a:off x="20" y="1666568"/>
            <a:ext cx="6106195" cy="5191432"/>
          </a:xfrm>
          <a:prstGeom prst="rect">
            <a:avLst/>
          </a:prstGeom>
        </p:spPr>
      </p:pic>
      <p:sp useBgFill="1">
        <p:nvSpPr>
          <p:cNvPr id="15" name="Rectangle 14">
            <a:extLst>
              <a:ext uri="{FF2B5EF4-FFF2-40B4-BE49-F238E27FC236}">
                <a16:creationId xmlns:a16="http://schemas.microsoft.com/office/drawing/2014/main" id="{E335820B-3A29-42C5-AA8D-10ECA43CD9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1729117"/>
          </a:xfrm>
          <a:prstGeom prst="rect">
            <a:avLst/>
          </a:prstGeom>
          <a:ln>
            <a:noFill/>
          </a:ln>
          <a:effectLst>
            <a:outerShdw blurRad="368300" dist="101600" dir="546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A28885-BB1D-CD50-F0AE-F72E92EEB346}"/>
              </a:ext>
            </a:extLst>
          </p:cNvPr>
          <p:cNvSpPr>
            <a:spLocks noGrp="1"/>
          </p:cNvSpPr>
          <p:nvPr>
            <p:ph type="title"/>
          </p:nvPr>
        </p:nvSpPr>
        <p:spPr>
          <a:xfrm>
            <a:off x="761801" y="352766"/>
            <a:ext cx="10591999" cy="1023584"/>
          </a:xfrm>
        </p:spPr>
        <p:txBody>
          <a:bodyPr>
            <a:normAutofit/>
          </a:bodyPr>
          <a:lstStyle/>
          <a:p>
            <a:r>
              <a:rPr lang="en-US" sz="4000" dirty="0" err="1"/>
              <a:t>Distirbution</a:t>
            </a:r>
            <a:endParaRPr lang="en-US" sz="4000" dirty="0"/>
          </a:p>
        </p:txBody>
      </p:sp>
      <p:sp>
        <p:nvSpPr>
          <p:cNvPr id="3" name="Content Placeholder 2">
            <a:extLst>
              <a:ext uri="{FF2B5EF4-FFF2-40B4-BE49-F238E27FC236}">
                <a16:creationId xmlns:a16="http://schemas.microsoft.com/office/drawing/2014/main" id="{F79E4849-45EF-1CBE-0BF8-9BEC19477AA4}"/>
              </a:ext>
            </a:extLst>
          </p:cNvPr>
          <p:cNvSpPr>
            <a:spLocks noGrp="1"/>
          </p:cNvSpPr>
          <p:nvPr>
            <p:ph idx="1"/>
          </p:nvPr>
        </p:nvSpPr>
        <p:spPr>
          <a:xfrm>
            <a:off x="6803408" y="2249766"/>
            <a:ext cx="4550391" cy="4070303"/>
          </a:xfrm>
        </p:spPr>
        <p:txBody>
          <a:bodyPr anchor="ctr">
            <a:normAutofit fontScale="92500" lnSpcReduction="20000"/>
          </a:bodyPr>
          <a:lstStyle/>
          <a:p>
            <a:pPr marL="0" indent="0">
              <a:buNone/>
            </a:pPr>
            <a:r>
              <a:rPr lang="en-US" sz="2000" dirty="0"/>
              <a:t>In order to understand the scores at an even higher level than PMF and CDF we can look at the distribution of scores amongst students to fully realize what we have for a sample of the student body.</a:t>
            </a:r>
          </a:p>
          <a:p>
            <a:pPr marL="0" indent="0">
              <a:buNone/>
            </a:pPr>
            <a:r>
              <a:rPr lang="en-US" sz="2000" dirty="0"/>
              <a:t>We notice a right skewed graph with most scores falling in the 65-70 range which given prior knowledge somewhat average. </a:t>
            </a:r>
          </a:p>
          <a:p>
            <a:pPr marL="0" indent="0">
              <a:buNone/>
            </a:pPr>
            <a:r>
              <a:rPr lang="en-US" sz="2000" dirty="0"/>
              <a:t>This highlights the small group of students that do exceptional on exams but also demonstrates that it is a lower population as compared to lower performing students.</a:t>
            </a:r>
          </a:p>
          <a:p>
            <a:pPr marL="0" indent="0">
              <a:buNone/>
            </a:pPr>
            <a:r>
              <a:rPr lang="en-US" sz="2000" dirty="0"/>
              <a:t>We also know that with a Shapiro-Wilk test we observe a p-value of 0.000 so, meaning we can reject that this falls under normality.</a:t>
            </a:r>
          </a:p>
          <a:p>
            <a:endParaRPr lang="en-US" sz="2000" dirty="0"/>
          </a:p>
        </p:txBody>
      </p:sp>
    </p:spTree>
    <p:extLst>
      <p:ext uri="{BB962C8B-B14F-4D97-AF65-F5344CB8AC3E}">
        <p14:creationId xmlns:p14="http://schemas.microsoft.com/office/powerpoint/2010/main" val="22381118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3642</TotalTime>
  <Words>1884</Words>
  <Application>Microsoft Office PowerPoint</Application>
  <PresentationFormat>Widescreen</PresentationFormat>
  <Paragraphs>239</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Aptos</vt:lpstr>
      <vt:lpstr>Aptos Display</vt:lpstr>
      <vt:lpstr>Arial</vt:lpstr>
      <vt:lpstr>Office Theme</vt:lpstr>
      <vt:lpstr>Term Project</vt:lpstr>
      <vt:lpstr>Intro</vt:lpstr>
      <vt:lpstr>Dataset</vt:lpstr>
      <vt:lpstr>Variables</vt:lpstr>
      <vt:lpstr>Graphs</vt:lpstr>
      <vt:lpstr>Graphs - Extended</vt:lpstr>
      <vt:lpstr>Variables: Mean, Mode, Std</vt:lpstr>
      <vt:lpstr>PMF/CDF</vt:lpstr>
      <vt:lpstr>Distirbution</vt:lpstr>
      <vt:lpstr>Scatterplots</vt:lpstr>
      <vt:lpstr>Correlations</vt:lpstr>
      <vt:lpstr>Hypothesis testing / Stats</vt:lpstr>
      <vt:lpstr>Regression Analysis</vt:lpstr>
      <vt:lpstr>Extended piece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Jack Huffman</dc:creator>
  <cp:lastModifiedBy>Jack Huffman</cp:lastModifiedBy>
  <cp:revision>1</cp:revision>
  <dcterms:created xsi:type="dcterms:W3CDTF">2025-02-22T01:41:28Z</dcterms:created>
  <dcterms:modified xsi:type="dcterms:W3CDTF">2025-02-25T17:02:16Z</dcterms:modified>
</cp:coreProperties>
</file>