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54"/>
  </p:notesMasterIdLst>
  <p:handoutMasterIdLst>
    <p:handoutMasterId r:id="rId55"/>
  </p:handoutMasterIdLst>
  <p:sldIdLst>
    <p:sldId id="256" r:id="rId2"/>
    <p:sldId id="505" r:id="rId3"/>
    <p:sldId id="490" r:id="rId4"/>
    <p:sldId id="493" r:id="rId5"/>
    <p:sldId id="492" r:id="rId6"/>
    <p:sldId id="552" r:id="rId7"/>
    <p:sldId id="547" r:id="rId8"/>
    <p:sldId id="495" r:id="rId9"/>
    <p:sldId id="496" r:id="rId10"/>
    <p:sldId id="497" r:id="rId11"/>
    <p:sldId id="498" r:id="rId12"/>
    <p:sldId id="499" r:id="rId13"/>
    <p:sldId id="506" r:id="rId14"/>
    <p:sldId id="500" r:id="rId15"/>
    <p:sldId id="501" r:id="rId16"/>
    <p:sldId id="502" r:id="rId17"/>
    <p:sldId id="503" r:id="rId18"/>
    <p:sldId id="548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54" r:id="rId37"/>
    <p:sldId id="549" r:id="rId38"/>
    <p:sldId id="533" r:id="rId39"/>
    <p:sldId id="534" r:id="rId40"/>
    <p:sldId id="535" r:id="rId41"/>
    <p:sldId id="536" r:id="rId42"/>
    <p:sldId id="537" r:id="rId43"/>
    <p:sldId id="538" r:id="rId44"/>
    <p:sldId id="539" r:id="rId45"/>
    <p:sldId id="555" r:id="rId46"/>
    <p:sldId id="556" r:id="rId47"/>
    <p:sldId id="557" r:id="rId48"/>
    <p:sldId id="558" r:id="rId49"/>
    <p:sldId id="559" r:id="rId50"/>
    <p:sldId id="560" r:id="rId51"/>
    <p:sldId id="561" r:id="rId52"/>
    <p:sldId id="5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86131" autoAdjust="0"/>
  </p:normalViewPr>
  <p:slideViewPr>
    <p:cSldViewPr>
      <p:cViewPr varScale="1">
        <p:scale>
          <a:sx n="78" d="100"/>
          <a:sy n="78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en-US" altLang="zh-CN" baseline="0" dirty="0" smtClean="0"/>
              <a:t> 1-IntSet-private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Demo</a:t>
            </a:r>
            <a:r>
              <a:rPr lang="en-US" altLang="zh-CN" baseline="0" dirty="0" smtClean="0"/>
              <a:t> 2-IntSet-protected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(Click to see the next slide for explanation)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(Click) This is valid. For</a:t>
            </a:r>
            <a:r>
              <a:rPr lang="en-US" baseline="0" dirty="0" smtClean="0"/>
              <a:t> the old situation, when we call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 smtClean="0">
                <a:latin typeface="+mn-lt"/>
                <a:cs typeface="Courier New" pitchFamily="49" charset="0"/>
              </a:rPr>
              <a:t>,</a:t>
            </a:r>
            <a:r>
              <a:rPr lang="en-US" sz="1200" baseline="0" dirty="0" smtClean="0">
                <a:latin typeface="+mn-lt"/>
                <a:cs typeface="Courier New" pitchFamily="49" charset="0"/>
              </a:rPr>
              <a:t> a should be non-empty.</a:t>
            </a:r>
          </a:p>
          <a:p>
            <a:endParaRPr lang="en-US" sz="1200" baseline="0" dirty="0" smtClean="0">
              <a:latin typeface="+mn-lt"/>
              <a:cs typeface="Courier New" pitchFamily="49" charset="0"/>
            </a:endParaRPr>
          </a:p>
          <a:p>
            <a:r>
              <a:rPr lang="en-US" sz="1200" baseline="0" dirty="0" smtClean="0">
                <a:latin typeface="+mn-lt"/>
                <a:cs typeface="Courier New" pitchFamily="49" charset="0"/>
              </a:rPr>
              <a:t>For the new situation, a is also non-empty when we call </a:t>
            </a:r>
            <a:r>
              <a:rPr lang="en-US" sz="1200" baseline="0" dirty="0" err="1" smtClean="0">
                <a:latin typeface="+mn-lt"/>
                <a:cs typeface="Courier New" pitchFamily="49" charset="0"/>
              </a:rPr>
              <a:t>Safe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baseline="0" dirty="0" smtClean="0">
                <a:latin typeface="+mn-lt"/>
                <a:cs typeface="Courier New" pitchFamily="49" charset="0"/>
              </a:rPr>
              <a:t>. The effect of </a:t>
            </a:r>
            <a:r>
              <a:rPr lang="en-US" sz="1200" baseline="0" dirty="0" err="1" smtClean="0">
                <a:latin typeface="+mn-lt"/>
                <a:cs typeface="Courier New" pitchFamily="49" charset="0"/>
              </a:rPr>
              <a:t>Safe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::max()</a:t>
            </a:r>
            <a:r>
              <a:rPr lang="en-US" sz="1200" dirty="0" smtClean="0">
                <a:cs typeface="Courier New" pitchFamily="49" charset="0"/>
              </a:rPr>
              <a:t> is</a:t>
            </a:r>
            <a:r>
              <a:rPr lang="en-US" sz="1200" baseline="0" dirty="0" smtClean="0">
                <a:cs typeface="Courier New" pitchFamily="49" charset="0"/>
              </a:rPr>
              <a:t> the same as that in the old situation.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A and 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B: Not true. For example, those classes that expose detailed implementation (by setting data members as public.)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D: creating a subclass by adding a new public member variable is not an ADT subtype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3-PosIntSet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en-US" altLang="zh-CN" baseline="0" dirty="0" smtClean="0"/>
              <a:t> 4-virtual-PosIntSet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class: a </a:t>
            </a:r>
            <a:r>
              <a:rPr lang="en-US" dirty="0" err="1" smtClean="0"/>
              <a:t>vtable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instance: a pointer to the </a:t>
            </a:r>
            <a:r>
              <a:rPr lang="en-US" dirty="0" err="1" smtClean="0"/>
              <a:t>vtable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Figure shows the </a:t>
            </a:r>
            <a:r>
              <a:rPr lang="en-US" dirty="0" err="1" smtClean="0"/>
              <a:t>vtable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ios_base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ostream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istream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ofstream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ifstream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iostream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fstream</a:t>
            </a:r>
            <a:endParaRPr lang="en-US" baseline="0" dirty="0" smtClean="0"/>
          </a:p>
          <a:p>
            <a:r>
              <a:rPr lang="en-US" dirty="0" smtClean="0"/>
              <a:t>See https://</a:t>
            </a:r>
            <a:r>
              <a:rPr lang="en-US" dirty="0" err="1" smtClean="0"/>
              <a:t>ps.uci.edu</a:t>
            </a:r>
            <a:r>
              <a:rPr lang="en-US" dirty="0" smtClean="0"/>
              <a:t>/~</a:t>
            </a:r>
            <a:r>
              <a:rPr lang="en-US" dirty="0" err="1" smtClean="0"/>
              <a:t>cyu</a:t>
            </a:r>
            <a:r>
              <a:rPr lang="en-US" dirty="0" smtClean="0"/>
              <a:t>/p231C/</a:t>
            </a:r>
            <a:r>
              <a:rPr lang="en-US" dirty="0" err="1" smtClean="0"/>
              <a:t>LectureNotes</a:t>
            </a:r>
            <a:r>
              <a:rPr lang="en-US" dirty="0" smtClean="0"/>
              <a:t>/lecture14:iostreams/lecture14.pdf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2.0</a:t>
            </a:r>
            <a:r>
              <a:rPr lang="en-US" baseline="0" dirty="0" smtClean="0"/>
              <a:t> *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</a:t>
            </a:r>
            <a:r>
              <a:rPr lang="en-US" baseline="0" dirty="0" smtClean="0"/>
              <a:t> is a subtype? Because any code using </a:t>
            </a:r>
            <a:r>
              <a:rPr lang="en-US" baseline="0" dirty="0" err="1" smtClean="0"/>
              <a:t>IntSet</a:t>
            </a:r>
            <a:r>
              <a:rPr lang="en-US" baseline="0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(Click to next</a:t>
            </a:r>
            <a:r>
              <a:rPr lang="en-US" baseline="0" dirty="0" smtClean="0"/>
              <a:t> slide: explain why)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when passing b, inside g, it calls function f of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5FAE-DD1B-4602-8668-EFA32EEA6051}" type="datetime1">
              <a:rPr lang="en-US" smtClean="0"/>
              <a:t>6/27/2019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2921-C069-4230-997C-5463D1E31EEC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BC5E-27A7-4AC3-AC47-AFF75D2F8604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DDB5-858C-480A-9684-3D5FC15C5385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47A5-BF84-413E-AD50-04C3598D36C1}" type="datetime1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109-EDFE-4794-B13C-0F6ADAB1293C}" type="datetime1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5DDE-CBE0-4441-9385-2B6CE1303396}" type="datetime1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83C2-8946-4A47-B901-C8CB0A978F3B}" type="datetime1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856E-B82C-47B7-84ED-E27EFBC58342}" type="datetime1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DAE1-0DBA-4105-A550-7CCC963FF59B}" type="datetime1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28C1-2F3D-4EB3-A5E9-23510C05CEE6}" type="datetime1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532674-08D4-45A9-8F29-7B372BD0030E}" type="datetime1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Subtypes; Inheritance; Virtual Functions</a:t>
            </a:r>
          </a:p>
          <a:p>
            <a:pPr algn="just"/>
            <a:r>
              <a:rPr lang="en-US" b="1" dirty="0"/>
              <a:t>Learning Objectives: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Understand what </a:t>
            </a:r>
            <a:r>
              <a:rPr lang="en-US" dirty="0" smtClean="0">
                <a:solidFill>
                  <a:srgbClr val="000000"/>
                </a:solidFill>
              </a:rPr>
              <a:t>is a subtype and why they are useful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create subtype via inheritance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virtual function and know how to use 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  <a:br>
              <a:rPr lang="en-US" dirty="0"/>
            </a:br>
            <a:r>
              <a:rPr lang="en-US" sz="2200" dirty="0" smtClean="0"/>
              <a:t>Creating</a:t>
            </a:r>
            <a:r>
              <a:rPr lang="en-US" sz="2200" dirty="0">
                <a:solidFill>
                  <a:srgbClr val="696464"/>
                </a:solidFill>
              </a:rPr>
              <a:t> by Adding New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we can create a subtype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/>
              <a:t>called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, by adding an operation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dirty="0"/>
              <a:t> that returns </a:t>
            </a:r>
            <a:r>
              <a:rPr lang="en-US" dirty="0" smtClean="0"/>
              <a:t>the maximum </a:t>
            </a:r>
            <a:r>
              <a:rPr lang="en-US" dirty="0"/>
              <a:t>element in the set</a:t>
            </a:r>
            <a:r>
              <a:rPr lang="en-US" dirty="0" smtClean="0"/>
              <a:t>. The other part remains the same as </a:t>
            </a:r>
            <a:r>
              <a:rPr lang="en-US" dirty="0" err="1" smtClean="0"/>
              <a:t>IntSet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code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can have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be replaced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. It won’t call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max()</a:t>
            </a:r>
            <a:r>
              <a:rPr lang="en-US" dirty="0"/>
              <a:t> method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0"/>
            <a:ext cx="387157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is)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321076"/>
            <a:ext cx="294984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 by Strengthening </a:t>
            </a:r>
            <a:r>
              <a:rPr lang="en-US" sz="2200" dirty="0" err="1" smtClean="0"/>
              <a:t>Postcondition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Second method: </a:t>
            </a:r>
            <a:r>
              <a:rPr lang="en-US" b="1" dirty="0" smtClean="0">
                <a:solidFill>
                  <a:srgbClr val="0070C0"/>
                </a:solidFill>
              </a:rPr>
              <a:t>Strengthen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postcondition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postconditions</a:t>
            </a:r>
            <a:r>
              <a:rPr lang="en-US" dirty="0" smtClean="0"/>
              <a:t> of a method are formed by two things:</a:t>
            </a:r>
          </a:p>
          <a:p>
            <a:pPr lvl="1"/>
            <a:r>
              <a:rPr lang="en-US" dirty="0" smtClean="0"/>
              <a:t>The EFFECTS clause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return </a:t>
            </a:r>
            <a:r>
              <a:rPr lang="en-US" dirty="0" smtClean="0"/>
              <a:t>type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way of strengthening the </a:t>
            </a:r>
            <a:r>
              <a:rPr lang="en-US" dirty="0" err="1" smtClean="0"/>
              <a:t>postcondition</a:t>
            </a:r>
            <a:r>
              <a:rPr lang="en-US" dirty="0" smtClean="0"/>
              <a:t> is to strengthen the EFFECTS clause by promising everything you used to, plus extra.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0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 by </a:t>
            </a:r>
            <a:r>
              <a:rPr lang="en-US" sz="2200" dirty="0"/>
              <a:t>Strengthening </a:t>
            </a:r>
            <a:r>
              <a:rPr lang="en-US" sz="2200" dirty="0" err="1"/>
              <a:t>Postcondition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is positive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// and even.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</a:p>
          <a:p>
            <a:r>
              <a:rPr lang="en-US" dirty="0" smtClean="0"/>
              <a:t>We </a:t>
            </a:r>
            <a:r>
              <a:rPr lang="en-US" dirty="0"/>
              <a:t>can create a subtype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by only changing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We strengthen the effects clause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A::f()</a:t>
            </a:r>
            <a:r>
              <a:rPr lang="en-US" dirty="0" smtClean="0"/>
              <a:t> by printing a message to the screen for each invocation, in addition to computing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Subtypes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by Strengthening </a:t>
            </a:r>
            <a:r>
              <a:rPr lang="en-US" sz="2200" dirty="0" err="1">
                <a:solidFill>
                  <a:srgbClr val="696464"/>
                </a:solidFill>
              </a:rPr>
              <a:t>Postcondition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sz="2600" dirty="0" smtClean="0"/>
              <a:t> </a:t>
            </a:r>
            <a:r>
              <a:rPr lang="en-US" sz="2600" dirty="0"/>
              <a:t>is expected, </a:t>
            </a:r>
            <a:r>
              <a:rPr lang="en-US" sz="2600" dirty="0" smtClean="0"/>
              <a:t>we can also replace it with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sz="2600" dirty="0" smtClean="0">
                <a:cs typeface="Courier New" panose="02070309020205020404" pitchFamily="49" charset="0"/>
              </a:rPr>
              <a:t>, since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sz="2600" dirty="0" smtClean="0">
                <a:cs typeface="Courier New" panose="02070309020205020404" pitchFamily="49" charset="0"/>
              </a:rPr>
              <a:t> does all the things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sz="2600" dirty="0" smtClean="0">
                <a:cs typeface="Courier New" panose="02070309020205020404" pitchFamily="49" charset="0"/>
              </a:rPr>
              <a:t> does with an extra message printing.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>
                <a:cs typeface="Courier New" panose="02070309020205020404" pitchFamily="49" charset="0"/>
              </a:rPr>
              <a:t>User’s expectation is satisfied.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>
                <a:cs typeface="Courier New" panose="02070309020205020404" pitchFamily="49" charset="0"/>
              </a:rPr>
              <a:t>So B can substitute A.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733800"/>
            <a:ext cx="3429000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g(A&amp; 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2335" y="4016276"/>
            <a:ext cx="294984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4953000"/>
            <a:ext cx="2895600" cy="304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785" y="555093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Third method: </a:t>
            </a: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preconditions of a method are formed by two things:</a:t>
            </a:r>
          </a:p>
          <a:p>
            <a:pPr lvl="1"/>
            <a:r>
              <a:rPr lang="en-US" dirty="0" smtClean="0"/>
              <a:t>The REQUIRES clause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argument </a:t>
            </a:r>
            <a:r>
              <a:rPr lang="en-US" dirty="0" smtClean="0"/>
              <a:t>type</a:t>
            </a:r>
          </a:p>
          <a:p>
            <a:pPr lvl="1"/>
            <a:endParaRPr lang="en-US" dirty="0"/>
          </a:p>
          <a:p>
            <a:r>
              <a:rPr lang="en-US" dirty="0"/>
              <a:t>One way </a:t>
            </a:r>
            <a:r>
              <a:rPr lang="en-US" dirty="0" smtClean="0"/>
              <a:t>of weakening the precondition is </a:t>
            </a:r>
            <a:r>
              <a:rPr lang="en-US" dirty="0"/>
              <a:t>to </a:t>
            </a:r>
            <a:r>
              <a:rPr lang="en-US" dirty="0" smtClean="0"/>
              <a:t>weaken </a:t>
            </a:r>
            <a:r>
              <a:rPr lang="en-US" dirty="0"/>
              <a:t>the </a:t>
            </a:r>
            <a:r>
              <a:rPr lang="en-US" dirty="0" smtClean="0"/>
              <a:t>REQUIRES clause.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You could weaken this REQUIRES clause by allowing:</a:t>
            </a:r>
          </a:p>
          <a:p>
            <a:pPr lvl="1"/>
            <a:r>
              <a:rPr lang="en-US" dirty="0" smtClean="0"/>
              <a:t>Negative, even integers</a:t>
            </a:r>
          </a:p>
          <a:p>
            <a:pPr lvl="1"/>
            <a:r>
              <a:rPr lang="en-US" dirty="0" smtClean="0"/>
              <a:t>Positive integers</a:t>
            </a:r>
          </a:p>
          <a:p>
            <a:pPr lvl="1"/>
            <a:r>
              <a:rPr lang="en-US" dirty="0" smtClean="0"/>
              <a:t>All integers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smtClean="0"/>
              <a:t>Weaken REQUIRES Create Subtype</a:t>
            </a:r>
            <a:r>
              <a:rPr lang="en-US" sz="32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We can create a subtype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, which allows </a:t>
            </a:r>
            <a:r>
              <a:rPr lang="en-US" b="1" dirty="0" smtClean="0">
                <a:solidFill>
                  <a:srgbClr val="0000FF"/>
                </a:solidFill>
              </a:rPr>
              <a:t>all integers</a:t>
            </a:r>
            <a:r>
              <a:rPr lang="en-US" dirty="0" smtClean="0"/>
              <a:t> for 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/>
              <a:t>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4419600"/>
            <a:ext cx="358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g(A&amp; a)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4907340"/>
            <a:ext cx="294984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0427" y="4806553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6248" y="5509856"/>
            <a:ext cx="2307952" cy="2813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240" y="5542240"/>
            <a:ext cx="14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</a:t>
            </a:r>
            <a:r>
              <a:rPr lang="en-US" sz="3200" dirty="0" smtClean="0"/>
              <a:t>Weaken REQUIRES Create Subtype</a:t>
            </a:r>
            <a:r>
              <a:rPr lang="en-US" sz="32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A::f(int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 positive and even.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 EFFECTS: returns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It is fine to call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 on an object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of subtype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::f()</a:t>
            </a:r>
            <a:r>
              <a:rPr lang="en-US" dirty="0" smtClean="0"/>
              <a:t> </a:t>
            </a:r>
            <a:r>
              <a:rPr lang="en-US" dirty="0"/>
              <a:t>is expected, the argument (e.g., </a:t>
            </a:r>
            <a:r>
              <a:rPr lang="en-US" dirty="0" smtClean="0"/>
              <a:t>positive even </a:t>
            </a:r>
            <a:r>
              <a:rPr lang="en-US" dirty="0"/>
              <a:t>integers)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 smtClean="0"/>
              <a:t> is a subset of that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dirty="0" smtClean="0"/>
              <a:t> (e.g</a:t>
            </a:r>
            <a:r>
              <a:rPr lang="en-US" dirty="0"/>
              <a:t>., integers). Then, that </a:t>
            </a:r>
            <a:r>
              <a:rPr lang="en-US" dirty="0" smtClean="0"/>
              <a:t>argument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  <a:r>
              <a:rPr lang="en-US" dirty="0" smtClean="0"/>
              <a:t> </a:t>
            </a:r>
            <a:r>
              <a:rPr lang="en-US" dirty="0"/>
              <a:t>works </a:t>
            </a:r>
            <a:r>
              <a:rPr lang="en-US" dirty="0" smtClean="0"/>
              <a:t>perfectly </a:t>
            </a:r>
            <a:r>
              <a:rPr lang="en-US" dirty="0"/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0" y="4766608"/>
            <a:ext cx="35814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g(A&amp; a){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5135940"/>
            <a:ext cx="294984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g(b);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23080" y="5942350"/>
            <a:ext cx="1615720" cy="1536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586740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B::f(arg)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altLang="zh-CN" dirty="0"/>
              <a:t>Creating Subtypes using C++ Inheritance </a:t>
            </a:r>
            <a:r>
              <a:rPr lang="en-US" altLang="zh-CN" dirty="0" smtClean="0"/>
              <a:t>Mechanism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 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C++ has a mechanism to enable subtyping, called "</a:t>
            </a:r>
            <a:r>
              <a:rPr lang="en-US" b="1" dirty="0" err="1" smtClean="0">
                <a:solidFill>
                  <a:srgbClr val="0000FF"/>
                </a:solidFill>
              </a:rPr>
              <a:t>subclassing</a:t>
            </a:r>
            <a:r>
              <a:rPr lang="en-US" dirty="0" smtClean="0"/>
              <a:t>", or sometimes </a:t>
            </a:r>
            <a:r>
              <a:rPr lang="en-US" b="1" dirty="0" smtClean="0">
                <a:solidFill>
                  <a:srgbClr val="C00000"/>
                </a:solidFill>
              </a:rPr>
              <a:t>inheritance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if we have some ADT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and want to make a subtype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, we do so by saying: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bar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 smtClean="0"/>
              <a:t>This says: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possibly with extra state, and possibly with new or redefined member functions.“</a:t>
            </a:r>
          </a:p>
          <a:p>
            <a:r>
              <a:rPr lang="en-US" dirty="0"/>
              <a:t>We say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derived class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0000FF"/>
                </a:solidFill>
              </a:rPr>
              <a:t>derived from</a:t>
            </a:r>
            <a:r>
              <a:rPr lang="en-US" dirty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Subtypes</a:t>
            </a:r>
          </a:p>
          <a:p>
            <a:r>
              <a:rPr lang="en-US" dirty="0"/>
              <a:t>Creating </a:t>
            </a:r>
            <a:r>
              <a:rPr lang="en-US" dirty="0" smtClean="0"/>
              <a:t>Subtypes</a:t>
            </a:r>
          </a:p>
          <a:p>
            <a:r>
              <a:rPr lang="en-US" altLang="zh-CN" dirty="0"/>
              <a:t>Creating Subtypes using C++ Inheritance </a:t>
            </a:r>
            <a:r>
              <a:rPr lang="en-US" altLang="zh-CN" dirty="0" smtClean="0"/>
              <a:t>Mechanism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Subclasses 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Subclasses using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bar :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foo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};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means </a:t>
            </a:r>
            <a:r>
              <a:rPr lang="en-US" b="1" dirty="0" smtClean="0">
                <a:solidFill>
                  <a:srgbClr val="C00000"/>
                </a:solidFill>
              </a:rPr>
              <a:t>public inheritance</a:t>
            </a:r>
            <a:r>
              <a:rPr lang="en-US" dirty="0" smtClean="0"/>
              <a:t>. All public members of the base are also public in the derived class; all private members of the base are also private in the derived class</a:t>
            </a:r>
          </a:p>
          <a:p>
            <a:r>
              <a:rPr lang="en-US" dirty="0" smtClean="0"/>
              <a:t>We can also have </a:t>
            </a:r>
            <a:r>
              <a:rPr lang="en-US" b="1" dirty="0" smtClean="0">
                <a:solidFill>
                  <a:srgbClr val="C00000"/>
                </a:solidFill>
              </a:rPr>
              <a:t>private inheritance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</a:t>
            </a:r>
            <a:endParaRPr lang="en-US" dirty="0"/>
          </a:p>
          <a:p>
            <a:pPr lvl="1"/>
            <a:r>
              <a:rPr lang="en-US" dirty="0" smtClean="0"/>
              <a:t>Then, all members of the base class are </a:t>
            </a:r>
            <a:r>
              <a:rPr lang="en-US" b="1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 the derived class</a:t>
            </a:r>
          </a:p>
          <a:p>
            <a:r>
              <a:rPr lang="en-US" dirty="0"/>
              <a:t>We normally use </a:t>
            </a:r>
            <a:r>
              <a:rPr lang="en-US" b="1" dirty="0">
                <a:solidFill>
                  <a:srgbClr val="C00000"/>
                </a:solidFill>
              </a:rPr>
              <a:t>public inheritance</a:t>
            </a:r>
            <a:r>
              <a:rPr lang="en-US" dirty="0"/>
              <a:t>. All the previous public member functions are still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 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a set of integers,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REQUIRES: set is non-empty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returns largest element in set.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sz="3100" dirty="0" smtClean="0"/>
              <a:t>This creates a new type that has all of the behavior of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, </a:t>
            </a:r>
            <a:r>
              <a:rPr lang="en-US" sz="3100" b="1" dirty="0" smtClean="0"/>
              <a:t>plus</a:t>
            </a:r>
            <a:r>
              <a:rPr lang="en-US" sz="3100" dirty="0" smtClean="0"/>
              <a:t> one new operation.</a:t>
            </a:r>
          </a:p>
          <a:p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3100" dirty="0" smtClean="0"/>
              <a:t> </a:t>
            </a:r>
            <a:r>
              <a:rPr lang="en-US" sz="3100" b="1" u="sng" dirty="0" smtClean="0"/>
              <a:t>automatically inherits</a:t>
            </a:r>
            <a:r>
              <a:rPr lang="en-US" sz="3100" dirty="0" smtClean="0"/>
              <a:t> all of the </a:t>
            </a:r>
            <a:r>
              <a:rPr lang="en-US" sz="31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3100" dirty="0" smtClean="0"/>
              <a:t> methods and data elements.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8821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Subclasses 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Creating Subclasses using inheritance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Conceptually, we have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71800" y="2057400"/>
            <a:ext cx="2667000" cy="2652793"/>
            <a:chOff x="2971800" y="1919207"/>
            <a:chExt cx="2667000" cy="2652793"/>
          </a:xfrm>
        </p:grpSpPr>
        <p:sp>
          <p:nvSpPr>
            <p:cNvPr id="5" name="Rectangle 4"/>
            <p:cNvSpPr/>
            <p:nvPr/>
          </p:nvSpPr>
          <p:spPr>
            <a:xfrm>
              <a:off x="2971800" y="2438400"/>
              <a:ext cx="26670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IntSet</a:t>
              </a:r>
              <a:r>
                <a:rPr lang="en-US" sz="2400" dirty="0" smtClean="0">
                  <a:solidFill>
                    <a:schemeClr val="tx1"/>
                  </a:solidFill>
                </a:rPr>
                <a:t> members:</a:t>
              </a:r>
              <a:br>
                <a:rPr lang="en-US" sz="2400" dirty="0" smtClean="0">
                  <a:solidFill>
                    <a:schemeClr val="tx1"/>
                  </a:solidFill>
                </a:rPr>
              </a:br>
              <a:r>
                <a:rPr lang="en-US" sz="2400" dirty="0" err="1" smtClean="0">
                  <a:solidFill>
                    <a:schemeClr val="tx1"/>
                  </a:solidFill>
                </a:rPr>
                <a:t>elts</a:t>
              </a:r>
              <a:r>
                <a:rPr lang="en-US" sz="2400" dirty="0" smtClean="0">
                  <a:solidFill>
                    <a:schemeClr val="tx1"/>
                  </a:solidFill>
                </a:rPr>
                <a:t>[],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numElts</a:t>
              </a:r>
              <a:r>
                <a:rPr lang="en-US" sz="2400" dirty="0" smtClean="0">
                  <a:solidFill>
                    <a:schemeClr val="tx1"/>
                  </a:solidFill>
                </a:rPr>
                <a:t>,</a:t>
              </a:r>
              <a:br>
                <a:rPr lang="en-US" sz="2400" dirty="0" smtClean="0">
                  <a:solidFill>
                    <a:schemeClr val="tx1"/>
                  </a:solidFill>
                </a:rPr>
              </a:br>
              <a:r>
                <a:rPr lang="en-US" sz="2400" dirty="0" smtClean="0">
                  <a:solidFill>
                    <a:schemeClr val="tx1"/>
                  </a:solidFill>
                </a:rPr>
                <a:t>insert(), remove(),...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3505200"/>
              <a:ext cx="26670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New member of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MaxIntSet</a:t>
              </a:r>
              <a:r>
                <a:rPr lang="en-US" sz="2400" dirty="0" smtClean="0">
                  <a:solidFill>
                    <a:schemeClr val="tx1"/>
                  </a:solidFill>
                </a:rPr>
                <a:t>:</a:t>
              </a:r>
              <a:br>
                <a:rPr lang="en-US" sz="2400" dirty="0" smtClean="0">
                  <a:solidFill>
                    <a:schemeClr val="tx1"/>
                  </a:solidFill>
                </a:rPr>
              </a:br>
              <a:r>
                <a:rPr lang="en-US" sz="2400" dirty="0" smtClean="0">
                  <a:solidFill>
                    <a:schemeClr val="tx1"/>
                  </a:solidFill>
                </a:rPr>
                <a:t>max()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3112" y="1919207"/>
              <a:ext cx="2164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MaxIntSet</a:t>
              </a:r>
              <a:r>
                <a:rPr lang="en-US" sz="2400" dirty="0" smtClean="0">
                  <a:solidFill>
                    <a:srgbClr val="0000FF"/>
                  </a:solidFill>
                </a:rPr>
                <a:t> Object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3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Unfortunately, </a:t>
            </a:r>
            <a:r>
              <a:rPr lang="en-US" u="sng" dirty="0" err="1" smtClean="0"/>
              <a:t>MaxIntSet</a:t>
            </a:r>
            <a:r>
              <a:rPr lang="en-US" u="sng" dirty="0" smtClean="0"/>
              <a:t>::max() is </a:t>
            </a:r>
            <a:r>
              <a:rPr lang="en-US" b="1" u="sng" dirty="0" smtClean="0"/>
              <a:t>not</a:t>
            </a:r>
            <a:r>
              <a:rPr lang="en-US" u="sng" dirty="0" smtClean="0"/>
              <a:t> a member of </a:t>
            </a:r>
            <a:r>
              <a:rPr lang="en-US" u="sng" dirty="0" err="1" smtClean="0"/>
              <a:t>IntSet</a:t>
            </a:r>
            <a:r>
              <a:rPr lang="en-US" u="sng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data members plus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indexOf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the data members are (by default) private.  This means “they can be seen </a:t>
            </a:r>
            <a:r>
              <a:rPr lang="en-US" b="1" dirty="0" smtClean="0">
                <a:solidFill>
                  <a:srgbClr val="0070C0"/>
                </a:solidFill>
              </a:rPr>
              <a:t>only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by other members of </a:t>
            </a:r>
            <a:r>
              <a:rPr lang="en-US" b="1" dirty="0" smtClean="0">
                <a:solidFill>
                  <a:srgbClr val="C00000"/>
                </a:solidFill>
              </a:rPr>
              <a:t>this</a:t>
            </a:r>
            <a:r>
              <a:rPr lang="en-US" dirty="0" smtClean="0"/>
              <a:t> class”.</a:t>
            </a:r>
          </a:p>
          <a:p>
            <a:r>
              <a:rPr lang="en-US" dirty="0" smtClean="0"/>
              <a:t>All of the data members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are inaccessible to the additional members of the derived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and specifically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Creating Subclasses using inheritance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Thankfully, we still have access functions that are public and could write it this way: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However, this function is </a:t>
            </a:r>
            <a:r>
              <a:rPr lang="en-US" sz="2800" b="1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!</a:t>
            </a:r>
          </a:p>
          <a:p>
            <a:r>
              <a:rPr lang="en-US" sz="2800" dirty="0"/>
              <a:t>We'll have to query 2</a:t>
            </a:r>
            <a:r>
              <a:rPr lang="en-US" sz="2800" baseline="30000" dirty="0"/>
              <a:t>31</a:t>
            </a:r>
            <a:r>
              <a:rPr lang="en-US" sz="2800" dirty="0"/>
              <a:t> (i.e. ½ of 2</a:t>
            </a:r>
            <a:r>
              <a:rPr lang="en-US" sz="2800" baseline="30000" dirty="0"/>
              <a:t>32</a:t>
            </a:r>
            <a:r>
              <a:rPr lang="en-US" sz="2800" dirty="0"/>
              <a:t>) numbers </a:t>
            </a:r>
            <a:r>
              <a:rPr lang="en-US" sz="2800" u="sng" dirty="0"/>
              <a:t>on average </a:t>
            </a:r>
            <a:r>
              <a:rPr lang="en-US" sz="2800" dirty="0"/>
              <a:t>to find the maximum element in a randomly-constructed </a:t>
            </a:r>
            <a:r>
              <a:rPr lang="en-US" sz="2800" dirty="0" smtClean="0"/>
              <a:t>set</a:t>
            </a:r>
            <a:r>
              <a:rPr lang="en-US" sz="2800" dirty="0"/>
              <a:t>!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=INT_MAX;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&gt;=INT_MIN;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C++ has a mechanism that allows us to get around this problem</a:t>
            </a:r>
          </a:p>
          <a:p>
            <a:pPr lvl="1"/>
            <a:r>
              <a:rPr lang="en-US" dirty="0" smtClean="0"/>
              <a:t>The "</a:t>
            </a:r>
            <a:r>
              <a:rPr lang="en-US" b="1" dirty="0" smtClean="0">
                <a:solidFill>
                  <a:srgbClr val="C00000"/>
                </a:solidFill>
              </a:rPr>
              <a:t>protected</a:t>
            </a:r>
            <a:r>
              <a:rPr lang="en-US" dirty="0" smtClean="0"/>
              <a:t>" storage class.</a:t>
            </a:r>
          </a:p>
          <a:p>
            <a:r>
              <a:rPr lang="en-US" dirty="0" smtClean="0"/>
              <a:t>If a member is </a:t>
            </a: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C00000"/>
                </a:solidFill>
              </a:rPr>
              <a:t>protected</a:t>
            </a:r>
            <a:r>
              <a:rPr lang="en-US" sz="2400" dirty="0" smtClean="0"/>
              <a:t>", it means "can be seen by all members of this class and </a:t>
            </a:r>
            <a:r>
              <a:rPr lang="en-US" sz="2400" b="1" dirty="0" smtClean="0">
                <a:solidFill>
                  <a:srgbClr val="0070C0"/>
                </a:solidFill>
              </a:rPr>
              <a:t>any derived </a:t>
            </a:r>
            <a:r>
              <a:rPr lang="en-US" sz="2400" dirty="0" smtClean="0"/>
              <a:t>classes". </a:t>
            </a:r>
          </a:p>
        </p:txBody>
      </p:sp>
    </p:spTree>
    <p:extLst>
      <p:ext uri="{BB962C8B-B14F-4D97-AF65-F5344CB8AC3E}">
        <p14:creationId xmlns:p14="http://schemas.microsoft.com/office/powerpoint/2010/main" val="12274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all of the data members plus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// the public interface to the class.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 dirty="0" smtClean="0"/>
              <a:t>Since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/>
              <a:t> is derived from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, the protected members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are visible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Other users of the </a:t>
            </a:r>
            <a:r>
              <a:rPr lang="en-US" sz="2400" dirty="0" err="1" smtClean="0"/>
              <a:t>IntSet</a:t>
            </a:r>
            <a:r>
              <a:rPr lang="en-US" sz="2400" dirty="0" smtClean="0"/>
              <a:t> class still </a:t>
            </a:r>
            <a:r>
              <a:rPr lang="en-US" sz="2400" b="1" dirty="0" smtClean="0"/>
              <a:t>cannot</a:t>
            </a:r>
            <a:r>
              <a:rPr lang="en-US" sz="2400" dirty="0" smtClean="0"/>
              <a:t> see the members.</a:t>
            </a:r>
          </a:p>
          <a:p>
            <a:r>
              <a:rPr lang="en-US" sz="2400" dirty="0" smtClean="0"/>
              <a:t>With this new structure, we can write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much more efficiently.</a:t>
            </a:r>
            <a:endParaRPr lang="en-US" sz="24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so_far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[numElts-1];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6934200" y="1219200"/>
            <a:ext cx="457200" cy="3124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6934200" y="4495800"/>
            <a:ext cx="457200" cy="1371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2362200"/>
            <a:ext cx="124066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Unsorted</a:t>
            </a:r>
          </a:p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4724400"/>
            <a:ext cx="926472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Sorted</a:t>
            </a:r>
          </a:p>
          <a:p>
            <a:pPr algn="ctr"/>
            <a:r>
              <a:rPr lang="en-US" sz="2400" dirty="0" smtClean="0"/>
              <a:t>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Consequences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protected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expose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err="1" smtClean="0"/>
              <a:t>’s</a:t>
            </a:r>
            <a:r>
              <a:rPr lang="en-US" dirty="0" smtClean="0"/>
              <a:t> implementation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changing that implementation will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if we switch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from a sorted implementation to an unsorted one,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</a:t>
            </a:r>
            <a:r>
              <a:rPr lang="en-US" dirty="0" smtClean="0"/>
              <a:t> will return the wrong value.</a:t>
            </a:r>
          </a:p>
          <a:p>
            <a:r>
              <a:rPr lang="en-US" dirty="0" smtClean="0"/>
              <a:t>Worse, it will compile correctly---you'll never know!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Protected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data members make derived classes extremely fragile, and it is a matter of taste as to whether it's worth doing.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86200"/>
            <a:ext cx="787010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This shows the bad consequence of exposing detailed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"extend" functionality in ways other than just adding methods – you can also </a:t>
            </a:r>
            <a:r>
              <a:rPr lang="en-US" b="1" dirty="0" smtClean="0">
                <a:solidFill>
                  <a:srgbClr val="C00000"/>
                </a:solidFill>
              </a:rPr>
              <a:t>change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 individual method.</a:t>
            </a:r>
          </a:p>
          <a:p>
            <a:r>
              <a:rPr lang="en-US" dirty="0" smtClean="0"/>
              <a:t>In order to create </a:t>
            </a:r>
            <a:r>
              <a:rPr lang="en-US" b="1" u="sng" dirty="0" smtClean="0"/>
              <a:t>subtype</a:t>
            </a:r>
            <a:r>
              <a:rPr lang="en-US" dirty="0" smtClean="0"/>
              <a:t>, you can't change it arbitrarily though; your subtype must still adhere to the </a:t>
            </a:r>
            <a:r>
              <a:rPr lang="en-US" b="1" dirty="0" smtClean="0">
                <a:solidFill>
                  <a:srgbClr val="0000FF"/>
                </a:solidFill>
              </a:rPr>
              <a:t>substitution principle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new method must do everything the old method did, but it is allowed to do more as well.</a:t>
            </a:r>
          </a:p>
          <a:p>
            <a:pPr lvl="1"/>
            <a:r>
              <a:rPr lang="en-US" dirty="0" smtClean="0"/>
              <a:t>It must require no more of the caller than the old method did, but it can require less.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0" y="3957935"/>
            <a:ext cx="346460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strengthen the </a:t>
            </a:r>
            <a:r>
              <a:rPr lang="en-US" sz="2400" dirty="0" err="1" smtClean="0"/>
              <a:t>postconditions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76799" y="4796135"/>
            <a:ext cx="3019481" cy="461665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weaken the preconditions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731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two types, S and T.</a:t>
            </a:r>
          </a:p>
          <a:p>
            <a:r>
              <a:rPr lang="en-US" dirty="0" smtClean="0"/>
              <a:t>S is a </a:t>
            </a:r>
            <a:r>
              <a:rPr lang="en-US" b="1" dirty="0" smtClean="0">
                <a:solidFill>
                  <a:srgbClr val="C00000"/>
                </a:solidFill>
              </a:rPr>
              <a:t>subtype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T, written “S &lt;: T”, if:</a:t>
            </a:r>
          </a:p>
          <a:p>
            <a:pPr lvl="1"/>
            <a:r>
              <a:rPr lang="en-US" dirty="0" smtClean="0"/>
              <a:t>For any instance where an object of type T is expected, an object of type S can be supplied without changing the correctness of the </a:t>
            </a:r>
            <a:r>
              <a:rPr lang="en-US" b="1" dirty="0" smtClean="0">
                <a:solidFill>
                  <a:srgbClr val="C00000"/>
                </a:solidFill>
              </a:rPr>
              <a:t>original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computation.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u="sng" dirty="0"/>
              <a:t>In other words, code written to correctly use </a:t>
            </a:r>
            <a:r>
              <a:rPr lang="en-US" sz="2400" u="sng" dirty="0" smtClean="0"/>
              <a:t>T </a:t>
            </a:r>
            <a:r>
              <a:rPr lang="en-US" sz="2400" u="sng" smtClean="0"/>
              <a:t>is still </a:t>
            </a:r>
            <a:r>
              <a:rPr lang="en-US" sz="2400" u="sng" dirty="0"/>
              <a:t>correct if it uses </a:t>
            </a:r>
            <a:r>
              <a:rPr lang="en-US" sz="2400" u="sng" dirty="0" smtClean="0"/>
              <a:t>S.</a:t>
            </a:r>
            <a:endParaRPr lang="en-US" sz="2400" u="sng" dirty="0"/>
          </a:p>
          <a:p>
            <a:endParaRPr lang="en-US" dirty="0" smtClean="0"/>
          </a:p>
          <a:p>
            <a:r>
              <a:rPr lang="en-US" dirty="0" smtClean="0"/>
              <a:t>This is called the “substitution principle”.</a:t>
            </a:r>
          </a:p>
          <a:p>
            <a:r>
              <a:rPr lang="en-US" dirty="0" smtClean="0"/>
              <a:t>If S &lt;: T, then we also say that “T is a </a:t>
            </a:r>
            <a:r>
              <a:rPr lang="en-US" b="1" dirty="0" err="1" smtClean="0">
                <a:solidFill>
                  <a:srgbClr val="0070C0"/>
                </a:solidFill>
              </a:rPr>
              <a:t>supertype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this method, we've both </a:t>
            </a:r>
            <a:r>
              <a:rPr lang="en-US" b="1" dirty="0" smtClean="0">
                <a:solidFill>
                  <a:srgbClr val="C00000"/>
                </a:solidFill>
              </a:rPr>
              <a:t>weakened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preconditions AND </a:t>
            </a:r>
            <a:r>
              <a:rPr lang="en-US" b="1" dirty="0" smtClean="0">
                <a:solidFill>
                  <a:srgbClr val="0070C0"/>
                </a:solidFill>
              </a:rPr>
              <a:t>strengthened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 err="1" smtClean="0"/>
              <a:t>postconditions</a:t>
            </a:r>
            <a:r>
              <a:rPr lang="en-US" dirty="0" smtClean="0"/>
              <a:t> of "old"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endParaRPr lang="en-US" dirty="0" smtClean="0"/>
          </a:p>
          <a:p>
            <a:r>
              <a:rPr lang="en-US" sz="3100" dirty="0" smtClean="0"/>
              <a:t>Preconditions:  Old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 smtClean="0">
                <a:cs typeface="Courier New" pitchFamily="49" charset="0"/>
              </a:rPr>
              <a:t> </a:t>
            </a:r>
            <a:r>
              <a:rPr lang="en-US" sz="3100" dirty="0" smtClean="0"/>
              <a:t>required the set to be non-empty, new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 smtClean="0">
                <a:cs typeface="Courier New" pitchFamily="49" charset="0"/>
              </a:rPr>
              <a:t> </a:t>
            </a:r>
            <a:r>
              <a:rPr lang="en-US" sz="3100" dirty="0" smtClean="0"/>
              <a:t>doesn't.</a:t>
            </a:r>
          </a:p>
          <a:p>
            <a:r>
              <a:rPr lang="en-US" sz="3100" dirty="0" err="1" smtClean="0"/>
              <a:t>Postconditions</a:t>
            </a:r>
            <a:r>
              <a:rPr lang="en-US" sz="3100" dirty="0" smtClean="0"/>
              <a:t>:  Old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3100" dirty="0" smtClean="0">
                <a:cs typeface="Courier New" pitchFamily="49" charset="0"/>
              </a:rPr>
              <a:t> </a:t>
            </a:r>
            <a:r>
              <a:rPr lang="en-US" sz="3100" dirty="0" smtClean="0"/>
              <a:t>returned the largest element of a non-empty set, new max does that, </a:t>
            </a:r>
            <a:r>
              <a:rPr lang="en-US" sz="3100" b="1" dirty="0" smtClean="0"/>
              <a:t>plus</a:t>
            </a:r>
            <a:r>
              <a:rPr lang="en-US" sz="3100" dirty="0" smtClean="0"/>
              <a:t> it returns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INT_MIN</a:t>
            </a:r>
            <a:r>
              <a:rPr lang="en-US" sz="3100" dirty="0" smtClean="0"/>
              <a:t> for an empty set.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623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352800"/>
            <a:ext cx="3733799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SafeMaxIntSet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6999" y="6150114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399" y="2971800"/>
            <a:ext cx="3733799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MaxIntSet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a.max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15240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new subtype correctly satisfies the </a:t>
            </a:r>
            <a:r>
              <a:rPr lang="en-US" sz="2400" b="1" dirty="0">
                <a:solidFill>
                  <a:srgbClr val="0000FF"/>
                </a:solidFill>
              </a:rPr>
              <a:t>substitution </a:t>
            </a:r>
            <a:r>
              <a:rPr lang="en-US" sz="2400" b="1" dirty="0" smtClean="0">
                <a:solidFill>
                  <a:srgbClr val="0000FF"/>
                </a:solidFill>
              </a:rPr>
              <a:t>principle</a:t>
            </a:r>
            <a:r>
              <a:rPr lang="en-US" sz="2400" dirty="0" smtClean="0"/>
              <a:t>:</a:t>
            </a:r>
          </a:p>
          <a:p>
            <a:pPr marL="0" lvl="1"/>
            <a:r>
              <a:rPr lang="en-US" sz="2400" dirty="0"/>
              <a:t>Code that was correctly written to use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/>
              <a:t> will work unchanged if using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OVERVIEW: a mutable set of integers,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     where |set| &lt;= 100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max();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EFFECTS: if set is non-empty, returns largest 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    element in set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         otherwise, returns INT_MIN.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This defines a new class that is exactly like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dirty="0" smtClean="0"/>
              <a:t>, except that it </a:t>
            </a:r>
            <a:r>
              <a:rPr lang="en-US" b="1" dirty="0" smtClean="0">
                <a:solidFill>
                  <a:srgbClr val="C00000"/>
                </a:solidFill>
              </a:rPr>
              <a:t>replaces</a:t>
            </a:r>
            <a:r>
              <a:rPr lang="en-US" dirty="0" smtClean="0"/>
              <a:t> or "</a:t>
            </a:r>
            <a:r>
              <a:rPr lang="en-US" b="1" dirty="0" smtClean="0">
                <a:solidFill>
                  <a:srgbClr val="C00000"/>
                </a:solidFill>
              </a:rPr>
              <a:t>overrides</a:t>
            </a:r>
            <a:r>
              <a:rPr lang="en-US" dirty="0" smtClean="0"/>
              <a:t>" the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compiler decides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to call by the type of the object to which we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.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060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So, if we declared one object of each type, calling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method would give us the "right" one: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ms;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ss.max(); // calls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returns INT_MIN on empty set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ms.max(); // calls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// is undefined on empty set</a:t>
            </a:r>
          </a:p>
        </p:txBody>
      </p:sp>
    </p:spTree>
    <p:extLst>
      <p:ext uri="{BB962C8B-B14F-4D97-AF65-F5344CB8AC3E}">
        <p14:creationId xmlns:p14="http://schemas.microsoft.com/office/powerpoint/2010/main" val="39214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implementation of this new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dirty="0" smtClean="0"/>
              <a:t> is surprisingly simple: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SafeMaxIntSet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::max()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if (size())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max();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else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return INT_MIN;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Most of the hard work is done by the "old" implementation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2400" dirty="0" smtClean="0"/>
              <a:t>(called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MaxIntSet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::max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This just covers the case that the set is empty.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Select All Correct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541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A. </a:t>
            </a:r>
            <a:r>
              <a:rPr lang="en-US" sz="2800" dirty="0" smtClean="0"/>
              <a:t>An ADT can be implemented as a class in C++.</a:t>
            </a:r>
            <a:endParaRPr lang="zh-CN" alt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B. </a:t>
            </a:r>
            <a:r>
              <a:rPr lang="en-US" sz="2800" dirty="0" smtClean="0"/>
              <a:t>A class in C++ is always an ADT.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C. </a:t>
            </a:r>
            <a:r>
              <a:rPr lang="en-US" sz="2800" dirty="0" smtClean="0"/>
              <a:t>A subtype can be implemented as a subclass in C++.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D. </a:t>
            </a:r>
            <a:r>
              <a:rPr lang="en-US" sz="2800" dirty="0" smtClean="0"/>
              <a:t>A subclass in C++ is always an ADT subtype.</a:t>
            </a:r>
            <a:endParaRPr lang="en-US" altLang="zh-CN" sz="28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Creating Subtypes using C++ Inheritance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r>
              <a:rPr lang="en-US" altLang="zh-CN" dirty="0" smtClean="0"/>
              <a:t>Virtual </a:t>
            </a:r>
            <a:r>
              <a:rPr lang="en-US" altLang="zh-CN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Finally, it is possible to create </a:t>
            </a:r>
            <a:r>
              <a:rPr lang="en-US" sz="3400" b="1" dirty="0" smtClean="0">
                <a:solidFill>
                  <a:srgbClr val="0070C0"/>
                </a:solidFill>
              </a:rPr>
              <a:t>subclasses</a:t>
            </a:r>
            <a:r>
              <a:rPr lang="en-US" sz="3400" dirty="0" smtClean="0"/>
              <a:t> that are </a:t>
            </a:r>
            <a:r>
              <a:rPr lang="en-US" sz="3400" b="1" u="sng" dirty="0" smtClean="0"/>
              <a:t>NOT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rgbClr val="C00000"/>
                </a:solidFill>
              </a:rPr>
              <a:t>subtypes</a:t>
            </a:r>
            <a:r>
              <a:rPr lang="en-US" sz="3400" dirty="0" smtClean="0"/>
              <a:t> and don't follow the substitution principle. 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mutable set of positive integers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if v is non-negative,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and s has room to include it,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s = s + {v}.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v is negative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s is full thrown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MAXELTS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(v &lt; 0) throw -1;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::insert(v);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44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Finally, it is possible to create </a:t>
            </a:r>
            <a:r>
              <a:rPr lang="en-US" sz="3400" b="1" dirty="0" smtClean="0">
                <a:solidFill>
                  <a:srgbClr val="0070C0"/>
                </a:solidFill>
              </a:rPr>
              <a:t>subclasses</a:t>
            </a:r>
            <a:r>
              <a:rPr lang="en-US" sz="3400" dirty="0" smtClean="0"/>
              <a:t> that are </a:t>
            </a:r>
            <a:r>
              <a:rPr lang="en-US" sz="3400" b="1" u="sng" dirty="0" smtClean="0"/>
              <a:t>NOT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rgbClr val="C00000"/>
                </a:solidFill>
              </a:rPr>
              <a:t>subtypes</a:t>
            </a:r>
            <a:r>
              <a:rPr lang="en-US" sz="3400" dirty="0" smtClean="0"/>
              <a:t> and don't follow the substitution principle. 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OVERVIEW: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mutable set of positive integers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EFFECTS: if v is non-negative,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and s has room to include it,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s = s + {v}.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v is negative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//          if s is full thrown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MAXELTS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if (v &lt; 0) throw -1;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::insert(v);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657600"/>
            <a:ext cx="3352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Because code that is correctly written to use</a:t>
            </a:r>
          </a:p>
          <a:p>
            <a:r>
              <a:rPr lang="en-US" sz="2400" dirty="0" smtClean="0"/>
              <a:t>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 could fail when using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>
                <a:cs typeface="Courier New" pitchFamily="49" charset="0"/>
              </a:rPr>
              <a:t>, e.g., when inserting a negative number. I</a:t>
            </a:r>
            <a:r>
              <a:rPr lang="en-US" sz="2400" dirty="0" smtClean="0"/>
              <a:t>t does not pass the</a:t>
            </a:r>
          </a:p>
          <a:p>
            <a:r>
              <a:rPr lang="en-US" sz="2400" dirty="0" smtClean="0"/>
              <a:t>substitution principle!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119735"/>
            <a:ext cx="41910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is </a:t>
            </a:r>
            <a:r>
              <a:rPr lang="en-US" sz="2400" dirty="0" err="1" smtClean="0"/>
              <a:t>PosIntSet</a:t>
            </a:r>
            <a:r>
              <a:rPr lang="en-US" sz="2400" dirty="0" smtClean="0"/>
              <a:t> not a subtype?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add(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source &gt;&gt; n1 &gt;&gt; n2;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add(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has been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declared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//as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opened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function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is valid and works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subtype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dirty="0" smtClean="0"/>
              <a:t> can be supplied (substituted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 smtClean="0"/>
              <a:t>) without changing the correctness.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Unfortunately, the rules of C++ allow a </a:t>
            </a:r>
            <a:r>
              <a:rPr lang="en-US" sz="2400" b="1" dirty="0" smtClean="0">
                <a:solidFill>
                  <a:srgbClr val="0000FF"/>
                </a:solidFill>
              </a:rPr>
              <a:t>subclass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to be used wherever a </a:t>
            </a:r>
            <a:r>
              <a:rPr lang="en-US" sz="2400" b="1" dirty="0" err="1" smtClean="0">
                <a:solidFill>
                  <a:srgbClr val="0000FF"/>
                </a:solidFill>
              </a:rPr>
              <a:t>superclass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is expected.</a:t>
            </a:r>
          </a:p>
          <a:p>
            <a:r>
              <a:rPr lang="en-US" sz="2400" dirty="0" smtClean="0"/>
              <a:t>For example, the following code is perfectly legal: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 r = s;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Because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 is a subclass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, it is perfectly legal to make these assignments.</a:t>
            </a:r>
          </a:p>
          <a:p>
            <a:r>
              <a:rPr lang="en-US" sz="2400" dirty="0" smtClean="0"/>
              <a:t>We have three variables: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 is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/>
              <a:t> is a pointer that points to precisely this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 is a reference to this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99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do exactly what you expect:</a:t>
            </a:r>
          </a:p>
          <a:p>
            <a:r>
              <a:rPr lang="en-US" sz="2200" dirty="0" smtClean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114800"/>
            <a:ext cx="30480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Question</a:t>
            </a:r>
            <a:r>
              <a:rPr lang="en-US" sz="2400" dirty="0" smtClean="0"/>
              <a:t>:  What will this do?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84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/>
          </a:p>
          <a:p>
            <a:r>
              <a:rPr lang="en-US" sz="2400" dirty="0" smtClean="0"/>
              <a:t>The type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 is declared to be “reference to an </a:t>
            </a:r>
            <a:r>
              <a:rPr lang="en-US" sz="2400" dirty="0" err="1" smtClean="0"/>
              <a:t>IntSet</a:t>
            </a:r>
            <a:r>
              <a:rPr lang="en-US" sz="2400" dirty="0" smtClean="0"/>
              <a:t>”, but it refers to a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Apparent type</a:t>
            </a:r>
            <a:r>
              <a:rPr lang="en-US" sz="2400" dirty="0" smtClean="0"/>
              <a:t>: the declared type of the reference.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Actual type</a:t>
            </a:r>
            <a:r>
              <a:rPr lang="en-US" sz="2400" dirty="0" smtClean="0"/>
              <a:t>: the real type of the referent.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In this example, </a:t>
            </a:r>
            <a:r>
              <a:rPr lang="en-US" dirty="0"/>
              <a:t>the </a:t>
            </a:r>
            <a:r>
              <a:rPr lang="en-US" b="1" dirty="0"/>
              <a:t>apparent type</a:t>
            </a:r>
            <a:r>
              <a:rPr lang="en-US" dirty="0"/>
              <a:t> and the </a:t>
            </a:r>
            <a:r>
              <a:rPr lang="en-US" b="1" dirty="0"/>
              <a:t>actual type</a:t>
            </a:r>
            <a:r>
              <a:rPr lang="en-US" dirty="0"/>
              <a:t> differ.</a:t>
            </a:r>
          </a:p>
          <a:p>
            <a:r>
              <a:rPr lang="en-US" sz="2400" dirty="0" smtClean="0"/>
              <a:t>In default situation, C++ chooses the method to run based on its </a:t>
            </a:r>
            <a:r>
              <a:rPr lang="en-US" sz="2400" u="sng" dirty="0" smtClean="0"/>
              <a:t>apparent type</a:t>
            </a:r>
            <a:r>
              <a:rPr lang="en-US" sz="240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83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do exactly what you expect:</a:t>
            </a:r>
          </a:p>
          <a:p>
            <a:r>
              <a:rPr lang="en-US" sz="2200" dirty="0" smtClean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114800"/>
            <a:ext cx="47244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Answer</a:t>
            </a:r>
            <a:r>
              <a:rPr lang="en-US" sz="2400" dirty="0" smtClean="0"/>
              <a:t>: Because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err="1" smtClean="0"/>
              <a:t>'s</a:t>
            </a:r>
            <a:r>
              <a:rPr lang="en-US" sz="2400" dirty="0" smtClean="0"/>
              <a:t> apparent type is</a:t>
            </a:r>
          </a:p>
          <a:p>
            <a:r>
              <a:rPr lang="en-US" sz="2400" dirty="0" smtClean="0"/>
              <a:t>"reference-to-</a:t>
            </a:r>
            <a:r>
              <a:rPr lang="en-US" sz="2400" dirty="0" err="1" smtClean="0"/>
              <a:t>IntSet</a:t>
            </a:r>
            <a:r>
              <a:rPr lang="en-US" sz="2400" dirty="0" smtClean="0"/>
              <a:t>", this code calls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::insert()</a:t>
            </a:r>
            <a:r>
              <a:rPr lang="en-US" sz="2400" dirty="0" smtClean="0"/>
              <a:t>, which happily inserts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same thing happens if we use the pointer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 smtClean="0"/>
              <a:t>.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130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"Exception thrown\n";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28600"/>
            <a:ext cx="225254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 r = s;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24000"/>
            <a:ext cx="3048000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do exactly what you expect:</a:t>
            </a:r>
          </a:p>
          <a:p>
            <a:r>
              <a:rPr lang="en-US" sz="2200" dirty="0" smtClean="0"/>
              <a:t>"Exception thrown\n".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4343400"/>
            <a:ext cx="48006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breaks the abstraction of the set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, which is </a:t>
            </a:r>
            <a:r>
              <a:rPr lang="en-US" sz="2400" b="1" u="sng" dirty="0" smtClean="0"/>
              <a:t>Very Bad</a:t>
            </a:r>
            <a:r>
              <a:rPr lang="en-US" sz="2400" dirty="0" smtClean="0"/>
              <a:t>.</a:t>
            </a:r>
          </a:p>
        </p:txBody>
      </p: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 rot="10800000" flipH="1">
            <a:off x="914400" y="392430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Leaving behind subtypes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4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There is a way to tell C++ to choose the </a:t>
            </a:r>
            <a:r>
              <a:rPr lang="en-US" sz="3100" u="sng" dirty="0" smtClean="0"/>
              <a:t>actual type</a:t>
            </a:r>
            <a:r>
              <a:rPr lang="en-US" sz="3100" dirty="0" smtClean="0"/>
              <a:t>.</a:t>
            </a:r>
          </a:p>
          <a:p>
            <a:r>
              <a:rPr lang="en-US" sz="3100" dirty="0" smtClean="0"/>
              <a:t>In the class definition, we add the keyword </a:t>
            </a:r>
            <a:r>
              <a:rPr lang="en-US" sz="31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3100" dirty="0" smtClean="0">
                <a:solidFill>
                  <a:srgbClr val="0000FF"/>
                </a:solidFill>
              </a:rPr>
              <a:t> </a:t>
            </a:r>
            <a:r>
              <a:rPr lang="en-US" sz="3100" dirty="0" smtClean="0"/>
              <a:t>to the declaration of </a:t>
            </a:r>
            <a:r>
              <a:rPr lang="en-US" sz="3100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3100" dirty="0" smtClean="0"/>
              <a:t>:</a:t>
            </a:r>
          </a:p>
          <a:p>
            <a:pPr lvl="1"/>
            <a:endParaRPr lang="en-US" sz="22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void insert(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sz="2200" dirty="0" smtClean="0"/>
          </a:p>
          <a:p>
            <a:r>
              <a:rPr lang="en-US" sz="3100" dirty="0" smtClean="0"/>
              <a:t>This tells the compiler "someone might override my implementation:  always check at run-time to see which version to call."</a:t>
            </a:r>
            <a:endParaRPr lang="en-US" sz="3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You don’t have to add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zh-CN" dirty="0">
                <a:cs typeface="Courier New" pitchFamily="49" charset="0"/>
              </a:rPr>
              <a:t> </a:t>
            </a:r>
            <a:r>
              <a:rPr lang="en-US" altLang="zh-CN" dirty="0"/>
              <a:t>keyword when you </a:t>
            </a:r>
            <a:r>
              <a:rPr lang="en-US" altLang="zh-CN" b="1" dirty="0">
                <a:solidFill>
                  <a:srgbClr val="C00000"/>
                </a:solidFill>
              </a:rPr>
              <a:t>define</a:t>
            </a:r>
            <a:r>
              <a:rPr lang="en-US" altLang="zh-CN" dirty="0"/>
              <a:t> the function, i.e., the following is OK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::insert(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/>
              <a:t>You don't have to add the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zh-CN" dirty="0" smtClean="0">
                <a:cs typeface="Courier New" pitchFamily="49" charset="0"/>
              </a:rPr>
              <a:t> </a:t>
            </a:r>
            <a:r>
              <a:rPr lang="en-US" altLang="zh-CN" dirty="0" smtClean="0"/>
              <a:t>keyword to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altLang="zh-CN" dirty="0" err="1" smtClean="0"/>
              <a:t>’s</a:t>
            </a:r>
            <a:r>
              <a:rPr lang="en-US" altLang="zh-CN" dirty="0" smtClean="0"/>
              <a:t> definition, since "</a:t>
            </a:r>
            <a:r>
              <a:rPr lang="en-US" altLang="zh-CN" dirty="0" err="1" smtClean="0"/>
              <a:t>virtualness</a:t>
            </a:r>
            <a:r>
              <a:rPr lang="en-US" altLang="zh-CN" dirty="0" smtClean="0"/>
              <a:t>" is inherited just like everything else</a:t>
            </a:r>
            <a:br>
              <a:rPr lang="en-US" altLang="zh-CN" dirty="0" smtClean="0"/>
            </a:b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67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Now consider: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p = &amp;s;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 r = s;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p-&gt;insert(-1);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 is declared as a pointer-to-</a:t>
            </a:r>
            <a:r>
              <a:rPr lang="en-US" dirty="0" err="1" smtClean="0"/>
              <a:t>IntSet</a:t>
            </a:r>
            <a:r>
              <a:rPr lang="en-US" dirty="0" smtClean="0"/>
              <a:t>, but it might really be pointing at some </a:t>
            </a:r>
            <a:r>
              <a:rPr lang="en-US" b="1" dirty="0" smtClean="0">
                <a:solidFill>
                  <a:srgbClr val="C00000"/>
                </a:solidFill>
              </a:rPr>
              <a:t>derived class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The compiler will create code that checks the actual type of the object and calls the </a:t>
            </a:r>
            <a:r>
              <a:rPr lang="en-US" b="1" dirty="0" smtClean="0"/>
              <a:t>right</a:t>
            </a:r>
            <a:r>
              <a:rPr lang="en-US" dirty="0" smtClean="0"/>
              <a:t> function </a:t>
            </a:r>
            <a:r>
              <a:rPr lang="en-US" b="1" dirty="0" smtClean="0">
                <a:solidFill>
                  <a:srgbClr val="0000FF"/>
                </a:solidFill>
              </a:rPr>
              <a:t>at runtime</a:t>
            </a:r>
            <a:r>
              <a:rPr lang="en-US" dirty="0" smtClean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0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Classes with virtual functions include information that allows you to figure out what type it is.</a:t>
            </a:r>
          </a:p>
          <a:p>
            <a:pPr lvl="1"/>
            <a:r>
              <a:rPr lang="en-US" dirty="0" smtClean="0"/>
              <a:t>First, for each class with virtual functions, the compiler creates a </a:t>
            </a:r>
            <a:r>
              <a:rPr lang="en-US" b="1" dirty="0" err="1" smtClean="0">
                <a:solidFill>
                  <a:srgbClr val="C00000"/>
                </a:solidFill>
              </a:rPr>
              <a:t>vtable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C00000"/>
                </a:solidFill>
              </a:rPr>
              <a:t>virtual table</a:t>
            </a:r>
            <a:r>
              <a:rPr lang="en-US" dirty="0" smtClean="0"/>
              <a:t>) with one function pointer for each virtual function initialized to the appropriate implementation.</a:t>
            </a:r>
          </a:p>
          <a:p>
            <a:pPr lvl="1"/>
            <a:r>
              <a:rPr lang="en-US" dirty="0"/>
              <a:t>Then, each instance of a class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virtual methods </a:t>
            </a:r>
            <a:r>
              <a:rPr lang="en-US" dirty="0"/>
              <a:t>has both the class' state, </a:t>
            </a:r>
            <a:r>
              <a:rPr lang="en-US" b="1" dirty="0"/>
              <a:t>plus</a:t>
            </a:r>
            <a:r>
              <a:rPr lang="en-US" dirty="0"/>
              <a:t> a pointer to the appropriate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vtable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Virtual Functions</a:t>
            </a:r>
            <a:endParaRPr lang="en-US"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4495800"/>
            <a:ext cx="6324600" cy="990600"/>
            <a:chOff x="1524000" y="3810000"/>
            <a:chExt cx="6324600" cy="990600"/>
          </a:xfrm>
        </p:grpSpPr>
        <p:sp>
          <p:nvSpPr>
            <p:cNvPr id="5" name="Rectangle 4"/>
            <p:cNvSpPr/>
            <p:nvPr/>
          </p:nvSpPr>
          <p:spPr>
            <a:xfrm>
              <a:off x="2667000" y="3810000"/>
              <a:ext cx="20574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2400" y="3962400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41148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4114800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IntSet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::insert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267200" y="4267200"/>
              <a:ext cx="99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24000" y="3810000"/>
              <a:ext cx="11079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IntSet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  <a:p>
              <a:pPr algn="r"/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vtable</a:t>
              </a:r>
              <a:endPara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3" y="5562600"/>
            <a:ext cx="7162797" cy="990600"/>
            <a:chOff x="1066803" y="5029200"/>
            <a:chExt cx="7162797" cy="990600"/>
          </a:xfrm>
        </p:grpSpPr>
        <p:sp>
          <p:nvSpPr>
            <p:cNvPr id="13" name="Rectangle 12"/>
            <p:cNvSpPr/>
            <p:nvPr/>
          </p:nvSpPr>
          <p:spPr>
            <a:xfrm>
              <a:off x="2667000" y="5029200"/>
              <a:ext cx="2057400" cy="990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5181600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200" y="5334000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5334000"/>
              <a:ext cx="2819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PosIntSet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::insert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267200" y="5486400"/>
              <a:ext cx="990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66803" y="5029200"/>
              <a:ext cx="1569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algn="r"/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PosIntSet</a:t>
              </a:r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  <a:p>
              <a:pPr marL="457200" indent="-457200" algn="r"/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vtable</a:t>
              </a:r>
              <a:endPara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4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Static </a:t>
            </a:r>
            <a:r>
              <a:rPr lang="en-US" sz="2200" dirty="0" err="1" smtClean="0"/>
              <a:t>vs</a:t>
            </a:r>
            <a:r>
              <a:rPr lang="en-US" sz="2200" dirty="0" smtClean="0"/>
              <a:t> Dynamic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94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24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581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3400" y="1600200"/>
            <a:ext cx="35052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the following code: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b="1" dirty="0" smtClean="0">
                <a:cs typeface="Courier New" pitchFamily="49" charset="0"/>
              </a:rPr>
              <a:t>creates</a:t>
            </a:r>
          </a:p>
        </p:txBody>
      </p:sp>
      <p:sp>
        <p:nvSpPr>
          <p:cNvPr id="4" name="Freeform 3"/>
          <p:cNvSpPr/>
          <p:nvPr/>
        </p:nvSpPr>
        <p:spPr>
          <a:xfrm>
            <a:off x="3493827" y="1677989"/>
            <a:ext cx="1154377" cy="4217844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Subtypes are different from the notion of "type-convertible".</a:t>
            </a:r>
          </a:p>
          <a:p>
            <a:pPr lvl="1"/>
            <a:r>
              <a:rPr lang="en-US" dirty="0" smtClean="0"/>
              <a:t>For example, in any computation that expects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you can use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the object isn't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when it is used.</a:t>
            </a:r>
          </a:p>
          <a:p>
            <a:pPr lvl="1"/>
            <a:r>
              <a:rPr lang="en-US" dirty="0" smtClean="0"/>
              <a:t>It is first "converted"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 and its physical representation changes!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if you use a subtype where a </a:t>
            </a:r>
            <a:r>
              <a:rPr lang="en-US" dirty="0" err="1" smtClean="0"/>
              <a:t>supertype</a:t>
            </a:r>
            <a:r>
              <a:rPr lang="en-US" dirty="0" smtClean="0"/>
              <a:t> is expected, it is </a:t>
            </a:r>
            <a:r>
              <a:rPr lang="en-US" b="1" dirty="0" smtClean="0">
                <a:solidFill>
                  <a:srgbClr val="C00000"/>
                </a:solidFill>
              </a:rPr>
              <a:t>not converted </a:t>
            </a:r>
            <a:r>
              <a:rPr lang="en-US" dirty="0" smtClean="0"/>
              <a:t>to the </a:t>
            </a:r>
            <a:r>
              <a:rPr lang="en-US" dirty="0" err="1" smtClean="0"/>
              <a:t>supertype</a:t>
            </a:r>
            <a:endParaRPr lang="en-US" dirty="0" smtClean="0"/>
          </a:p>
          <a:p>
            <a:r>
              <a:rPr lang="en-US" dirty="0" smtClean="0"/>
              <a:t>Instead, it is used as-is.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Static </a:t>
            </a:r>
            <a:r>
              <a:rPr lang="en-US" sz="2200" dirty="0" err="1" smtClean="0"/>
              <a:t>vs</a:t>
            </a:r>
            <a:r>
              <a:rPr lang="en-US" sz="2200" dirty="0" smtClean="0"/>
              <a:t> Dynamic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5257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334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6324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800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4191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905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4114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5257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5334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6324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800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4191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24600" y="4191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905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962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2400" y="1447800"/>
            <a:ext cx="44196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So, the 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&amp;r = bar;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sz="2400" dirty="0" smtClean="0"/>
              <a:t>looks at bar's </a:t>
            </a:r>
            <a:r>
              <a:rPr lang="en-US" sz="2400" dirty="0" err="1" smtClean="0"/>
              <a:t>vtable</a:t>
            </a:r>
            <a:r>
              <a:rPr lang="en-US" sz="2400" dirty="0" smtClean="0"/>
              <a:t>, checks the insert entry, and calls </a:t>
            </a:r>
            <a:r>
              <a:rPr lang="en-US" sz="2400" dirty="0" err="1" smtClean="0"/>
              <a:t>PosIntSet</a:t>
            </a:r>
            <a:r>
              <a:rPr lang="en-US" sz="2400" dirty="0" smtClean="0"/>
              <a:t>::insert, rather than </a:t>
            </a:r>
            <a:r>
              <a:rPr lang="en-US" sz="2400" dirty="0" err="1" smtClean="0"/>
              <a:t>IntSet</a:t>
            </a:r>
            <a:r>
              <a:rPr lang="en-US" sz="2400" dirty="0" smtClean="0"/>
              <a:t>::insert.</a:t>
            </a:r>
          </a:p>
        </p:txBody>
      </p:sp>
      <p:sp>
        <p:nvSpPr>
          <p:cNvPr id="49" name="Freeform 48"/>
          <p:cNvSpPr/>
          <p:nvPr/>
        </p:nvSpPr>
        <p:spPr>
          <a:xfrm>
            <a:off x="3581396" y="1677989"/>
            <a:ext cx="1143004" cy="4559038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Subclasses</a:t>
            </a:r>
            <a:br>
              <a:rPr lang="en-US" dirty="0" smtClean="0"/>
            </a:br>
            <a:r>
              <a:rPr lang="en-US" sz="2200" dirty="0" smtClean="0"/>
              <a:t>Static </a:t>
            </a:r>
            <a:r>
              <a:rPr lang="en-US" sz="2200" dirty="0" err="1" smtClean="0"/>
              <a:t>vs</a:t>
            </a:r>
            <a:r>
              <a:rPr lang="en-US" sz="2200" dirty="0" smtClean="0"/>
              <a:t> Dynamic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59436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7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29337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0200" y="3733800"/>
            <a:ext cx="3124200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4953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594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4" y="3733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3886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6400" y="44196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numElts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010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38100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24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7048500" y="5524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" y="3581400"/>
            <a:ext cx="8153400" cy="2057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4400" y="13716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5000" y="14478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2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08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67400" y="1676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685800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24400" y="2667000"/>
            <a:ext cx="14478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7244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::insert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867400" y="29718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24400" y="1981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PosIntSet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" y="1600200"/>
            <a:ext cx="40386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b="1" dirty="0" smtClean="0"/>
              <a:t>:  Without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400" b="1" dirty="0" smtClean="0"/>
              <a:t> keyword, there would be no </a:t>
            </a:r>
            <a:r>
              <a:rPr lang="en-US" sz="2400" b="1" dirty="0" err="1" smtClean="0"/>
              <a:t>vtable</a:t>
            </a:r>
            <a:r>
              <a:rPr lang="en-US" sz="2400" b="1" dirty="0" smtClean="0"/>
              <a:t> entry for insert.</a:t>
            </a:r>
          </a:p>
        </p:txBody>
      </p:sp>
      <p:sp>
        <p:nvSpPr>
          <p:cNvPr id="50" name="Freeform 49"/>
          <p:cNvSpPr/>
          <p:nvPr/>
        </p:nvSpPr>
        <p:spPr>
          <a:xfrm>
            <a:off x="3493827" y="1677989"/>
            <a:ext cx="1154377" cy="4217844"/>
          </a:xfrm>
          <a:custGeom>
            <a:avLst/>
            <a:gdLst>
              <a:gd name="connsiteX0" fmla="*/ 0 w 1228298"/>
              <a:gd name="connsiteY0" fmla="*/ 3985146 h 4012442"/>
              <a:gd name="connsiteX1" fmla="*/ 81886 w 1228298"/>
              <a:gd name="connsiteY1" fmla="*/ 3998794 h 4012442"/>
              <a:gd name="connsiteX2" fmla="*/ 136477 w 1228298"/>
              <a:gd name="connsiteY2" fmla="*/ 4012442 h 4012442"/>
              <a:gd name="connsiteX3" fmla="*/ 327546 w 1228298"/>
              <a:gd name="connsiteY3" fmla="*/ 3998794 h 4012442"/>
              <a:gd name="connsiteX4" fmla="*/ 409433 w 1228298"/>
              <a:gd name="connsiteY4" fmla="*/ 3957851 h 4012442"/>
              <a:gd name="connsiteX5" fmla="*/ 491319 w 1228298"/>
              <a:gd name="connsiteY5" fmla="*/ 3875964 h 4012442"/>
              <a:gd name="connsiteX6" fmla="*/ 545910 w 1228298"/>
              <a:gd name="connsiteY6" fmla="*/ 3766782 h 4012442"/>
              <a:gd name="connsiteX7" fmla="*/ 600501 w 1228298"/>
              <a:gd name="connsiteY7" fmla="*/ 3643952 h 4012442"/>
              <a:gd name="connsiteX8" fmla="*/ 614149 w 1228298"/>
              <a:gd name="connsiteY8" fmla="*/ 3548418 h 4012442"/>
              <a:gd name="connsiteX9" fmla="*/ 627797 w 1228298"/>
              <a:gd name="connsiteY9" fmla="*/ 3493827 h 4012442"/>
              <a:gd name="connsiteX10" fmla="*/ 655092 w 1228298"/>
              <a:gd name="connsiteY10" fmla="*/ 3357349 h 4012442"/>
              <a:gd name="connsiteX11" fmla="*/ 682388 w 1228298"/>
              <a:gd name="connsiteY11" fmla="*/ 2893325 h 4012442"/>
              <a:gd name="connsiteX12" fmla="*/ 696036 w 1228298"/>
              <a:gd name="connsiteY12" fmla="*/ 2825087 h 4012442"/>
              <a:gd name="connsiteX13" fmla="*/ 709683 w 1228298"/>
              <a:gd name="connsiteY13" fmla="*/ 2729552 h 4012442"/>
              <a:gd name="connsiteX14" fmla="*/ 723331 w 1228298"/>
              <a:gd name="connsiteY14" fmla="*/ 2470245 h 4012442"/>
              <a:gd name="connsiteX15" fmla="*/ 750627 w 1228298"/>
              <a:gd name="connsiteY15" fmla="*/ 2279176 h 4012442"/>
              <a:gd name="connsiteX16" fmla="*/ 764274 w 1228298"/>
              <a:gd name="connsiteY16" fmla="*/ 1787857 h 4012442"/>
              <a:gd name="connsiteX17" fmla="*/ 777922 w 1228298"/>
              <a:gd name="connsiteY17" fmla="*/ 1733266 h 4012442"/>
              <a:gd name="connsiteX18" fmla="*/ 791570 w 1228298"/>
              <a:gd name="connsiteY18" fmla="*/ 1473958 h 4012442"/>
              <a:gd name="connsiteX19" fmla="*/ 805218 w 1228298"/>
              <a:gd name="connsiteY19" fmla="*/ 1405719 h 4012442"/>
              <a:gd name="connsiteX20" fmla="*/ 818866 w 1228298"/>
              <a:gd name="connsiteY20" fmla="*/ 1282890 h 4012442"/>
              <a:gd name="connsiteX21" fmla="*/ 832513 w 1228298"/>
              <a:gd name="connsiteY21" fmla="*/ 1187355 h 4012442"/>
              <a:gd name="connsiteX22" fmla="*/ 859809 w 1228298"/>
              <a:gd name="connsiteY22" fmla="*/ 1009934 h 4012442"/>
              <a:gd name="connsiteX23" fmla="*/ 873457 w 1228298"/>
              <a:gd name="connsiteY23" fmla="*/ 873457 h 4012442"/>
              <a:gd name="connsiteX24" fmla="*/ 887104 w 1228298"/>
              <a:gd name="connsiteY24" fmla="*/ 805218 h 4012442"/>
              <a:gd name="connsiteX25" fmla="*/ 900752 w 1228298"/>
              <a:gd name="connsiteY25" fmla="*/ 696036 h 4012442"/>
              <a:gd name="connsiteX26" fmla="*/ 928048 w 1228298"/>
              <a:gd name="connsiteY26" fmla="*/ 586854 h 4012442"/>
              <a:gd name="connsiteX27" fmla="*/ 982639 w 1228298"/>
              <a:gd name="connsiteY27" fmla="*/ 436728 h 4012442"/>
              <a:gd name="connsiteX28" fmla="*/ 1023582 w 1228298"/>
              <a:gd name="connsiteY28" fmla="*/ 354842 h 4012442"/>
              <a:gd name="connsiteX29" fmla="*/ 1064525 w 1228298"/>
              <a:gd name="connsiteY29" fmla="*/ 272955 h 4012442"/>
              <a:gd name="connsiteX30" fmla="*/ 1132764 w 1228298"/>
              <a:gd name="connsiteY30" fmla="*/ 177421 h 4012442"/>
              <a:gd name="connsiteX31" fmla="*/ 1146412 w 1228298"/>
              <a:gd name="connsiteY31" fmla="*/ 136478 h 4012442"/>
              <a:gd name="connsiteX32" fmla="*/ 1201003 w 1228298"/>
              <a:gd name="connsiteY32" fmla="*/ 54591 h 4012442"/>
              <a:gd name="connsiteX33" fmla="*/ 1228298 w 1228298"/>
              <a:gd name="connsiteY33" fmla="*/ 0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28298" h="4012442">
                <a:moveTo>
                  <a:pt x="0" y="3985146"/>
                </a:moveTo>
                <a:cubicBezTo>
                  <a:pt x="27295" y="3989695"/>
                  <a:pt x="54752" y="3993367"/>
                  <a:pt x="81886" y="3998794"/>
                </a:cubicBezTo>
                <a:cubicBezTo>
                  <a:pt x="100279" y="4002473"/>
                  <a:pt x="117720" y="4012442"/>
                  <a:pt x="136477" y="4012442"/>
                </a:cubicBezTo>
                <a:cubicBezTo>
                  <a:pt x="200329" y="4012442"/>
                  <a:pt x="263856" y="4003343"/>
                  <a:pt x="327546" y="3998794"/>
                </a:cubicBezTo>
                <a:cubicBezTo>
                  <a:pt x="365484" y="3986148"/>
                  <a:pt x="377687" y="3986069"/>
                  <a:pt x="409433" y="3957851"/>
                </a:cubicBezTo>
                <a:cubicBezTo>
                  <a:pt x="438284" y="3932205"/>
                  <a:pt x="474056" y="3910490"/>
                  <a:pt x="491319" y="3875964"/>
                </a:cubicBezTo>
                <a:cubicBezTo>
                  <a:pt x="509516" y="3839570"/>
                  <a:pt x="533042" y="3805384"/>
                  <a:pt x="545910" y="3766782"/>
                </a:cubicBezTo>
                <a:cubicBezTo>
                  <a:pt x="578393" y="3669335"/>
                  <a:pt x="557247" y="3708836"/>
                  <a:pt x="600501" y="3643952"/>
                </a:cubicBezTo>
                <a:cubicBezTo>
                  <a:pt x="605050" y="3612107"/>
                  <a:pt x="608395" y="3580067"/>
                  <a:pt x="614149" y="3548418"/>
                </a:cubicBezTo>
                <a:cubicBezTo>
                  <a:pt x="617504" y="3529964"/>
                  <a:pt x="624442" y="3512281"/>
                  <a:pt x="627797" y="3493827"/>
                </a:cubicBezTo>
                <a:cubicBezTo>
                  <a:pt x="652890" y="3355818"/>
                  <a:pt x="627065" y="3441437"/>
                  <a:pt x="655092" y="3357349"/>
                </a:cubicBezTo>
                <a:cubicBezTo>
                  <a:pt x="661281" y="3215014"/>
                  <a:pt x="663884" y="3041354"/>
                  <a:pt x="682388" y="2893325"/>
                </a:cubicBezTo>
                <a:cubicBezTo>
                  <a:pt x="685265" y="2870308"/>
                  <a:pt x="692223" y="2847968"/>
                  <a:pt x="696036" y="2825087"/>
                </a:cubicBezTo>
                <a:cubicBezTo>
                  <a:pt x="701324" y="2793356"/>
                  <a:pt x="705134" y="2761397"/>
                  <a:pt x="709683" y="2729552"/>
                </a:cubicBezTo>
                <a:cubicBezTo>
                  <a:pt x="714232" y="2643116"/>
                  <a:pt x="716937" y="2556564"/>
                  <a:pt x="723331" y="2470245"/>
                </a:cubicBezTo>
                <a:cubicBezTo>
                  <a:pt x="727886" y="2408758"/>
                  <a:pt x="740400" y="2340540"/>
                  <a:pt x="750627" y="2279176"/>
                </a:cubicBezTo>
                <a:cubicBezTo>
                  <a:pt x="755176" y="2115403"/>
                  <a:pt x="756093" y="1951489"/>
                  <a:pt x="764274" y="1787857"/>
                </a:cubicBezTo>
                <a:cubicBezTo>
                  <a:pt x="765211" y="1769123"/>
                  <a:pt x="776297" y="1751953"/>
                  <a:pt x="777922" y="1733266"/>
                </a:cubicBezTo>
                <a:cubicBezTo>
                  <a:pt x="785420" y="1647036"/>
                  <a:pt x="784382" y="1560215"/>
                  <a:pt x="791570" y="1473958"/>
                </a:cubicBezTo>
                <a:cubicBezTo>
                  <a:pt x="793496" y="1450841"/>
                  <a:pt x="801937" y="1428683"/>
                  <a:pt x="805218" y="1405719"/>
                </a:cubicBezTo>
                <a:cubicBezTo>
                  <a:pt x="811044" y="1364938"/>
                  <a:pt x="813756" y="1323767"/>
                  <a:pt x="818866" y="1282890"/>
                </a:cubicBezTo>
                <a:cubicBezTo>
                  <a:pt x="822856" y="1250970"/>
                  <a:pt x="828754" y="1219303"/>
                  <a:pt x="832513" y="1187355"/>
                </a:cubicBezTo>
                <a:cubicBezTo>
                  <a:pt x="851704" y="1024229"/>
                  <a:pt x="830410" y="1098132"/>
                  <a:pt x="859809" y="1009934"/>
                </a:cubicBezTo>
                <a:cubicBezTo>
                  <a:pt x="864358" y="964442"/>
                  <a:pt x="867415" y="918775"/>
                  <a:pt x="873457" y="873457"/>
                </a:cubicBezTo>
                <a:cubicBezTo>
                  <a:pt x="876523" y="850464"/>
                  <a:pt x="883577" y="828145"/>
                  <a:pt x="887104" y="805218"/>
                </a:cubicBezTo>
                <a:cubicBezTo>
                  <a:pt x="892681" y="768967"/>
                  <a:pt x="895175" y="732287"/>
                  <a:pt x="900752" y="696036"/>
                </a:cubicBezTo>
                <a:cubicBezTo>
                  <a:pt x="916465" y="593905"/>
                  <a:pt x="907534" y="662074"/>
                  <a:pt x="928048" y="586854"/>
                </a:cubicBezTo>
                <a:cubicBezTo>
                  <a:pt x="964133" y="454541"/>
                  <a:pt x="932430" y="512042"/>
                  <a:pt x="982639" y="436728"/>
                </a:cubicBezTo>
                <a:cubicBezTo>
                  <a:pt x="1016939" y="333824"/>
                  <a:pt x="970672" y="460660"/>
                  <a:pt x="1023582" y="354842"/>
                </a:cubicBezTo>
                <a:cubicBezTo>
                  <a:pt x="1068652" y="264705"/>
                  <a:pt x="999338" y="364217"/>
                  <a:pt x="1064525" y="272955"/>
                </a:cubicBezTo>
                <a:cubicBezTo>
                  <a:pt x="1074833" y="258524"/>
                  <a:pt x="1122040" y="198869"/>
                  <a:pt x="1132764" y="177421"/>
                </a:cubicBezTo>
                <a:cubicBezTo>
                  <a:pt x="1139198" y="164554"/>
                  <a:pt x="1139426" y="149054"/>
                  <a:pt x="1146412" y="136478"/>
                </a:cubicBezTo>
                <a:cubicBezTo>
                  <a:pt x="1162344" y="107801"/>
                  <a:pt x="1190629" y="85713"/>
                  <a:pt x="1201003" y="54591"/>
                </a:cubicBezTo>
                <a:cubicBezTo>
                  <a:pt x="1216685" y="7545"/>
                  <a:pt x="1204479" y="23821"/>
                  <a:pt x="122829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899546" y="3200400"/>
            <a:ext cx="2593075" cy="3036627"/>
          </a:xfrm>
          <a:custGeom>
            <a:avLst/>
            <a:gdLst>
              <a:gd name="connsiteX0" fmla="*/ 2593075 w 2593075"/>
              <a:gd name="connsiteY0" fmla="*/ 2661314 h 2879678"/>
              <a:gd name="connsiteX1" fmla="*/ 2456597 w 2593075"/>
              <a:gd name="connsiteY1" fmla="*/ 2784144 h 2879678"/>
              <a:gd name="connsiteX2" fmla="*/ 2415654 w 2593075"/>
              <a:gd name="connsiteY2" fmla="*/ 2811439 h 2879678"/>
              <a:gd name="connsiteX3" fmla="*/ 2292824 w 2593075"/>
              <a:gd name="connsiteY3" fmla="*/ 2838735 h 2879678"/>
              <a:gd name="connsiteX4" fmla="*/ 2251881 w 2593075"/>
              <a:gd name="connsiteY4" fmla="*/ 2852382 h 2879678"/>
              <a:gd name="connsiteX5" fmla="*/ 1910687 w 2593075"/>
              <a:gd name="connsiteY5" fmla="*/ 2879678 h 2879678"/>
              <a:gd name="connsiteX6" fmla="*/ 1405720 w 2593075"/>
              <a:gd name="connsiteY6" fmla="*/ 2866030 h 2879678"/>
              <a:gd name="connsiteX7" fmla="*/ 1337481 w 2593075"/>
              <a:gd name="connsiteY7" fmla="*/ 2852382 h 2879678"/>
              <a:gd name="connsiteX8" fmla="*/ 1132764 w 2593075"/>
              <a:gd name="connsiteY8" fmla="*/ 2825087 h 2879678"/>
              <a:gd name="connsiteX9" fmla="*/ 1091821 w 2593075"/>
              <a:gd name="connsiteY9" fmla="*/ 2811439 h 2879678"/>
              <a:gd name="connsiteX10" fmla="*/ 968991 w 2593075"/>
              <a:gd name="connsiteY10" fmla="*/ 2784144 h 2879678"/>
              <a:gd name="connsiteX11" fmla="*/ 846161 w 2593075"/>
              <a:gd name="connsiteY11" fmla="*/ 2715905 h 2879678"/>
              <a:gd name="connsiteX12" fmla="*/ 750627 w 2593075"/>
              <a:gd name="connsiteY12" fmla="*/ 2634018 h 2879678"/>
              <a:gd name="connsiteX13" fmla="*/ 709684 w 2593075"/>
              <a:gd name="connsiteY13" fmla="*/ 2593075 h 2879678"/>
              <a:gd name="connsiteX14" fmla="*/ 614150 w 2593075"/>
              <a:gd name="connsiteY14" fmla="*/ 2524836 h 2879678"/>
              <a:gd name="connsiteX15" fmla="*/ 586854 w 2593075"/>
              <a:gd name="connsiteY15" fmla="*/ 2483893 h 2879678"/>
              <a:gd name="connsiteX16" fmla="*/ 504967 w 2593075"/>
              <a:gd name="connsiteY16" fmla="*/ 2402006 h 2879678"/>
              <a:gd name="connsiteX17" fmla="*/ 450376 w 2593075"/>
              <a:gd name="connsiteY17" fmla="*/ 2320120 h 2879678"/>
              <a:gd name="connsiteX18" fmla="*/ 436729 w 2593075"/>
              <a:gd name="connsiteY18" fmla="*/ 2279176 h 2879678"/>
              <a:gd name="connsiteX19" fmla="*/ 368490 w 2593075"/>
              <a:gd name="connsiteY19" fmla="*/ 2183642 h 2879678"/>
              <a:gd name="connsiteX20" fmla="*/ 354842 w 2593075"/>
              <a:gd name="connsiteY20" fmla="*/ 2142699 h 2879678"/>
              <a:gd name="connsiteX21" fmla="*/ 300251 w 2593075"/>
              <a:gd name="connsiteY21" fmla="*/ 2060812 h 2879678"/>
              <a:gd name="connsiteX22" fmla="*/ 259308 w 2593075"/>
              <a:gd name="connsiteY22" fmla="*/ 1965278 h 2879678"/>
              <a:gd name="connsiteX23" fmla="*/ 232012 w 2593075"/>
              <a:gd name="connsiteY23" fmla="*/ 1897039 h 2879678"/>
              <a:gd name="connsiteX24" fmla="*/ 191069 w 2593075"/>
              <a:gd name="connsiteY24" fmla="*/ 1842448 h 2879678"/>
              <a:gd name="connsiteX25" fmla="*/ 136478 w 2593075"/>
              <a:gd name="connsiteY25" fmla="*/ 1678675 h 2879678"/>
              <a:gd name="connsiteX26" fmla="*/ 122830 w 2593075"/>
              <a:gd name="connsiteY26" fmla="*/ 1596788 h 2879678"/>
              <a:gd name="connsiteX27" fmla="*/ 95535 w 2593075"/>
              <a:gd name="connsiteY27" fmla="*/ 1514902 h 2879678"/>
              <a:gd name="connsiteX28" fmla="*/ 81887 w 2593075"/>
              <a:gd name="connsiteY28" fmla="*/ 1473958 h 2879678"/>
              <a:gd name="connsiteX29" fmla="*/ 54591 w 2593075"/>
              <a:gd name="connsiteY29" fmla="*/ 1351129 h 2879678"/>
              <a:gd name="connsiteX30" fmla="*/ 27296 w 2593075"/>
              <a:gd name="connsiteY30" fmla="*/ 1269242 h 2879678"/>
              <a:gd name="connsiteX31" fmla="*/ 13648 w 2593075"/>
              <a:gd name="connsiteY31" fmla="*/ 1187355 h 2879678"/>
              <a:gd name="connsiteX32" fmla="*/ 0 w 2593075"/>
              <a:gd name="connsiteY32" fmla="*/ 1146412 h 2879678"/>
              <a:gd name="connsiteX33" fmla="*/ 13648 w 2593075"/>
              <a:gd name="connsiteY33" fmla="*/ 341194 h 2879678"/>
              <a:gd name="connsiteX34" fmla="*/ 27296 w 2593075"/>
              <a:gd name="connsiteY34" fmla="*/ 191069 h 2879678"/>
              <a:gd name="connsiteX35" fmla="*/ 40944 w 2593075"/>
              <a:gd name="connsiteY35" fmla="*/ 150126 h 2879678"/>
              <a:gd name="connsiteX36" fmla="*/ 68239 w 2593075"/>
              <a:gd name="connsiteY36" fmla="*/ 54591 h 2879678"/>
              <a:gd name="connsiteX37" fmla="*/ 95535 w 2593075"/>
              <a:gd name="connsiteY37" fmla="*/ 0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93075" h="2879678">
                <a:moveTo>
                  <a:pt x="2593075" y="2661314"/>
                </a:moveTo>
                <a:cubicBezTo>
                  <a:pt x="2513241" y="2741147"/>
                  <a:pt x="2531382" y="2730726"/>
                  <a:pt x="2456597" y="2784144"/>
                </a:cubicBezTo>
                <a:cubicBezTo>
                  <a:pt x="2443250" y="2793678"/>
                  <a:pt x="2430730" y="2804978"/>
                  <a:pt x="2415654" y="2811439"/>
                </a:cubicBezTo>
                <a:cubicBezTo>
                  <a:pt x="2396039" y="2819845"/>
                  <a:pt x="2308370" y="2834849"/>
                  <a:pt x="2292824" y="2838735"/>
                </a:cubicBezTo>
                <a:cubicBezTo>
                  <a:pt x="2278868" y="2842224"/>
                  <a:pt x="2266035" y="2849809"/>
                  <a:pt x="2251881" y="2852382"/>
                </a:cubicBezTo>
                <a:cubicBezTo>
                  <a:pt x="2151770" y="2870584"/>
                  <a:pt x="1997779" y="2874555"/>
                  <a:pt x="1910687" y="2879678"/>
                </a:cubicBezTo>
                <a:cubicBezTo>
                  <a:pt x="1742365" y="2875129"/>
                  <a:pt x="1573913" y="2874039"/>
                  <a:pt x="1405720" y="2866030"/>
                </a:cubicBezTo>
                <a:cubicBezTo>
                  <a:pt x="1382549" y="2864927"/>
                  <a:pt x="1360362" y="2856195"/>
                  <a:pt x="1337481" y="2852382"/>
                </a:cubicBezTo>
                <a:cubicBezTo>
                  <a:pt x="1280998" y="2842968"/>
                  <a:pt x="1187941" y="2831984"/>
                  <a:pt x="1132764" y="2825087"/>
                </a:cubicBezTo>
                <a:cubicBezTo>
                  <a:pt x="1119116" y="2820538"/>
                  <a:pt x="1105864" y="2814560"/>
                  <a:pt x="1091821" y="2811439"/>
                </a:cubicBezTo>
                <a:cubicBezTo>
                  <a:pt x="947692" y="2779410"/>
                  <a:pt x="1061169" y="2814868"/>
                  <a:pt x="968991" y="2784144"/>
                </a:cubicBezTo>
                <a:cubicBezTo>
                  <a:pt x="875135" y="2721572"/>
                  <a:pt x="918227" y="2739925"/>
                  <a:pt x="846161" y="2715905"/>
                </a:cubicBezTo>
                <a:cubicBezTo>
                  <a:pt x="744574" y="2614315"/>
                  <a:pt x="873173" y="2739057"/>
                  <a:pt x="750627" y="2634018"/>
                </a:cubicBezTo>
                <a:cubicBezTo>
                  <a:pt x="735973" y="2621457"/>
                  <a:pt x="724338" y="2605636"/>
                  <a:pt x="709684" y="2593075"/>
                </a:cubicBezTo>
                <a:cubicBezTo>
                  <a:pt x="680064" y="2567686"/>
                  <a:pt x="646549" y="2546436"/>
                  <a:pt x="614150" y="2524836"/>
                </a:cubicBezTo>
                <a:cubicBezTo>
                  <a:pt x="605051" y="2511188"/>
                  <a:pt x="597751" y="2496152"/>
                  <a:pt x="586854" y="2483893"/>
                </a:cubicBezTo>
                <a:cubicBezTo>
                  <a:pt x="561208" y="2455042"/>
                  <a:pt x="526380" y="2434125"/>
                  <a:pt x="504967" y="2402006"/>
                </a:cubicBezTo>
                <a:lnTo>
                  <a:pt x="450376" y="2320120"/>
                </a:lnTo>
                <a:cubicBezTo>
                  <a:pt x="445827" y="2306472"/>
                  <a:pt x="443866" y="2291667"/>
                  <a:pt x="436729" y="2279176"/>
                </a:cubicBezTo>
                <a:cubicBezTo>
                  <a:pt x="411989" y="2235881"/>
                  <a:pt x="389621" y="2225904"/>
                  <a:pt x="368490" y="2183642"/>
                </a:cubicBezTo>
                <a:cubicBezTo>
                  <a:pt x="362056" y="2170775"/>
                  <a:pt x="361828" y="2155275"/>
                  <a:pt x="354842" y="2142699"/>
                </a:cubicBezTo>
                <a:cubicBezTo>
                  <a:pt x="338910" y="2114022"/>
                  <a:pt x="310625" y="2091934"/>
                  <a:pt x="300251" y="2060812"/>
                </a:cubicBezTo>
                <a:cubicBezTo>
                  <a:pt x="272220" y="1976720"/>
                  <a:pt x="304279" y="2066463"/>
                  <a:pt x="259308" y="1965278"/>
                </a:cubicBezTo>
                <a:cubicBezTo>
                  <a:pt x="249358" y="1942891"/>
                  <a:pt x="243910" y="1918455"/>
                  <a:pt x="232012" y="1897039"/>
                </a:cubicBezTo>
                <a:cubicBezTo>
                  <a:pt x="220965" y="1877155"/>
                  <a:pt x="204717" y="1860645"/>
                  <a:pt x="191069" y="1842448"/>
                </a:cubicBezTo>
                <a:cubicBezTo>
                  <a:pt x="172872" y="1787857"/>
                  <a:pt x="145938" y="1735436"/>
                  <a:pt x="136478" y="1678675"/>
                </a:cubicBezTo>
                <a:cubicBezTo>
                  <a:pt x="131929" y="1651379"/>
                  <a:pt x="129541" y="1623634"/>
                  <a:pt x="122830" y="1596788"/>
                </a:cubicBezTo>
                <a:cubicBezTo>
                  <a:pt x="115852" y="1568875"/>
                  <a:pt x="104633" y="1542197"/>
                  <a:pt x="95535" y="1514902"/>
                </a:cubicBezTo>
                <a:cubicBezTo>
                  <a:pt x="90986" y="1501254"/>
                  <a:pt x="84708" y="1488065"/>
                  <a:pt x="81887" y="1473958"/>
                </a:cubicBezTo>
                <a:cubicBezTo>
                  <a:pt x="74094" y="1434995"/>
                  <a:pt x="66156" y="1389679"/>
                  <a:pt x="54591" y="1351129"/>
                </a:cubicBezTo>
                <a:cubicBezTo>
                  <a:pt x="46323" y="1323570"/>
                  <a:pt x="27296" y="1269242"/>
                  <a:pt x="27296" y="1269242"/>
                </a:cubicBezTo>
                <a:cubicBezTo>
                  <a:pt x="22747" y="1241946"/>
                  <a:pt x="19651" y="1214368"/>
                  <a:pt x="13648" y="1187355"/>
                </a:cubicBezTo>
                <a:cubicBezTo>
                  <a:pt x="10527" y="1173312"/>
                  <a:pt x="0" y="1160798"/>
                  <a:pt x="0" y="1146412"/>
                </a:cubicBezTo>
                <a:cubicBezTo>
                  <a:pt x="0" y="877967"/>
                  <a:pt x="5981" y="609529"/>
                  <a:pt x="13648" y="341194"/>
                </a:cubicBezTo>
                <a:cubicBezTo>
                  <a:pt x="15083" y="290966"/>
                  <a:pt x="20190" y="240812"/>
                  <a:pt x="27296" y="191069"/>
                </a:cubicBezTo>
                <a:cubicBezTo>
                  <a:pt x="29331" y="176828"/>
                  <a:pt x="36992" y="163958"/>
                  <a:pt x="40944" y="150126"/>
                </a:cubicBezTo>
                <a:cubicBezTo>
                  <a:pt x="46775" y="129716"/>
                  <a:pt x="57330" y="76409"/>
                  <a:pt x="68239" y="54591"/>
                </a:cubicBezTo>
                <a:cubicBezTo>
                  <a:pt x="98059" y="-5047"/>
                  <a:pt x="95535" y="34186"/>
                  <a:pt x="95535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10.4</a:t>
            </a:r>
            <a:r>
              <a:rPr lang="en-US" dirty="0" smtClean="0">
                <a:solidFill>
                  <a:srgbClr val="C00000"/>
                </a:solidFill>
              </a:rPr>
              <a:t> Introduction to Inheritance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Chapter </a:t>
            </a:r>
            <a:r>
              <a:rPr lang="en-US" dirty="0" smtClean="0"/>
              <a:t>15.1</a:t>
            </a:r>
            <a:r>
              <a:rPr lang="en-US" dirty="0" smtClean="0">
                <a:solidFill>
                  <a:srgbClr val="C00000"/>
                </a:solidFill>
              </a:rPr>
              <a:t> Inheritance Basics</a:t>
            </a:r>
            <a:endParaRPr lang="en-US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dirty="0"/>
              <a:t>Chapter 15.3</a:t>
            </a:r>
            <a:r>
              <a:rPr lang="en-US" altLang="zh-CN" sz="2400" dirty="0">
                <a:solidFill>
                  <a:srgbClr val="C00000"/>
                </a:solidFill>
              </a:rPr>
              <a:t> Virtual Functions in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Subtyping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Code reuse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US" altLang="zh-C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&amp;source) {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source &gt;&gt; n1 &gt;&gt; n2;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&lt;&lt; n1+n2;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7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Subtypes</a:t>
            </a:r>
          </a:p>
          <a:p>
            <a:r>
              <a:rPr lang="en-US" dirty="0"/>
              <a:t>Creating </a:t>
            </a:r>
            <a:r>
              <a:rPr lang="en-US" dirty="0" smtClean="0"/>
              <a:t>Subtypes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Creating Subtypes using C++ Inheritance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an Abstract Data Type, there are three ways to create a subtype from a </a:t>
            </a:r>
            <a:r>
              <a:rPr lang="en-US" dirty="0" err="1" smtClean="0"/>
              <a:t>supertype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Strengthen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0070C0"/>
                </a:solidFill>
              </a:rPr>
              <a:t>postcondition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Weaken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precondition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one or more operations.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Subtypes</a:t>
            </a:r>
            <a:br>
              <a:rPr lang="en-US" dirty="0" smtClean="0"/>
            </a:br>
            <a:r>
              <a:rPr lang="en-US" sz="2200" dirty="0" smtClean="0"/>
              <a:t>Creating by Adding New Methods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way of creating a subtype is to </a:t>
            </a:r>
            <a:r>
              <a:rPr lang="en-US" b="1" dirty="0" smtClean="0">
                <a:solidFill>
                  <a:srgbClr val="0000FF"/>
                </a:solidFill>
              </a:rPr>
              <a:t>add some new method </a:t>
            </a:r>
            <a:r>
              <a:rPr lang="en-US" dirty="0" smtClean="0"/>
              <a:t>to the subtype.</a:t>
            </a:r>
          </a:p>
          <a:p>
            <a:r>
              <a:rPr lang="en-US" dirty="0" smtClean="0"/>
              <a:t>Any code using the original </a:t>
            </a:r>
            <a:r>
              <a:rPr lang="en-US" dirty="0" err="1" smtClean="0"/>
              <a:t>supertype</a:t>
            </a:r>
            <a:r>
              <a:rPr lang="en-US" dirty="0" smtClean="0"/>
              <a:t> expects only the "old" methods, which are still available.</a:t>
            </a:r>
          </a:p>
          <a:p>
            <a:r>
              <a:rPr lang="en-US" dirty="0" smtClean="0"/>
              <a:t>The "new" method makes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36758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29262</TotalTime>
  <Words>3583</Words>
  <Application>Microsoft Office PowerPoint</Application>
  <PresentationFormat>On-screen Show (4:3)</PresentationFormat>
  <Paragraphs>659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Introductory Data Structures</vt:lpstr>
      <vt:lpstr>Outline</vt:lpstr>
      <vt:lpstr>Subtypes Introduction</vt:lpstr>
      <vt:lpstr>Subtypes Example</vt:lpstr>
      <vt:lpstr>Subtypes Introduction</vt:lpstr>
      <vt:lpstr>Benefits of Subtyping</vt:lpstr>
      <vt:lpstr>Outline</vt:lpstr>
      <vt:lpstr>Subtypes Creating</vt:lpstr>
      <vt:lpstr>Subtypes Creating by Adding New Methods</vt:lpstr>
      <vt:lpstr>Subtypes Creating by Adding New Methods</vt:lpstr>
      <vt:lpstr>Subtypes Creating by Strengthening Postcondition</vt:lpstr>
      <vt:lpstr>Subtypes Creating by Strengthening Postcondition</vt:lpstr>
      <vt:lpstr>Subtypes Creating by Strengthening Postcondition</vt:lpstr>
      <vt:lpstr>Subtypes Creating</vt:lpstr>
      <vt:lpstr>Subtypes Creating</vt:lpstr>
      <vt:lpstr>Why Weaken REQUIRES Create Subtype?</vt:lpstr>
      <vt:lpstr>Why Weaken REQUIRES Create Subtype?</vt:lpstr>
      <vt:lpstr>Outline</vt:lpstr>
      <vt:lpstr>Subclasses  Creating Subclasses using inheritance</vt:lpstr>
      <vt:lpstr>Subclasses  Creating Subclasses using inheritance</vt:lpstr>
      <vt:lpstr>Subclasses  Creating Subclasses using inheritance</vt:lpstr>
      <vt:lpstr>Subclasses  Creating Subclasses using inheritance</vt:lpstr>
      <vt:lpstr>Subclasses Creating Subclasses using inheritance</vt:lpstr>
      <vt:lpstr>Subclasses Creating Subclasses using inheritance</vt:lpstr>
      <vt:lpstr>Subclasses</vt:lpstr>
      <vt:lpstr>Subclasses</vt:lpstr>
      <vt:lpstr>Subclasses</vt:lpstr>
      <vt:lpstr>Subclasses Consequences of protected</vt:lpstr>
      <vt:lpstr>Subclasses</vt:lpstr>
      <vt:lpstr>Subclasses</vt:lpstr>
      <vt:lpstr>Subclasses</vt:lpstr>
      <vt:lpstr>Subclasses</vt:lpstr>
      <vt:lpstr>Subclasses </vt:lpstr>
      <vt:lpstr>Subclasses </vt:lpstr>
      <vt:lpstr>Subclasses </vt:lpstr>
      <vt:lpstr>Select All Correct Statements</vt:lpstr>
      <vt:lpstr>Outline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Subclasses Leaving behind subtypes </vt:lpstr>
      <vt:lpstr>Virtual Functions</vt:lpstr>
      <vt:lpstr>Virtual Functions</vt:lpstr>
      <vt:lpstr>Virtual Functions</vt:lpstr>
      <vt:lpstr>Virtual Functions</vt:lpstr>
      <vt:lpstr>Subclasses Static vs Dynamic</vt:lpstr>
      <vt:lpstr>Subclasses Static vs Dynamic</vt:lpstr>
      <vt:lpstr>Subclasses Static vs Dynamic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898</cp:revision>
  <dcterms:created xsi:type="dcterms:W3CDTF">2008-09-02T17:19:50Z</dcterms:created>
  <dcterms:modified xsi:type="dcterms:W3CDTF">2019-06-27T01:06:17Z</dcterms:modified>
</cp:coreProperties>
</file>