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8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84" r:id="rId15"/>
    <p:sldId id="563" r:id="rId16"/>
    <p:sldId id="564" r:id="rId17"/>
    <p:sldId id="464" r:id="rId18"/>
    <p:sldId id="565" r:id="rId19"/>
    <p:sldId id="566" r:id="rId20"/>
    <p:sldId id="567" r:id="rId21"/>
    <p:sldId id="568" r:id="rId22"/>
    <p:sldId id="583" r:id="rId23"/>
    <p:sldId id="569" r:id="rId24"/>
    <p:sldId id="570" r:id="rId25"/>
    <p:sldId id="571" r:id="rId26"/>
    <p:sldId id="572" r:id="rId27"/>
    <p:sldId id="573" r:id="rId28"/>
    <p:sldId id="574" r:id="rId29"/>
    <p:sldId id="576" r:id="rId30"/>
    <p:sldId id="577" r:id="rId31"/>
    <p:sldId id="578" r:id="rId32"/>
    <p:sldId id="579" r:id="rId33"/>
    <p:sldId id="580" r:id="rId34"/>
    <p:sldId id="5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90029" autoAdjust="0"/>
  </p:normalViewPr>
  <p:slideViewPr>
    <p:cSldViewPr>
      <p:cViewPr varScale="1">
        <p:scale>
          <a:sx n="82" d="100"/>
          <a:sy n="82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the example of </a:t>
            </a:r>
            <a:r>
              <a:rPr lang="en-US" baseline="0" dirty="0" err="1"/>
              <a:t>IntSet</a:t>
            </a:r>
            <a:r>
              <a:rPr lang="en-US" baseline="0" dirty="0"/>
              <a:t>, the interface is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9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Dynamically: when</a:t>
            </a:r>
            <a:r>
              <a:rPr lang="en-US" baseline="0" dirty="0"/>
              <a:t> one object is needed, we create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other classes,</a:t>
            </a:r>
            <a:r>
              <a:rPr lang="en-US" baseline="0" dirty="0"/>
              <a:t> </a:t>
            </a:r>
            <a:r>
              <a:rPr lang="en-US" baseline="0" dirty="0" err="1"/>
              <a:t>repOK</a:t>
            </a:r>
            <a:r>
              <a:rPr lang="en-US" baseline="0" dirty="0"/>
              <a:t>() may contain lots of sanity checks (i.e., the AND of these checks).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</a:t>
            </a:r>
            <a:r>
              <a:rPr lang="en-US" altLang="zh-CN" baseline="0" dirty="0"/>
              <a:t> wrongly assume that the name is a C-string.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</a:t>
            </a:r>
            <a:r>
              <a:rPr lang="en-US" baseline="0" dirty="0"/>
              <a:t> without data members lack the detailed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all members</a:t>
            </a:r>
            <a:r>
              <a:rPr lang="en-US" baseline="0" dirty="0"/>
              <a:t> are virtual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Demo: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IntSet</a:t>
            </a:r>
            <a:r>
              <a:rPr lang="en-US" altLang="zh-CN" baseline="0" dirty="0"/>
              <a:t> s;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C</a:t>
            </a:r>
          </a:p>
          <a:p>
            <a:endParaRPr lang="en-US" baseline="0" dirty="0"/>
          </a:p>
          <a:p>
            <a:r>
              <a:rPr lang="en-US" baseline="0" dirty="0"/>
              <a:t>Regarding D, the object code file of the implementation is needed by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Satisfy</a:t>
            </a:r>
            <a:r>
              <a:rPr lang="en-US" baseline="0" dirty="0"/>
              <a:t> the substitution principle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6/23/2019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Interfaces; Invariants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</a:t>
            </a:r>
            <a:r>
              <a:rPr lang="en-US" dirty="0" smtClean="0">
                <a:solidFill>
                  <a:srgbClr val="000000"/>
                </a:solidFill>
              </a:rPr>
              <a:t>interfaces are and </a:t>
            </a:r>
            <a:r>
              <a:rPr lang="en-US" dirty="0">
                <a:solidFill>
                  <a:srgbClr val="000000"/>
                </a:solidFill>
              </a:rPr>
              <a:t>how to implement them in C++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better what </a:t>
            </a:r>
            <a:r>
              <a:rPr lang="en-US" dirty="0" smtClean="0">
                <a:solidFill>
                  <a:srgbClr val="000000"/>
                </a:solidFill>
              </a:rPr>
              <a:t>invariants</a:t>
            </a:r>
            <a:r>
              <a:rPr lang="en-US" altLang="zh-CN" dirty="0">
                <a:solidFill>
                  <a:srgbClr val="000000"/>
                </a:solidFill>
              </a:rPr>
              <a:t> 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how to use them to prevent some bugs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457200"/>
            <a:ext cx="80010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// OVERVIEW: mutable set of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with bounded size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set=set+{v}, throws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full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set=set-{v}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returns true if v is in set,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         false otherwise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size()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returns |set|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7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These functions are called </a:t>
            </a:r>
            <a:r>
              <a:rPr lang="en-US" sz="2800" b="1" dirty="0">
                <a:solidFill>
                  <a:srgbClr val="C00000"/>
                </a:solidFill>
              </a:rPr>
              <a:t>pure virtual functions</a:t>
            </a:r>
            <a:r>
              <a:rPr lang="en-US" sz="2800" dirty="0"/>
              <a:t> and are declared not to exist.</a:t>
            </a:r>
          </a:p>
          <a:p>
            <a:r>
              <a:rPr lang="en-US" sz="2800" dirty="0"/>
              <a:t>Think about them as a set of </a:t>
            </a:r>
            <a:r>
              <a:rPr lang="en-US" sz="2800" b="1" dirty="0">
                <a:solidFill>
                  <a:srgbClr val="0000FF"/>
                </a:solidFill>
              </a:rPr>
              <a:t>function pointers</a:t>
            </a:r>
            <a:r>
              <a:rPr lang="en-US" sz="2800" dirty="0"/>
              <a:t>, all of which point to NULL.</a:t>
            </a:r>
          </a:p>
        </p:txBody>
      </p:sp>
    </p:spTree>
    <p:extLst>
      <p:ext uri="{BB962C8B-B14F-4D97-AF65-F5344CB8AC3E}">
        <p14:creationId xmlns:p14="http://schemas.microsoft.com/office/powerpoint/2010/main" val="19308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447800"/>
            <a:ext cx="4114800" cy="4572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581400"/>
            <a:ext cx="6324600" cy="9144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04800"/>
            <a:ext cx="3810000" cy="2369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 the use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/>
              <a:t> </a:t>
            </a:r>
            <a:r>
              <a:rPr lang="en-US" sz="2400" b="1" dirty="0"/>
              <a:t>as an “exception type”.  It is used as something convenient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400" b="1" dirty="0"/>
              <a:t> instead of some random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/>
              <a:t>.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{};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EFFECTS: set=set+{v}, throws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if full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1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class with one or more Pure Virtual Functions is an </a:t>
            </a:r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/>
              <a:t> class.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create </a:t>
            </a:r>
            <a:r>
              <a:rPr lang="en-US" b="1" dirty="0">
                <a:solidFill>
                  <a:srgbClr val="C00000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instances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an abstract class, because there </a:t>
            </a:r>
            <a:r>
              <a:rPr lang="en-US" altLang="zh-CN" dirty="0"/>
              <a:t>are</a:t>
            </a:r>
            <a:r>
              <a:rPr lang="en-US" dirty="0"/>
              <a:t> no implementation.</a:t>
            </a:r>
          </a:p>
          <a:p>
            <a:pPr lvl="1"/>
            <a:endParaRPr lang="en-US" dirty="0"/>
          </a:p>
          <a:p>
            <a:r>
              <a:rPr lang="en-US" dirty="0"/>
              <a:t>For example, the following fails: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However, you can always define </a:t>
            </a:r>
            <a:r>
              <a:rPr lang="en-US" b="1" dirty="0">
                <a:solidFill>
                  <a:srgbClr val="00B050"/>
                </a:solidFill>
              </a:rPr>
              <a:t>references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pointers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an abstract class, so these are both legal: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 = &lt;something&gt;;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761244"/>
            <a:ext cx="34290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implementation has data members.</a:t>
            </a:r>
          </a:p>
          <a:p>
            <a:endParaRPr lang="en-US" sz="2400" dirty="0"/>
          </a:p>
          <a:p>
            <a:r>
              <a:rPr lang="en-US" sz="2400" dirty="0"/>
              <a:t>In general, besides new </a:t>
            </a:r>
            <a:r>
              <a:rPr lang="en-US" sz="2400"/>
              <a:t>function members, </a:t>
            </a:r>
            <a:r>
              <a:rPr lang="en-US" sz="2400" dirty="0"/>
              <a:t>a derived class can also have new data members.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352800"/>
            <a:ext cx="373380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191000"/>
            <a:ext cx="3429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This implementation could be </a:t>
            </a:r>
            <a:r>
              <a:rPr lang="en-US" sz="2400" b="1" dirty="0"/>
              <a:t>either</a:t>
            </a:r>
            <a:r>
              <a:rPr lang="en-US" sz="2400" dirty="0"/>
              <a:t> the sorted or unsorted versions.</a:t>
            </a:r>
          </a:p>
        </p:txBody>
      </p:sp>
    </p:spTree>
    <p:extLst>
      <p:ext uri="{BB962C8B-B14F-4D97-AF65-F5344CB8AC3E}">
        <p14:creationId xmlns:p14="http://schemas.microsoft.com/office/powerpoint/2010/main" val="1067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3733800"/>
            <a:ext cx="42672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derived class has to implement the constructor.  In the past, it was always in the base class.</a:t>
            </a:r>
          </a:p>
          <a:p>
            <a:endParaRPr lang="en-US" sz="2400" dirty="0"/>
          </a:p>
          <a:p>
            <a:r>
              <a:rPr lang="en-US" sz="2400" dirty="0"/>
              <a:t>It can't be there, because the base class has no implementation to construct!</a:t>
            </a:r>
          </a:p>
        </p:txBody>
      </p:sp>
    </p:spTree>
    <p:extLst>
      <p:ext uri="{BB962C8B-B14F-4D97-AF65-F5344CB8AC3E}">
        <p14:creationId xmlns:p14="http://schemas.microsoft.com/office/powerpoint/2010/main" val="35343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77962"/>
          </a:xfrm>
        </p:spPr>
        <p:txBody>
          <a:bodyPr>
            <a:normAutofit fontScale="90000"/>
          </a:bodyPr>
          <a:lstStyle/>
          <a:p>
            <a:r>
              <a:rPr lang="en-US" dirty="0"/>
              <a:t>In principle, should the implementation code of </a:t>
            </a:r>
            <a:r>
              <a:rPr lang="en-US" dirty="0" smtClean="0"/>
              <a:t>the derived class of an </a:t>
            </a:r>
            <a:r>
              <a:rPr lang="en-US" dirty="0"/>
              <a:t>abstract class be provided to its user?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6161" y="1725386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800" dirty="0"/>
              <a:t>Yes, so the user understands how the abstract class is implemented</a:t>
            </a:r>
            <a:r>
              <a:rPr lang="en-US" sz="2800" dirty="0"/>
              <a:t>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/>
              <a:t>Yes</a:t>
            </a:r>
            <a:r>
              <a:rPr lang="en-US" altLang="zh-CN" sz="2800" dirty="0"/>
              <a:t>, so the constructor can be called by the user</a:t>
            </a:r>
            <a:r>
              <a:rPr lang="en-US" sz="2800" dirty="0"/>
              <a:t>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/>
              <a:t>No, it would go against the spirit of an ADT.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altLang="zh-CN" sz="2800" dirty="0"/>
              <a:t>No, no file related to the implementation is needed by the user</a:t>
            </a:r>
            <a:r>
              <a:rPr lang="en-US" sz="2800" dirty="0"/>
              <a:t>.</a:t>
            </a:r>
            <a:endParaRPr lang="en-US" altLang="zh-CN" sz="2800" dirty="0"/>
          </a:p>
        </p:txBody>
      </p: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6" y="4648200"/>
            <a:ext cx="1808284" cy="18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interface (the abstract base class) is typically defined in a</a:t>
            </a:r>
            <a:br>
              <a:rPr lang="en-US" dirty="0"/>
            </a:br>
            <a:r>
              <a:rPr lang="en-US" dirty="0"/>
              <a:t>public header (*.h) file</a:t>
            </a:r>
          </a:p>
          <a:p>
            <a:pPr lvl="1"/>
            <a:r>
              <a:rPr lang="en-US" dirty="0"/>
              <a:t>Users of the </a:t>
            </a:r>
            <a:r>
              <a:rPr lang="en-US" b="1" dirty="0"/>
              <a:t>interface</a:t>
            </a:r>
            <a:r>
              <a:rPr lang="en-US" dirty="0"/>
              <a:t> include the *.h file.</a:t>
            </a:r>
          </a:p>
          <a:p>
            <a:r>
              <a:rPr lang="en-US" dirty="0"/>
              <a:t>The implementation (</a:t>
            </a:r>
            <a:r>
              <a:rPr lang="en-US" b="1" dirty="0">
                <a:solidFill>
                  <a:srgbClr val="0000FF"/>
                </a:solidFill>
              </a:rPr>
              <a:t>the derived class</a:t>
            </a:r>
            <a:r>
              <a:rPr lang="en-US" dirty="0"/>
              <a:t>) is defined in a source (*.</a:t>
            </a:r>
            <a:r>
              <a:rPr lang="en-US" dirty="0" err="1"/>
              <a:t>cpp</a:t>
            </a:r>
            <a:r>
              <a:rPr lang="en-US" dirty="0"/>
              <a:t>) file</a:t>
            </a:r>
          </a:p>
          <a:p>
            <a:pPr lvl="1"/>
            <a:r>
              <a:rPr lang="en-US" dirty="0"/>
              <a:t>Users of the interface only </a:t>
            </a:r>
            <a:r>
              <a:rPr lang="en-US" i="1" dirty="0"/>
              <a:t>link</a:t>
            </a:r>
            <a:r>
              <a:rPr lang="en-US" dirty="0"/>
              <a:t> against (i.e., compile the file into object code and link with other object codes)</a:t>
            </a:r>
          </a:p>
          <a:p>
            <a:r>
              <a:rPr lang="en-US" dirty="0"/>
              <a:t>So, a user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abstraction </a:t>
            </a:r>
            <a:r>
              <a:rPr lang="en-US" b="1" dirty="0">
                <a:solidFill>
                  <a:srgbClr val="C00000"/>
                </a:solidFill>
              </a:rPr>
              <a:t>never sees</a:t>
            </a:r>
            <a:r>
              <a:rPr lang="en-US" dirty="0"/>
              <a:t> the definition for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/>
              <a:t>.</a:t>
            </a:r>
          </a:p>
          <a:p>
            <a:r>
              <a:rPr lang="en-US" dirty="0"/>
              <a:t>The only thing that remains is to give users the means to create a</a:t>
            </a:r>
            <a:br>
              <a:rPr lang="en-US" dirty="0"/>
            </a:br>
            <a:r>
              <a:rPr lang="en-US" dirty="0"/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However, they can't do it in the normal way: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 lvl="1"/>
            <a:r>
              <a:rPr lang="en-US" dirty="0"/>
              <a:t>Also, they can't create objects of the derived class, because its definition is </a:t>
            </a:r>
            <a:r>
              <a:rPr lang="en-US" b="1" dirty="0">
                <a:solidFill>
                  <a:srgbClr val="0000FF"/>
                </a:solidFill>
              </a:rPr>
              <a:t>not visible </a:t>
            </a:r>
            <a:r>
              <a:rPr lang="en-US" dirty="0"/>
              <a:t>to them.</a:t>
            </a:r>
          </a:p>
        </p:txBody>
      </p:sp>
    </p:spTree>
    <p:extLst>
      <p:ext uri="{BB962C8B-B14F-4D97-AF65-F5344CB8AC3E}">
        <p14:creationId xmlns:p14="http://schemas.microsoft.com/office/powerpoint/2010/main" val="42666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only one instance of the class is needed, the </a:t>
            </a:r>
            <a:r>
              <a:rPr lang="en-US" dirty="0">
                <a:solidFill>
                  <a:srgbClr val="C00000"/>
                </a:solidFill>
              </a:rPr>
              <a:t>*.h</a:t>
            </a:r>
            <a:r>
              <a:rPr lang="en-US" dirty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header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cpp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defines a single, </a:t>
            </a:r>
            <a:r>
              <a:rPr lang="en-US" dirty="0">
                <a:solidFill>
                  <a:srgbClr val="0000FF"/>
                </a:solidFill>
              </a:rPr>
              <a:t>static instance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(only visible to the *.</a:t>
            </a:r>
            <a:r>
              <a:rPr lang="en-US" dirty="0" err="1"/>
              <a:t>cpp</a:t>
            </a:r>
            <a:r>
              <a:rPr lang="en-US" dirty="0"/>
              <a:t> file) of the implementation and body of the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endParaRPr lang="en-US" dirty="0"/>
          </a:p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785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only one instance of the class is needed, the </a:t>
            </a:r>
            <a:r>
              <a:rPr lang="en-US" dirty="0">
                <a:solidFill>
                  <a:srgbClr val="C00000"/>
                </a:solidFill>
              </a:rPr>
              <a:t>*.h</a:t>
            </a:r>
            <a:r>
              <a:rPr lang="en-US" dirty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header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cpp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defines a single, </a:t>
            </a:r>
            <a:r>
              <a:rPr lang="en-US" dirty="0">
                <a:solidFill>
                  <a:srgbClr val="0000FF"/>
                </a:solidFill>
              </a:rPr>
              <a:t>static instance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(only visible to the *.</a:t>
            </a:r>
            <a:r>
              <a:rPr lang="en-US" dirty="0" err="1"/>
              <a:t>cpp</a:t>
            </a:r>
            <a:r>
              <a:rPr lang="en-US" dirty="0"/>
              <a:t> file) of the implementation and body of the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800600"/>
            <a:ext cx="3886200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Now the user can do the following and it will be valid:</a:t>
            </a:r>
          </a:p>
          <a:p>
            <a:endParaRPr lang="en-US" sz="2400" dirty="0"/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If more than one instance of the class is needed, we need to provide a function that creates them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You will see how to </a:t>
            </a:r>
            <a:r>
              <a:rPr lang="en-US"/>
              <a:t>do this </a:t>
            </a:r>
            <a:r>
              <a:rPr lang="en-US" dirty="0"/>
              <a:t>later.</a:t>
            </a:r>
          </a:p>
        </p:txBody>
      </p:sp>
    </p:spTree>
    <p:extLst>
      <p:ext uri="{BB962C8B-B14F-4D97-AF65-F5344CB8AC3E}">
        <p14:creationId xmlns:p14="http://schemas.microsoft.com/office/powerpoint/2010/main" val="362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7411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invariant is a set of conditions that must always evaluate to true at certain well-defined points; otherwise, the program is incorrect.</a:t>
            </a:r>
          </a:p>
          <a:p>
            <a:endParaRPr lang="en-US" dirty="0"/>
          </a:p>
          <a:p>
            <a:r>
              <a:rPr lang="en-US" dirty="0"/>
              <a:t>For ADT, there is so called </a:t>
            </a:r>
            <a:r>
              <a:rPr lang="en-US" b="1" dirty="0">
                <a:solidFill>
                  <a:srgbClr val="0000FF"/>
                </a:solidFill>
              </a:rPr>
              <a:t>representation invariant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representation invariant</a:t>
            </a:r>
            <a:r>
              <a:rPr lang="en-US" dirty="0"/>
              <a:t> applies to the data members of ADT.</a:t>
            </a:r>
          </a:p>
          <a:p>
            <a:r>
              <a:rPr lang="en-US" dirty="0"/>
              <a:t>It describes the conditions that must hold on those members for the representation to correctly implement the abstraction.</a:t>
            </a:r>
          </a:p>
          <a:p>
            <a:r>
              <a:rPr lang="en-US" dirty="0"/>
              <a:t>It must hold </a:t>
            </a:r>
            <a:r>
              <a:rPr lang="en-US" u="sng" dirty="0"/>
              <a:t>immediately before exiting each method</a:t>
            </a:r>
            <a:r>
              <a:rPr lang="en-US" dirty="0"/>
              <a:t> of that</a:t>
            </a:r>
            <a:br>
              <a:rPr lang="en-US" dirty="0"/>
            </a:br>
            <a:r>
              <a:rPr lang="en-US" dirty="0"/>
              <a:t>implementation – including the constructor.</a:t>
            </a:r>
          </a:p>
          <a:p>
            <a:pPr lvl="1"/>
            <a:r>
              <a:rPr lang="en-US" dirty="0"/>
              <a:t>Example: insert() member of </a:t>
            </a:r>
            <a:r>
              <a:rPr lang="en-US" dirty="0" err="1"/>
              <a:t>IntSet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establishing the invariant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</a:t>
            </a:r>
            <a:r>
              <a:rPr lang="en-US" sz="2200" dirty="0" smtClean="0"/>
              <a:t>Invariants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Each method in the class can assume that the</a:t>
            </a:r>
            <a:br>
              <a:rPr lang="en-US" dirty="0"/>
            </a:br>
            <a:r>
              <a:rPr lang="en-US" dirty="0"/>
              <a:t>invariant is true </a:t>
            </a:r>
            <a:r>
              <a:rPr lang="en-US" b="1" dirty="0">
                <a:solidFill>
                  <a:srgbClr val="C00000"/>
                </a:solidFill>
              </a:rPr>
              <a:t>on entry</a:t>
            </a:r>
            <a:r>
              <a:rPr lang="en-US" dirty="0"/>
              <a:t> </a:t>
            </a:r>
            <a:r>
              <a:rPr lang="en-US" b="1" u="sng" dirty="0"/>
              <a:t>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representation invariant holds </a:t>
            </a:r>
            <a:r>
              <a:rPr lang="en-US" u="sng" dirty="0"/>
              <a:t>immediately before exiting each method</a:t>
            </a:r>
            <a:r>
              <a:rPr lang="en-US" dirty="0"/>
              <a:t> (including the constructor), </a:t>
            </a:r>
            <a:r>
              <a:rPr lang="en-US" b="1" dirty="0"/>
              <a:t>and</a:t>
            </a:r>
          </a:p>
          <a:p>
            <a:pPr lvl="1"/>
            <a:r>
              <a:rPr lang="en-US" dirty="0"/>
              <a:t>Each data element is truly private.</a:t>
            </a:r>
          </a:p>
          <a:p>
            <a:pPr lvl="1"/>
            <a:endParaRPr lang="en-US" dirty="0"/>
          </a:p>
          <a:p>
            <a:r>
              <a:rPr lang="en-US" dirty="0"/>
              <a:t>This is true because the only code that can change the data members belongs to the methods of that class, and those methods always establish the invariant.</a:t>
            </a:r>
          </a:p>
        </p:txBody>
      </p:sp>
    </p:spTree>
    <p:extLst>
      <p:ext uri="{BB962C8B-B14F-4D97-AF65-F5344CB8AC3E}">
        <p14:creationId xmlns:p14="http://schemas.microsoft.com/office/powerpoint/2010/main" val="9944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We've seen two examples of representation invariants, both applied to the private </a:t>
            </a:r>
            <a:r>
              <a:rPr lang="en-US" altLang="zh-CN" dirty="0"/>
              <a:t>data </a:t>
            </a:r>
            <a:r>
              <a:rPr lang="en-US" dirty="0"/>
              <a:t>members of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representation: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the unsorted version, the invariant is:</a:t>
            </a:r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contain the integers comprising the set, with no duplicates.</a:t>
            </a:r>
          </a:p>
          <a:p>
            <a:r>
              <a:rPr lang="en-US" dirty="0"/>
              <a:t>For the sorted version, the invariant is:</a:t>
            </a:r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contain the integers comprising the set, from lowest to highest, with no duplicates.</a:t>
            </a:r>
          </a:p>
        </p:txBody>
      </p:sp>
    </p:spTree>
    <p:extLst>
      <p:ext uri="{BB962C8B-B14F-4D97-AF65-F5344CB8AC3E}">
        <p14:creationId xmlns:p14="http://schemas.microsoft.com/office/powerpoint/2010/main" val="13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We used these invariants to write the methods of each implementation.</a:t>
            </a:r>
          </a:p>
          <a:p>
            <a:r>
              <a:rPr lang="en-US" sz="2800" dirty="0"/>
              <a:t>For example: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unsorted version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 v  // this breaks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          // this restores it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sorted version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make gap in array // this breaks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[gap] = v  // restore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      // restore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invariant</a:t>
            </a:r>
          </a:p>
        </p:txBody>
      </p:sp>
    </p:spTree>
    <p:extLst>
      <p:ext uri="{BB962C8B-B14F-4D97-AF65-F5344CB8AC3E}">
        <p14:creationId xmlns:p14="http://schemas.microsoft.com/office/powerpoint/2010/main" val="29137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 representation invariant plays a crucial role in implementing an abstract data type.</a:t>
            </a:r>
          </a:p>
          <a:p>
            <a:r>
              <a:rPr lang="en-US" dirty="0"/>
              <a:t>Before writing a </a:t>
            </a:r>
            <a:r>
              <a:rPr lang="en-US" b="1" dirty="0"/>
              <a:t>single</a:t>
            </a:r>
            <a:r>
              <a:rPr lang="en-US" dirty="0"/>
              <a:t> line of code, write down the rep invariant!</a:t>
            </a:r>
          </a:p>
          <a:p>
            <a:r>
              <a:rPr lang="en-US" dirty="0"/>
              <a:t>That tells you </a:t>
            </a:r>
            <a:r>
              <a:rPr lang="en-US" b="1" dirty="0"/>
              <a:t>how</a:t>
            </a:r>
            <a:r>
              <a:rPr lang="en-US" dirty="0"/>
              <a:t> to write each method.</a:t>
            </a:r>
          </a:p>
          <a:p>
            <a:endParaRPr lang="en-US" dirty="0"/>
          </a:p>
          <a:p>
            <a:r>
              <a:rPr lang="en-US" dirty="0"/>
              <a:t>Essentially, for each method, you should:</a:t>
            </a:r>
          </a:p>
          <a:p>
            <a:pPr lvl="1"/>
            <a:r>
              <a:rPr lang="en-US" dirty="0"/>
              <a:t>Do the work of the method (i.e. insert)</a:t>
            </a:r>
          </a:p>
          <a:p>
            <a:pPr lvl="1"/>
            <a:r>
              <a:rPr lang="en-US" dirty="0"/>
              <a:t>Repair the invariants you broke</a:t>
            </a:r>
          </a:p>
        </p:txBody>
      </p:sp>
    </p:spTree>
    <p:extLst>
      <p:ext uri="{BB962C8B-B14F-4D97-AF65-F5344CB8AC3E}">
        <p14:creationId xmlns:p14="http://schemas.microsoft.com/office/powerpoint/2010/main" val="23480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Invariants can also be coded, to check the sanity of the structure.</a:t>
            </a:r>
          </a:p>
          <a:p>
            <a:r>
              <a:rPr lang="en-US" dirty="0"/>
              <a:t>For even moderately complicated data structures, it is worth writing a function to check for invariants.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IntSet</a:t>
            </a:r>
            <a:r>
              <a:rPr lang="en-US" dirty="0"/>
              <a:t> case, we </a:t>
            </a:r>
            <a:r>
              <a:rPr lang="en-US" b="1" dirty="0"/>
              <a:t>can</a:t>
            </a:r>
            <a:r>
              <a:rPr lang="en-US" dirty="0"/>
              <a:t> check to see if the array satisfies the respective invariants such as there is no duplication or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3398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</a:t>
            </a:r>
            <a:br>
              <a:rPr lang="en-US" dirty="0"/>
            </a:br>
            <a:r>
              <a:rPr lang="en-US" sz="2200" dirty="0"/>
              <a:t>Recall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the two main advantages of an ADT:</a:t>
            </a:r>
          </a:p>
          <a:p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u="sng" dirty="0"/>
              <a:t>Information hiding</a:t>
            </a:r>
            <a:r>
              <a:rPr lang="en-US" dirty="0"/>
              <a:t>: we don't need to know the details of </a:t>
            </a:r>
            <a:r>
              <a:rPr lang="en-US" b="1" dirty="0"/>
              <a:t>how </a:t>
            </a:r>
            <a:r>
              <a:rPr lang="en-US" dirty="0"/>
              <a:t>the object is represented, nor do we need to know how the operations on those objects are implemented.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u="sng" dirty="0"/>
              <a:t>Encapsulation</a:t>
            </a:r>
            <a:r>
              <a:rPr lang="en-US" dirty="0"/>
              <a:t>: the objects and their operations are defined in the same place; the ADT combines both data and operation in one entity.</a:t>
            </a:r>
          </a:p>
        </p:txBody>
      </p:sp>
    </p:spTree>
    <p:extLst>
      <p:ext uri="{BB962C8B-B14F-4D97-AF65-F5344CB8AC3E}">
        <p14:creationId xmlns:p14="http://schemas.microsoft.com/office/powerpoint/2010/main" val="30858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Use sorted representation for example. We will write the following function to check the invariants: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can we tell if an array is sorted with no duplicates?</a:t>
            </a:r>
          </a:p>
          <a:p>
            <a:pPr lvl="1"/>
            <a:r>
              <a:rPr lang="en-US" dirty="0"/>
              <a:t>If size ≤ 1, the array is sorted with no duplicates.</a:t>
            </a:r>
          </a:p>
          <a:p>
            <a:pPr lvl="1"/>
            <a:r>
              <a:rPr lang="en-US" dirty="0"/>
              <a:t>If size &gt; 1, then the array must satisfy</a:t>
            </a:r>
            <a:br>
              <a:rPr lang="en-US" dirty="0"/>
            </a:br>
            <a:r>
              <a:rPr lang="en-US" dirty="0"/>
              <a:t>a[0] &lt; a[1] &lt; … &lt; a[size-1]</a:t>
            </a:r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174" y="2438400"/>
            <a:ext cx="65532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REQUIRES: a has size elements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23737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size) 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REQUIRES: a has size elements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(size &lt;= 1) return true; 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&gt;= a[i+1])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Writing these “checker” functions is very useful – you can use them for </a:t>
            </a:r>
            <a:r>
              <a:rPr lang="en-US" b="1" dirty="0">
                <a:solidFill>
                  <a:srgbClr val="0000FF"/>
                </a:solidFill>
              </a:rPr>
              <a:t>defensive programming</a:t>
            </a:r>
            <a:r>
              <a:rPr lang="en-US" dirty="0"/>
              <a:t>.</a:t>
            </a:r>
          </a:p>
          <a:p>
            <a:r>
              <a:rPr lang="en-US" dirty="0"/>
              <a:t>So, you can write a </a:t>
            </a:r>
            <a:r>
              <a:rPr lang="en-US" b="1" u="sng" dirty="0"/>
              <a:t>private</a:t>
            </a:r>
            <a:r>
              <a:rPr lang="en-US" dirty="0"/>
              <a:t> method to check whether all invariants are true (</a:t>
            </a:r>
            <a:r>
              <a:rPr lang="en-US" b="1" dirty="0"/>
              <a:t>before exiting</a:t>
            </a:r>
            <a:r>
              <a:rPr lang="en-US" dirty="0"/>
              <a:t>, or after entering, each method):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bool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// EFFECTS: returns true if the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//          rep. invariants hold</a:t>
            </a:r>
          </a:p>
          <a:p>
            <a:endParaRPr lang="en-US" dirty="0"/>
          </a:p>
          <a:p>
            <a:r>
              <a:rPr lang="en-US" dirty="0"/>
              <a:t>For the sorted version,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/>
              <a:t> would be: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691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Next, add the following code right before returning from any function that modifies any of the representation: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assert(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endParaRPr lang="en-US" dirty="0"/>
          </a:p>
          <a:p>
            <a:r>
              <a:rPr lang="en-US" dirty="0"/>
              <a:t>If you are truly paranoid, you can write the same line at the</a:t>
            </a:r>
            <a:br>
              <a:rPr lang="en-US" dirty="0"/>
            </a:br>
            <a:r>
              <a:rPr lang="en-US" b="1" dirty="0"/>
              <a:t>beginning</a:t>
            </a:r>
            <a:r>
              <a:rPr lang="en-US" dirty="0"/>
              <a:t> of every method, too; this checks that the assumption the method relies on is true.</a:t>
            </a:r>
          </a:p>
        </p:txBody>
      </p:sp>
    </p:spTree>
    <p:extLst>
      <p:ext uri="{BB962C8B-B14F-4D97-AF65-F5344CB8AC3E}">
        <p14:creationId xmlns:p14="http://schemas.microsoft.com/office/powerpoint/2010/main" val="2853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10.4</a:t>
            </a:r>
            <a:r>
              <a:rPr lang="en-US" dirty="0">
                <a:solidFill>
                  <a:srgbClr val="C00000"/>
                </a:solidFill>
              </a:rPr>
              <a:t> Introduction to Inheritance</a:t>
            </a:r>
          </a:p>
          <a:p>
            <a:pPr lvl="1"/>
            <a:r>
              <a:rPr lang="en-US" dirty="0"/>
              <a:t>Chapter 15.1</a:t>
            </a:r>
            <a:r>
              <a:rPr lang="en-US" dirty="0">
                <a:solidFill>
                  <a:srgbClr val="C00000"/>
                </a:solidFill>
              </a:rPr>
              <a:t> Inheritance Basics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15.3</a:t>
            </a:r>
            <a:r>
              <a:rPr lang="en-US" altLang="zh-CN" sz="2400" dirty="0">
                <a:solidFill>
                  <a:srgbClr val="C00000"/>
                </a:solidFill>
              </a:rPr>
              <a:t> Virtual Functions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</a:t>
            </a:r>
            <a:br>
              <a:rPr lang="en-US" dirty="0"/>
            </a:br>
            <a:r>
              <a:rPr lang="en-US" sz="2200" dirty="0"/>
              <a:t>Recall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the caller, an ADT is only an </a:t>
            </a:r>
            <a:r>
              <a:rPr lang="en-US" b="1" dirty="0">
                <a:solidFill>
                  <a:srgbClr val="C00000"/>
                </a:solidFill>
              </a:rPr>
              <a:t>interface</a:t>
            </a:r>
            <a:r>
              <a:rPr lang="en-US" b="1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Interface</a:t>
            </a:r>
            <a:r>
              <a:rPr lang="en-US" dirty="0"/>
              <a:t>: the contract for using things of this type.</a:t>
            </a:r>
          </a:p>
          <a:p>
            <a:endParaRPr lang="en-US" dirty="0"/>
          </a:p>
          <a:p>
            <a:r>
              <a:rPr lang="en-US" dirty="0"/>
              <a:t>Once you have an interface, you can pick from among many possible implementations as long as you satisfy the contract.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910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// a mutable set of integers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this + {v}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void remove(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this – {v}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does v exist in this?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size(); // return |this|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9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 class mechanism, as we've used it so far, has one shortcoming:</a:t>
            </a:r>
          </a:p>
          <a:p>
            <a:pPr lvl="1"/>
            <a:r>
              <a:rPr lang="en-US" dirty="0"/>
              <a:t>It mixes details of the </a:t>
            </a:r>
            <a:r>
              <a:rPr lang="en-US" b="1" dirty="0"/>
              <a:t>implementation</a:t>
            </a:r>
            <a:r>
              <a:rPr lang="en-US" dirty="0"/>
              <a:t> with the definition of the </a:t>
            </a:r>
            <a:r>
              <a:rPr lang="en-US" b="1" dirty="0"/>
              <a:t>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Interfaces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Separating out the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Recall that the implementation of a class includes: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Data members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Method implementations</a:t>
            </a:r>
          </a:p>
          <a:p>
            <a:r>
              <a:rPr lang="en-US" dirty="0"/>
              <a:t>The method implementations can be written separately from the class definition and are usually in two separate files. </a:t>
            </a:r>
          </a:p>
          <a:p>
            <a:pPr lvl="1"/>
            <a:r>
              <a:rPr lang="en-US" dirty="0"/>
              <a:t>Class definition in .h file; method implementation in .</a:t>
            </a:r>
            <a:r>
              <a:rPr lang="en-US" dirty="0" err="1"/>
              <a:t>cpp</a:t>
            </a:r>
            <a:r>
              <a:rPr lang="en-US" dirty="0"/>
              <a:t> file.</a:t>
            </a:r>
          </a:p>
          <a:p>
            <a:r>
              <a:rPr lang="en-US" dirty="0"/>
              <a:t>Unfortunately, the </a:t>
            </a:r>
            <a:r>
              <a:rPr lang="en-US" b="1" dirty="0">
                <a:solidFill>
                  <a:srgbClr val="C00000"/>
                </a:solidFill>
              </a:rPr>
              <a:t>data members </a:t>
            </a:r>
            <a:r>
              <a:rPr lang="en-US" dirty="0"/>
              <a:t>still must be part of the class definition (in .h file).</a:t>
            </a:r>
          </a:p>
          <a:p>
            <a:pPr lvl="1"/>
            <a:r>
              <a:rPr lang="en-US" dirty="0"/>
              <a:t>Since any programmer using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must see that definition, those programmers know something about the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Having data objects in the definition has two undesirable effects: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It complicates the class definition, making it harder to read and understand.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It communicates information to the programmer that </a:t>
            </a:r>
            <a:r>
              <a:rPr lang="en-US" dirty="0" smtClean="0"/>
              <a:t>s/he </a:t>
            </a:r>
            <a:r>
              <a:rPr lang="en-US" dirty="0"/>
              <a:t>shouldn’t know.</a:t>
            </a:r>
          </a:p>
          <a:p>
            <a:endParaRPr lang="en-US" dirty="0"/>
          </a:p>
          <a:p>
            <a:r>
              <a:rPr lang="en-US" dirty="0"/>
              <a:t>The second problem can have very drastic consequences.</a:t>
            </a:r>
          </a:p>
          <a:p>
            <a:pPr lvl="1"/>
            <a:r>
              <a:rPr lang="en-US" dirty="0"/>
              <a:t>If a programmer using your class (mistakenly) makes an assumption about a "guarantee" that your implementation provides, but the interface doesn't promise, he is in trouble when you change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640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 How can you provide a class definition that carries no implementation details (i.e., data members) to the client programmer, yet still has interface information?</a:t>
            </a:r>
          </a:p>
          <a:p>
            <a:pPr lvl="1"/>
            <a:endParaRPr lang="en-US" dirty="0"/>
          </a:p>
          <a:p>
            <a:r>
              <a:rPr lang="en-US" b="1" u="sng" dirty="0"/>
              <a:t>Answer</a:t>
            </a:r>
            <a:r>
              <a:rPr lang="en-US" dirty="0"/>
              <a:t>:  Create an "interface-only" class as a </a:t>
            </a:r>
            <a:r>
              <a:rPr lang="en-US" b="1" dirty="0">
                <a:solidFill>
                  <a:srgbClr val="C00000"/>
                </a:solidFill>
              </a:rPr>
              <a:t>base class</a:t>
            </a:r>
            <a:r>
              <a:rPr lang="en-US" dirty="0"/>
              <a:t>, from which an implementation can be </a:t>
            </a:r>
            <a:r>
              <a:rPr lang="en-US" b="1" dirty="0">
                <a:solidFill>
                  <a:srgbClr val="0000FF"/>
                </a:solidFill>
              </a:rPr>
              <a:t>derived</a:t>
            </a:r>
            <a:r>
              <a:rPr lang="en-US" dirty="0"/>
              <a:t>.</a:t>
            </a:r>
          </a:p>
          <a:p>
            <a:pPr lvl="1"/>
            <a:r>
              <a:rPr lang="en-US" altLang="zh-CN" u="sng" dirty="0"/>
              <a:t>Note</a:t>
            </a:r>
            <a:r>
              <a:rPr lang="en-US" altLang="zh-CN" dirty="0"/>
              <a:t>: classes </a:t>
            </a:r>
            <a:r>
              <a:rPr lang="en-US" altLang="zh-CN" b="1" dirty="0"/>
              <a:t>must</a:t>
            </a:r>
            <a:r>
              <a:rPr lang="en-US" altLang="zh-CN" dirty="0"/>
              <a:t> contain their data members, so this class </a:t>
            </a:r>
            <a:r>
              <a:rPr lang="en-US" altLang="zh-CN" b="1" dirty="0">
                <a:solidFill>
                  <a:srgbClr val="C00000"/>
                </a:solidFill>
              </a:rPr>
              <a:t>cannot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have an real implementation!</a:t>
            </a:r>
          </a:p>
          <a:p>
            <a:pPr lvl="1"/>
            <a:r>
              <a:rPr lang="en-US" dirty="0"/>
              <a:t>Such a base class is called an </a:t>
            </a:r>
            <a:r>
              <a:rPr lang="en-US" b="1" dirty="0">
                <a:solidFill>
                  <a:srgbClr val="C00000"/>
                </a:solidFill>
              </a:rPr>
              <a:t>Abstract Base Class</a:t>
            </a:r>
            <a:r>
              <a:rPr lang="en-US" dirty="0"/>
              <a:t>, or sometimes a </a:t>
            </a:r>
            <a:r>
              <a:rPr lang="en-US" b="1" dirty="0">
                <a:solidFill>
                  <a:srgbClr val="0000FF"/>
                </a:solidFill>
              </a:rPr>
              <a:t>Virtual Base Class</a:t>
            </a:r>
            <a:r>
              <a:rPr lang="en-US" dirty="0"/>
              <a:t>, because we're going to leverage virtual methods to do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abstract base class, we first provide an "interface-only" definition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Because there will be no implementation, we need to declare its methods in a special way:</a:t>
            </a:r>
          </a:p>
          <a:p>
            <a:pPr lvl="1"/>
            <a:r>
              <a:rPr lang="en-US" dirty="0"/>
              <a:t>Declare each method as a virtual function.</a:t>
            </a:r>
          </a:p>
          <a:p>
            <a:pPr lvl="1"/>
            <a:r>
              <a:rPr lang="en-US" dirty="0"/>
              <a:t>“Assign" a zero to each of these virtual functions.</a:t>
            </a:r>
          </a:p>
        </p:txBody>
      </p:sp>
    </p:spTree>
    <p:extLst>
      <p:ext uri="{BB962C8B-B14F-4D97-AF65-F5344CB8AC3E}">
        <p14:creationId xmlns:p14="http://schemas.microsoft.com/office/powerpoint/2010/main" val="36453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14453</TotalTime>
  <Words>2161</Words>
  <Application>Microsoft Office PowerPoint</Application>
  <PresentationFormat>On-screen Show (4:3)</PresentationFormat>
  <Paragraphs>369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Introductory Data Structures</vt:lpstr>
      <vt:lpstr>Outline</vt:lpstr>
      <vt:lpstr>ADTs Recall</vt:lpstr>
      <vt:lpstr>ADTs Recall</vt:lpstr>
      <vt:lpstr>Interfaces Separating out the details</vt:lpstr>
      <vt:lpstr>Interfaces Separating out the details</vt:lpstr>
      <vt:lpstr>Interfaces Separating out the details</vt:lpstr>
      <vt:lpstr>Interfaces Separating out the details</vt:lpstr>
      <vt:lpstr>Interfaces Creating an abstract base class</vt:lpstr>
      <vt:lpstr>PowerPoint Presentation</vt:lpstr>
      <vt:lpstr>Interfaces Creating an abstract base class</vt:lpstr>
      <vt:lpstr>Interfaces Creating an abstract base class</vt:lpstr>
      <vt:lpstr>Interfaces Abstract base classes</vt:lpstr>
      <vt:lpstr>Interfaces Abstract base classes</vt:lpstr>
      <vt:lpstr>Interfaces Abstract base classes</vt:lpstr>
      <vt:lpstr>Interfaces Abstract base classes</vt:lpstr>
      <vt:lpstr>In principle, should the implementation code of the derived class of an abstract class be provided to its user?</vt:lpstr>
      <vt:lpstr>Interfaces Abstract base classes</vt:lpstr>
      <vt:lpstr>Interfaces Abstract base classes</vt:lpstr>
      <vt:lpstr>Interfaces Abstract base classes</vt:lpstr>
      <vt:lpstr>Interfaces Abstract base classes</vt:lpstr>
      <vt:lpstr>Outline</vt:lpstr>
      <vt:lpstr>Invariants </vt:lpstr>
      <vt:lpstr>Invariants </vt:lpstr>
      <vt:lpstr>Invariants  Representation Invariants</vt:lpstr>
      <vt:lpstr>Invariants  Representation Invariants</vt:lpstr>
      <vt:lpstr>Invariants  Representation Invariants</vt:lpstr>
      <vt:lpstr>Invariants 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894</cp:revision>
  <dcterms:created xsi:type="dcterms:W3CDTF">2008-09-02T17:19:50Z</dcterms:created>
  <dcterms:modified xsi:type="dcterms:W3CDTF">2019-06-23T10:30:36Z</dcterms:modified>
</cp:coreProperties>
</file>