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92" r:id="rId4"/>
    <p:sldId id="257" r:id="rId5"/>
    <p:sldId id="296" r:id="rId6"/>
    <p:sldId id="297" r:id="rId7"/>
    <p:sldId id="260" r:id="rId8"/>
    <p:sldId id="261" r:id="rId9"/>
    <p:sldId id="262" r:id="rId10"/>
    <p:sldId id="299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78" r:id="rId26"/>
    <p:sldId id="283" r:id="rId27"/>
    <p:sldId id="284" r:id="rId28"/>
    <p:sldId id="286" r:id="rId29"/>
    <p:sldId id="289" r:id="rId30"/>
    <p:sldId id="301" r:id="rId31"/>
    <p:sldId id="300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8321" autoAdjust="0"/>
  </p:normalViewPr>
  <p:slideViewPr>
    <p:cSldViewPr>
      <p:cViewPr varScale="1">
        <p:scale>
          <a:sx n="80" d="100"/>
          <a:sy n="80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5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Private data</a:t>
            </a:r>
            <a:r>
              <a:rPr lang="en-US" altLang="zh-CN" baseline="0" dirty="0" smtClean="0"/>
              <a:t> members cannot be accessed by the derived class, but protected data members can.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lvl="1"/>
            <a:r>
              <a:rPr lang="en-US" dirty="0"/>
              <a:t>Returns an iterator to the element indexed by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, if there is one</a:t>
            </a:r>
          </a:p>
          <a:p>
            <a:pPr lvl="1"/>
            <a:r>
              <a:rPr lang="en-US" dirty="0"/>
              <a:t>Otherwise, returns an off-the-end iterator (i.e., end()) if the key is not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Invariants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u="sng" dirty="0"/>
              <a:t>representation invariant</a:t>
            </a:r>
            <a:r>
              <a:rPr lang="en-US" altLang="zh-CN" dirty="0"/>
              <a:t> applies to the data members of ADT.</a:t>
            </a:r>
          </a:p>
          <a:p>
            <a:r>
              <a:rPr lang="en-US" altLang="zh-CN" dirty="0"/>
              <a:t>It describes the conditions that must hold on those members for the representation to correctly implement the abstraction.</a:t>
            </a:r>
          </a:p>
          <a:p>
            <a:r>
              <a:rPr lang="en-US" altLang="zh-CN" dirty="0"/>
              <a:t>Essentially, for each method, you should:</a:t>
            </a:r>
          </a:p>
          <a:p>
            <a:pPr lvl="1"/>
            <a:r>
              <a:rPr lang="en-US" altLang="zh-CN" dirty="0"/>
              <a:t>Do the work of the method (i.e. insert)</a:t>
            </a:r>
          </a:p>
          <a:p>
            <a:pPr lvl="1"/>
            <a:r>
              <a:rPr lang="en-US" altLang="zh-CN" dirty="0"/>
              <a:t>Repair the invariants you broke</a:t>
            </a:r>
          </a:p>
          <a:p>
            <a:r>
              <a:rPr lang="en-US" altLang="zh-CN" dirty="0"/>
              <a:t>Invariants can be coded, to check the sanity of the structure.</a:t>
            </a:r>
          </a:p>
          <a:p>
            <a:pPr lvl="1"/>
            <a:r>
              <a:rPr lang="en-US" altLang="zh-CN" dirty="0">
                <a:cs typeface="Courier New" pitchFamily="49" charset="0"/>
              </a:rPr>
              <a:t>To check: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3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objects, about which the compiler doesn’t know</a:t>
            </a:r>
          </a:p>
          <a:p>
            <a:pPr lvl="1"/>
            <a:r>
              <a:rPr lang="en-US" b="1" dirty="0"/>
              <a:t>How big it is.</a:t>
            </a:r>
          </a:p>
          <a:p>
            <a:pPr lvl="1"/>
            <a:r>
              <a:rPr lang="en-US" b="1" dirty="0"/>
              <a:t>How long it lives.</a:t>
            </a:r>
          </a:p>
          <a:p>
            <a:r>
              <a:rPr lang="en-US" dirty="0"/>
              <a:t>Dynamic storage management: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endParaRPr lang="en-US" dirty="0"/>
          </a:p>
          <a:p>
            <a:r>
              <a:rPr lang="en-US" dirty="0"/>
              <a:t>Memory leak problem</a:t>
            </a:r>
          </a:p>
          <a:p>
            <a:r>
              <a:rPr lang="en-US" dirty="0"/>
              <a:t>Checking memory leak: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valgrind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Dynamic Arrays</a:t>
            </a:r>
          </a:p>
          <a:p>
            <a:pPr marL="0" indent="0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marL="0" indent="0"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dirty="0"/>
          </a:p>
          <a:p>
            <a:pPr lvl="1"/>
            <a:r>
              <a:rPr lang="en-US" altLang="zh-CN" b="1" u="sng" dirty="0"/>
              <a:t>Note</a:t>
            </a:r>
            <a:r>
              <a:rPr lang="en-US" altLang="zh-CN" dirty="0"/>
              <a:t>: difference between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CN" dirty="0"/>
              <a:t> and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[]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IntSet</a:t>
            </a:r>
            <a:r>
              <a:rPr lang="en-US" altLang="zh-CN" dirty="0"/>
              <a:t> with Dynamic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Overloaded Constructor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Calling constructor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is1;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is2(200);</a:t>
            </a:r>
            <a:endParaRPr lang="en-US" sz="2400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3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IntSet</a:t>
            </a:r>
            <a:r>
              <a:rPr lang="en-US" altLang="zh-CN" dirty="0"/>
              <a:t> with Dynamic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cs typeface="Courier New" pitchFamily="49" charset="0"/>
              </a:rPr>
              <a:t>Function with Default Argument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MAXELTS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3,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 = 4);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f(2, 5);</a:t>
            </a:r>
          </a:p>
          <a:p>
            <a:r>
              <a:rPr lang="en-US" altLang="zh-CN" dirty="0"/>
              <a:t>There could be multiple default arguments in a function, but they must be the last arguments.</a:t>
            </a:r>
          </a:p>
          <a:p>
            <a:pPr marL="320040" lvl="1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marL="320040" lvl="1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add(in a,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c) // 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>
                <a:cs typeface="Courier New" pitchFamily="49" charset="0"/>
              </a:rPr>
              <a:t>Automatically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048000"/>
            <a:ext cx="368722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= 2, b = 5, c = 4</a:t>
            </a:r>
          </a:p>
        </p:txBody>
      </p:sp>
    </p:spTree>
    <p:extLst>
      <p:ext uri="{BB962C8B-B14F-4D97-AF65-F5344CB8AC3E}">
        <p14:creationId xmlns:p14="http://schemas.microsoft.com/office/powerpoint/2010/main" val="1687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/>
              <a:t>Shallow Copy versus Deep Copy</a:t>
            </a:r>
          </a:p>
          <a:p>
            <a:pPr lvl="1"/>
            <a:r>
              <a:rPr lang="en-US" dirty="0"/>
              <a:t>We need to copy the dynamic array, not just the array pointer.</a:t>
            </a:r>
          </a:p>
          <a:p>
            <a:r>
              <a:rPr lang="en-US" dirty="0"/>
              <a:t>Copy Constructor</a:t>
            </a:r>
            <a:br>
              <a:rPr lang="en-US" dirty="0"/>
            </a:b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</a:t>
            </a:r>
            <a:endParaRPr lang="en-US" sz="2400" dirty="0"/>
          </a:p>
          <a:p>
            <a:r>
              <a:rPr lang="en-US" dirty="0"/>
              <a:t>Assignment Operator</a:t>
            </a:r>
            <a:br>
              <a:rPr lang="en-US" dirty="0"/>
            </a:b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&amp;operator=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&amp;is);</a:t>
            </a:r>
          </a:p>
          <a:p>
            <a:pPr lvl="1"/>
            <a:r>
              <a:rPr lang="en-US" dirty="0"/>
              <a:t>Assignment returns a </a:t>
            </a:r>
            <a:r>
              <a:rPr lang="en-US" b="1" dirty="0">
                <a:solidFill>
                  <a:srgbClr val="C00000"/>
                </a:solidFill>
              </a:rPr>
              <a:t>reference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left-hand-side object.</a:t>
            </a:r>
          </a:p>
          <a:p>
            <a:pPr lvl="1"/>
            <a:r>
              <a:rPr lang="en-US" dirty="0"/>
              <a:t>Can handle self-assignment correctly by first checking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if(this != &amp;is)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*this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The Rule of the Big Three</a:t>
            </a:r>
          </a:p>
          <a:p>
            <a:pPr lvl="1"/>
            <a:r>
              <a:rPr lang="en-US" dirty="0"/>
              <a:t>destructor, copy constructor, and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410297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linked list is one with a series of zero or more data containers, connected by pointers from one to another, like: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Implementation of Linked List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2362200"/>
            <a:ext cx="5410200" cy="992188"/>
            <a:chOff x="1981200" y="4724400"/>
            <a:chExt cx="54102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800600" y="3781961"/>
            <a:ext cx="2590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990600" y="5410200"/>
            <a:ext cx="7696200" cy="1143000"/>
            <a:chOff x="990600" y="5410200"/>
            <a:chExt cx="7696200" cy="1143000"/>
          </a:xfrm>
        </p:grpSpPr>
        <p:grpSp>
          <p:nvGrpSpPr>
            <p:cNvPr id="20" name="Group 19"/>
            <p:cNvGrpSpPr/>
            <p:nvPr/>
          </p:nvGrpSpPr>
          <p:grpSpPr>
            <a:xfrm>
              <a:off x="2209800" y="5410200"/>
              <a:ext cx="6477000" cy="1143000"/>
              <a:chOff x="1371600" y="4876800"/>
              <a:chExt cx="6477000" cy="1143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362200" y="49530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667000" y="4876800"/>
                <a:ext cx="609600" cy="228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6629400" y="5105400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7124700" y="5143500"/>
                <a:ext cx="381000" cy="304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162800" y="5562600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7315200" y="5715000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391400" y="5867400"/>
                <a:ext cx="2286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371600" y="4876800"/>
                <a:ext cx="1524000" cy="1143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next:</a:t>
                </a:r>
              </a:p>
              <a:p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value: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62200" y="54864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9530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52800" y="4876800"/>
                <a:ext cx="1524000" cy="1143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next:</a:t>
                </a:r>
              </a:p>
              <a:p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value: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4648200" y="4876800"/>
                <a:ext cx="609600" cy="228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6324600" y="49530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34000" y="4876800"/>
                <a:ext cx="1524000" cy="1143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next:</a:t>
                </a:r>
              </a:p>
              <a:p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value: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43400" y="54864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324600" y="5486400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1524000" y="5600699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990600" y="5758934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first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3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                // default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 l); // copy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~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               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dtor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assignment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&amp;operator=(const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&amp;l);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Variations of linked lists.</a:t>
            </a:r>
          </a:p>
        </p:txBody>
      </p:sp>
    </p:spTree>
    <p:extLst>
      <p:ext uri="{BB962C8B-B14F-4D97-AF65-F5344CB8AC3E}">
        <p14:creationId xmlns:p14="http://schemas.microsoft.com/office/powerpoint/2010/main" val="34976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With the “first” pointer, we can traverse the linked list.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*current = first;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14600" y="1905000"/>
            <a:ext cx="4570828" cy="992188"/>
            <a:chOff x="2820572" y="4724400"/>
            <a:chExt cx="4570828" cy="992188"/>
          </a:xfrm>
        </p:grpSpPr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0572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8370" y="4458562"/>
            <a:ext cx="20017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Traverse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through the list.</a:t>
            </a:r>
            <a:endParaRPr lang="en-US" sz="2400" dirty="0"/>
          </a:p>
        </p:txBody>
      </p:sp>
      <p:sp>
        <p:nvSpPr>
          <p:cNvPr id="21" name="Right Brace 20"/>
          <p:cNvSpPr/>
          <p:nvPr/>
        </p:nvSpPr>
        <p:spPr>
          <a:xfrm>
            <a:off x="5492555" y="4172380"/>
            <a:ext cx="266700" cy="1403359"/>
          </a:xfrm>
          <a:prstGeom prst="rightBrace">
            <a:avLst>
              <a:gd name="adj1" fmla="val 561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/>
              <a:t> are often called </a:t>
            </a:r>
            <a:r>
              <a:rPr lang="en-US" b="1" dirty="0">
                <a:solidFill>
                  <a:srgbClr val="0000FF"/>
                </a:solidFill>
              </a:rPr>
              <a:t>containers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container classes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 also 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CharList</a:t>
            </a:r>
            <a:r>
              <a:rPr lang="en-US" dirty="0"/>
              <a:t>.</a:t>
            </a:r>
          </a:p>
          <a:p>
            <a:r>
              <a:rPr lang="en-US" dirty="0"/>
              <a:t>Reusing code for different types is called </a:t>
            </a:r>
            <a:r>
              <a:rPr lang="en-US" b="1" dirty="0">
                <a:solidFill>
                  <a:srgbClr val="0000FF"/>
                </a:solidFill>
              </a:rPr>
              <a:t>polymorphism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00FF"/>
                </a:solidFill>
              </a:rPr>
              <a:t>method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must also be declared as a "</a:t>
            </a:r>
            <a:r>
              <a:rPr lang="en-US" b="1" dirty="0" err="1">
                <a:solidFill>
                  <a:srgbClr val="C00000"/>
                </a:solidFill>
              </a:rPr>
              <a:t>templatized</a:t>
            </a:r>
            <a:r>
              <a:rPr lang="en-US" dirty="0"/>
              <a:t>" method.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List&lt;T&gt;::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(first == NULL);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use templates, you specify the type T when creating the container object.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li;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4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12:00 pm </a:t>
            </a:r>
            <a:r>
              <a:rPr lang="en-US" dirty="0"/>
              <a:t>– </a:t>
            </a:r>
            <a:r>
              <a:rPr lang="en-US" dirty="0" smtClean="0"/>
              <a:t>1:40 pm</a:t>
            </a:r>
            <a:r>
              <a:rPr lang="en-US" dirty="0"/>
              <a:t>, August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2019</a:t>
            </a:r>
          </a:p>
          <a:p>
            <a:endParaRPr lang="en-US" dirty="0"/>
          </a:p>
          <a:p>
            <a:r>
              <a:rPr lang="en-US" dirty="0"/>
              <a:t>Find your seat on Canvas</a:t>
            </a:r>
          </a:p>
          <a:p>
            <a:endParaRPr lang="en-US" dirty="0"/>
          </a:p>
          <a:p>
            <a:r>
              <a:rPr lang="en-US" dirty="0"/>
              <a:t>Closed book and closed notes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electronic devices are allowed</a:t>
            </a:r>
          </a:p>
          <a:p>
            <a:pPr lvl="1"/>
            <a:r>
              <a:rPr lang="en-US" dirty="0"/>
              <a:t>These include laptops and cell phones</a:t>
            </a:r>
          </a:p>
          <a:p>
            <a:pPr lvl="1"/>
            <a:r>
              <a:rPr lang="en-US" dirty="0"/>
              <a:t>We will show a clock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998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copying large types by value, we usually insert and remove them </a:t>
            </a:r>
            <a:r>
              <a:rPr lang="en-US" b="1" dirty="0">
                <a:solidFill>
                  <a:srgbClr val="C00000"/>
                </a:solidFill>
              </a:rPr>
              <a:t>by reference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void  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*remove();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At-most-once invariant.</a:t>
            </a:r>
          </a:p>
          <a:p>
            <a:r>
              <a:rPr lang="en-US" dirty="0"/>
              <a:t>Existence, ownership, and conservation rules.</a:t>
            </a:r>
          </a:p>
        </p:txBody>
      </p:sp>
    </p:spTree>
    <p:extLst>
      <p:ext uri="{BB962C8B-B14F-4D97-AF65-F5344CB8AC3E}">
        <p14:creationId xmlns:p14="http://schemas.microsoft.com/office/powerpoint/2010/main" val="19196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Destructor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List&lt;T&gt;::~List()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 *op =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 op;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List&lt;T&gt;::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(!list) return;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*o = new T(*list-&gt;value);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insert(o);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903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++ lets us </a:t>
            </a:r>
            <a:r>
              <a:rPr lang="en-US" altLang="zh-CN" b="1" dirty="0">
                <a:solidFill>
                  <a:srgbClr val="0000FF"/>
                </a:solidFill>
              </a:rPr>
              <a:t>redefine</a:t>
            </a:r>
            <a:r>
              <a:rPr lang="en-US" altLang="zh-CN" dirty="0"/>
              <a:t> the meaning </a:t>
            </a:r>
            <a:r>
              <a:rPr lang="en-US" dirty="0"/>
              <a:t>of the operators when applied to objects of </a:t>
            </a:r>
            <a:r>
              <a:rPr lang="en-US" b="1" dirty="0">
                <a:solidFill>
                  <a:srgbClr val="C00000"/>
                </a:solidFill>
              </a:rPr>
              <a:t>class type</a:t>
            </a:r>
            <a:r>
              <a:rPr lang="en-US" altLang="zh-CN" dirty="0"/>
              <a:t>.</a:t>
            </a:r>
          </a:p>
          <a:p>
            <a:r>
              <a:rPr lang="en-US" sz="2400" dirty="0" smtClean="0"/>
              <a:t>Most </a:t>
            </a:r>
            <a:r>
              <a:rPr lang="en-US" sz="2400" dirty="0"/>
              <a:t>overloaded operators may be defined as ordinary </a:t>
            </a:r>
            <a:r>
              <a:rPr lang="en-US" sz="2400" b="1" dirty="0">
                <a:solidFill>
                  <a:srgbClr val="C00000"/>
                </a:solidFill>
              </a:rPr>
              <a:t>nonmember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functions or as class </a:t>
            </a:r>
            <a:r>
              <a:rPr lang="en-US" sz="2400" b="1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functions.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A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 &amp;l,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 &amp;r);</a:t>
            </a:r>
            <a:br>
              <a:rPr lang="en-US" altLang="zh-CN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// returns l “+” 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A 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+(const A &amp;r);</a:t>
            </a:r>
            <a:br>
              <a:rPr lang="en-US" altLang="zh-CN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// returns 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this “+” r</a:t>
            </a:r>
            <a:endParaRPr lang="en-US" sz="2400" dirty="0"/>
          </a:p>
          <a:p>
            <a:r>
              <a:rPr lang="en-US" dirty="0" smtClean="0"/>
              <a:t>Special operators</a:t>
            </a:r>
          </a:p>
          <a:p>
            <a:pPr lvl="1"/>
            <a:r>
              <a:rPr lang="en-US" dirty="0" smtClean="0"/>
              <a:t>Subscript </a:t>
            </a:r>
            <a:r>
              <a:rPr lang="en-US" dirty="0" smtClean="0"/>
              <a:t>operator []: </a:t>
            </a:r>
            <a:r>
              <a:rPr lang="en-US" dirty="0" smtClean="0"/>
              <a:t>two versions</a:t>
            </a:r>
          </a:p>
          <a:p>
            <a:pPr lvl="1"/>
            <a:r>
              <a:rPr lang="en-US" dirty="0" smtClean="0"/>
              <a:t>Insertion operator &lt;&lt; and extraction operator 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 mechanism to make a function/class as a "</a:t>
            </a:r>
            <a:r>
              <a:rPr lang="en-US" sz="2400" b="1" dirty="0">
                <a:solidFill>
                  <a:srgbClr val="C00000"/>
                </a:solidFill>
              </a:rPr>
              <a:t>friend</a:t>
            </a:r>
            <a:r>
              <a:rPr lang="en-US" sz="2400" dirty="0"/>
              <a:t>" of another class, so the function/class can directly visit the private members of the other class</a:t>
            </a:r>
          </a:p>
          <a:p>
            <a:endParaRPr lang="en-US" sz="2400" dirty="0"/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bar;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class bar { ... };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 ... }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3429000"/>
            <a:ext cx="2743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Friendship of both class and function.</a:t>
            </a:r>
          </a:p>
        </p:txBody>
      </p:sp>
    </p:spTree>
    <p:extLst>
      <p:ext uri="{BB962C8B-B14F-4D97-AF65-F5344CB8AC3E}">
        <p14:creationId xmlns:p14="http://schemas.microsoft.com/office/powerpoint/2010/main" val="35798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“pile” of objects where new object is put on </a:t>
            </a:r>
            <a:r>
              <a:rPr lang="en-US" b="1" dirty="0">
                <a:solidFill>
                  <a:srgbClr val="0000FF"/>
                </a:solidFill>
              </a:rPr>
              <a:t>top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pile and the top object is removed first.</a:t>
            </a:r>
          </a:p>
          <a:p>
            <a:r>
              <a:rPr lang="en-US" dirty="0"/>
              <a:t>Five operations</a:t>
            </a:r>
          </a:p>
          <a:p>
            <a:pPr lvl="1"/>
            <a:r>
              <a:rPr lang="en-US" dirty="0"/>
              <a:t>size(), </a:t>
            </a:r>
            <a:r>
              <a:rPr lang="en-US" dirty="0" err="1"/>
              <a:t>isEmpty</a:t>
            </a:r>
            <a:r>
              <a:rPr lang="en-US" dirty="0"/>
              <a:t>(), push(), pop(), top()</a:t>
            </a:r>
          </a:p>
          <a:p>
            <a:pPr lvl="1"/>
            <a:endParaRPr lang="en-US" dirty="0"/>
          </a:p>
          <a:p>
            <a:r>
              <a:rPr lang="en-US" dirty="0"/>
              <a:t>Can be implemented using either array or linked list</a:t>
            </a:r>
          </a:p>
          <a:p>
            <a:endParaRPr lang="en-US" dirty="0"/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browser’s “back” feature</a:t>
            </a:r>
          </a:p>
          <a:p>
            <a:pPr lvl="1"/>
            <a:r>
              <a:rPr lang="en-US" dirty="0"/>
              <a:t>Parentheses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“line” of items in which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/>
              <a:t> item inserted is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one out.</a:t>
            </a:r>
          </a:p>
          <a:p>
            <a:pPr lvl="1"/>
            <a:r>
              <a:rPr lang="en-US" dirty="0"/>
              <a:t>Insert to the back and remove from the front</a:t>
            </a:r>
          </a:p>
          <a:p>
            <a:r>
              <a:rPr lang="en-US" dirty="0"/>
              <a:t>Six operations</a:t>
            </a:r>
          </a:p>
          <a:p>
            <a:pPr lvl="1"/>
            <a:r>
              <a:rPr lang="en-US" dirty="0"/>
              <a:t>size(), </a:t>
            </a:r>
            <a:r>
              <a:rPr lang="en-US" dirty="0" err="1"/>
              <a:t>isEmpty</a:t>
            </a:r>
            <a:r>
              <a:rPr lang="en-US" dirty="0"/>
              <a:t>(), </a:t>
            </a:r>
            <a:r>
              <a:rPr lang="en-US" dirty="0" err="1"/>
              <a:t>enqueue</a:t>
            </a:r>
            <a:r>
              <a:rPr lang="en-US" dirty="0"/>
              <a:t>(), </a:t>
            </a:r>
            <a:r>
              <a:rPr lang="en-US" dirty="0" err="1"/>
              <a:t>dequeue</a:t>
            </a:r>
            <a:r>
              <a:rPr lang="en-US" dirty="0"/>
              <a:t>(), front(), rear()</a:t>
            </a:r>
          </a:p>
          <a:p>
            <a:r>
              <a:rPr lang="en-US" dirty="0" smtClean="0"/>
              <a:t>Can </a:t>
            </a:r>
            <a:r>
              <a:rPr lang="en-US" dirty="0"/>
              <a:t>be implemented using either linked list or array</a:t>
            </a:r>
          </a:p>
          <a:p>
            <a:pPr lvl="1"/>
            <a:r>
              <a:rPr lang="en-US" dirty="0"/>
              <a:t>What kind of linked list?</a:t>
            </a:r>
          </a:p>
          <a:p>
            <a:pPr lvl="1"/>
            <a:r>
              <a:rPr lang="en-US" dirty="0"/>
              <a:t>What kind of array?</a:t>
            </a:r>
          </a:p>
          <a:p>
            <a:endParaRPr lang="en-US" dirty="0" smtClean="0"/>
          </a:p>
          <a:p>
            <a:r>
              <a:rPr lang="en-US" dirty="0" smtClean="0"/>
              <a:t>Relative</a:t>
            </a:r>
            <a:r>
              <a:rPr lang="en-US" dirty="0" smtClean="0"/>
              <a:t>: </a:t>
            </a:r>
            <a:r>
              <a:rPr lang="en-US" dirty="0" err="1" smtClean="0"/>
              <a:t>deque</a:t>
            </a:r>
            <a:r>
              <a:rPr lang="en-US" dirty="0" smtClean="0"/>
              <a:t> – </a:t>
            </a:r>
            <a:r>
              <a:rPr lang="en-US" dirty="0" smtClean="0"/>
              <a:t>double</a:t>
            </a:r>
            <a:r>
              <a:rPr lang="en-US" altLang="zh-CN" dirty="0" smtClean="0"/>
              <a:t>-</a:t>
            </a:r>
            <a:r>
              <a:rPr lang="en-US" dirty="0" smtClean="0"/>
              <a:t>ended </a:t>
            </a:r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Sequential container: store and retrieve elements by position</a:t>
            </a:r>
          </a:p>
          <a:p>
            <a:pPr lvl="1"/>
            <a:r>
              <a:rPr lang="en-US" dirty="0"/>
              <a:t>vector, </a:t>
            </a:r>
            <a:r>
              <a:rPr lang="en-US" dirty="0" err="1"/>
              <a:t>deque</a:t>
            </a:r>
            <a:r>
              <a:rPr lang="en-US" dirty="0"/>
              <a:t>, list</a:t>
            </a:r>
          </a:p>
          <a:p>
            <a:r>
              <a:rPr lang="en-US" dirty="0"/>
              <a:t>Associative container: </a:t>
            </a:r>
            <a:r>
              <a:rPr lang="en-GB" altLang="en-US" dirty="0"/>
              <a:t>store and retrieve elements based on their </a:t>
            </a:r>
            <a:r>
              <a:rPr lang="en-GB" altLang="en-US" b="1" dirty="0" smtClean="0">
                <a:solidFill>
                  <a:srgbClr val="FF0000"/>
                </a:solidFill>
              </a:rPr>
              <a:t>keys</a:t>
            </a:r>
            <a:endParaRPr lang="en-GB" altLang="en-US" dirty="0"/>
          </a:p>
          <a:p>
            <a:pPr lvl="1"/>
            <a:r>
              <a:rPr lang="en-GB" altLang="en-US" dirty="0" smtClean="0"/>
              <a:t>One example: map</a:t>
            </a:r>
            <a:endParaRPr lang="en-GB" altLang="en-US" dirty="0" smtClean="0"/>
          </a:p>
          <a:p>
            <a:r>
              <a:rPr lang="en-US" dirty="0" smtClean="0"/>
              <a:t>Iterators</a:t>
            </a:r>
            <a:r>
              <a:rPr lang="en-US" dirty="0"/>
              <a:t>: companion type of a container</a:t>
            </a:r>
          </a:p>
          <a:p>
            <a:pPr lvl="1"/>
            <a:r>
              <a:rPr lang="en-US" dirty="0"/>
              <a:t>Iterators are more general than subscripts: All of the library containers define iterator types, but only a few of them support subscripting.</a:t>
            </a:r>
          </a:p>
          <a:p>
            <a:pPr lvl="1"/>
            <a:r>
              <a:rPr lang="en-US" dirty="0"/>
              <a:t>Operations: ++</a:t>
            </a:r>
            <a:r>
              <a:rPr lang="en-US" dirty="0" err="1"/>
              <a:t>iter</a:t>
            </a:r>
            <a:r>
              <a:rPr lang="en-US" dirty="0"/>
              <a:t>, --</a:t>
            </a:r>
            <a:r>
              <a:rPr lang="en-US" dirty="0" err="1"/>
              <a:t>iter</a:t>
            </a:r>
            <a:r>
              <a:rPr lang="en-US" dirty="0"/>
              <a:t>, iter1 == iter2, iter1 != iter2, *</a:t>
            </a:r>
            <a:r>
              <a:rPr lang="en-US" dirty="0" err="1"/>
              <a:t>iter</a:t>
            </a:r>
            <a:endParaRPr lang="en-US" dirty="0"/>
          </a:p>
          <a:p>
            <a:pPr lvl="1"/>
            <a:r>
              <a:rPr lang="en-US" dirty="0" err="1"/>
              <a:t>const_iterator</a:t>
            </a:r>
            <a:r>
              <a:rPr lang="en-US" dirty="0"/>
              <a:t>: cannot change the element referred 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Container: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Contructor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v1; vector&lt;T&gt; v2(v1);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v3(n, t);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v4(b, e);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Iterator range. Can </a:t>
            </a:r>
            <a:r>
              <a:rPr lang="en-US" sz="2400" dirty="0"/>
              <a:t>even use another container type / </a:t>
            </a:r>
            <a:r>
              <a:rPr lang="en-US" sz="2400" dirty="0" smtClean="0"/>
              <a:t>built</a:t>
            </a:r>
            <a:r>
              <a:rPr lang="en-US" sz="2400" dirty="0"/>
              <a:t>-in array to initialize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dirty="0"/>
              <a:t>Random access through subscripting: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d[k]</a:t>
            </a:r>
          </a:p>
          <a:p>
            <a:r>
              <a:rPr lang="en-US" dirty="0"/>
              <a:t>size(), empty(), </a:t>
            </a:r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pop_back</a:t>
            </a:r>
            <a:r>
              <a:rPr lang="en-US" dirty="0"/>
              <a:t>(), front(), back(), begin(), end(), clear()</a:t>
            </a:r>
          </a:p>
          <a:p>
            <a:r>
              <a:rPr lang="en-US" dirty="0"/>
              <a:t>Supports iterator arithmetic (iter+3) and relational operations on iterator (iter1 &lt;/&lt;=/&gt;/&gt;= iter2)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vector, </a:t>
            </a:r>
            <a:r>
              <a:rPr lang="en-US" dirty="0" err="1"/>
              <a:t>deque</a:t>
            </a:r>
            <a:r>
              <a:rPr lang="en-US" dirty="0"/>
              <a:t>,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deque</a:t>
            </a:r>
            <a:r>
              <a:rPr lang="en-US" dirty="0"/>
              <a:t> and list support </a:t>
            </a:r>
            <a:r>
              <a:rPr lang="en-US" dirty="0" err="1"/>
              <a:t>push_front</a:t>
            </a:r>
            <a:r>
              <a:rPr lang="en-US" dirty="0"/>
              <a:t>() and </a:t>
            </a:r>
            <a:r>
              <a:rPr lang="en-US" dirty="0" err="1"/>
              <a:t>pop_front</a:t>
            </a:r>
            <a:r>
              <a:rPr lang="en-US" dirty="0"/>
              <a:t>(); vector does not support</a:t>
            </a:r>
          </a:p>
          <a:p>
            <a:endParaRPr lang="en-US" dirty="0"/>
          </a:p>
          <a:p>
            <a:r>
              <a:rPr lang="en-US" b="1" dirty="0"/>
              <a:t>list</a:t>
            </a:r>
            <a:r>
              <a:rPr lang="en-US" dirty="0"/>
              <a:t> does not support subscripting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list&lt;string&gt; li(10, “hi”);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li[1] = “hello”;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r>
              <a:rPr lang="en-US" dirty="0"/>
              <a:t>No iterator arithmetic for </a:t>
            </a:r>
            <a:r>
              <a:rPr lang="en-US" b="1" dirty="0"/>
              <a:t>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it+3;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No relational operation &lt;, &lt;=, &gt;, &gt;= on iterator of </a:t>
            </a:r>
            <a:r>
              <a:rPr lang="en-US" b="1" dirty="0"/>
              <a:t>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it1, it2;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it1 &lt; it2;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Written exam</a:t>
            </a:r>
          </a:p>
          <a:p>
            <a:pPr lvl="1"/>
            <a:r>
              <a:rPr lang="en-US" altLang="zh-CN" dirty="0"/>
              <a:t>Like midterm</a:t>
            </a:r>
          </a:p>
          <a:p>
            <a:pPr lvl="1"/>
            <a:r>
              <a:rPr lang="en-US" dirty="0"/>
              <a:t>A number of questions </a:t>
            </a:r>
            <a:r>
              <a:rPr lang="en-US" dirty="0" smtClean="0"/>
              <a:t>that </a:t>
            </a:r>
            <a:r>
              <a:rPr lang="en-US" dirty="0"/>
              <a:t>only require you to provide a very short answer</a:t>
            </a:r>
          </a:p>
          <a:p>
            <a:pPr lvl="1"/>
            <a:r>
              <a:rPr lang="en-US" dirty="0"/>
              <a:t>A few questions </a:t>
            </a:r>
            <a:r>
              <a:rPr lang="en-US" dirty="0" smtClean="0"/>
              <a:t>that </a:t>
            </a:r>
            <a:r>
              <a:rPr lang="en-US" dirty="0"/>
              <a:t>require you to write code on the paper</a:t>
            </a:r>
          </a:p>
          <a:p>
            <a:endParaRPr lang="en-US" dirty="0"/>
          </a:p>
          <a:p>
            <a:r>
              <a:rPr lang="en-US" dirty="0"/>
              <a:t>Abide by the </a:t>
            </a:r>
            <a:r>
              <a:rPr lang="en-US" b="1" dirty="0">
                <a:solidFill>
                  <a:srgbClr val="C00000"/>
                </a:solidFill>
              </a:rPr>
              <a:t>Honor Code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Sequential Container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 are fast for random access, but are not efficient for inserting/removing at the middle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is efficient for inserting/removing at the middle, but not efficient for random access</a:t>
            </a:r>
          </a:p>
          <a:p>
            <a:r>
              <a:rPr lang="en-US" dirty="0"/>
              <a:t>Choose based on the required operations and their frequencies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, unless you have a good reason to prefer another container.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Container: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stores (key, value) pair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cs typeface="Courier New" panose="02070309020205020404" pitchFamily="49" charset="0"/>
              </a:rPr>
              <a:t>We can use subscripting to add elements to a map</a:t>
            </a:r>
          </a:p>
          <a:p>
            <a:pPr marL="320040" lvl="1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["Anna"] = 1;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key exists, subscripting return the value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not existing, </a:t>
            </a:r>
            <a:r>
              <a:rPr lang="en-US" altLang="zh-CN" dirty="0"/>
              <a:t>adds an element with that index to the map</a:t>
            </a:r>
          </a:p>
          <a:p>
            <a:r>
              <a:rPr lang="en-US" dirty="0"/>
              <a:t>How can we determine if a key is present without causing it to be inserted?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r>
              <a:rPr lang="en-US" dirty="0">
                <a:cs typeface="Courier New" panose="02070309020205020404" pitchFamily="49" charset="0"/>
              </a:rPr>
              <a:t>Iterator for map elements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-&gt;first;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2262570"/>
            <a:ext cx="601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rgbClr val="FF0000"/>
                </a:solidFill>
              </a:rPr>
              <a:t>Good Luck to Everyone!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8454" y="3937337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235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Subtype and inheritance</a:t>
            </a:r>
          </a:p>
          <a:p>
            <a:r>
              <a:rPr lang="en-US" dirty="0"/>
              <a:t>Virtual function</a:t>
            </a:r>
          </a:p>
          <a:p>
            <a:r>
              <a:rPr lang="en-US" dirty="0"/>
              <a:t>Abstract base class (interface)</a:t>
            </a:r>
          </a:p>
          <a:p>
            <a:r>
              <a:rPr lang="en-US" dirty="0"/>
              <a:t>Representation invariants</a:t>
            </a:r>
          </a:p>
          <a:p>
            <a:r>
              <a:rPr lang="en-US" dirty="0"/>
              <a:t>Dynamic memory management and dynamic array</a:t>
            </a:r>
          </a:p>
          <a:p>
            <a:r>
              <a:rPr lang="en-US" dirty="0"/>
              <a:t>Constructor taking default arguments and destructor</a:t>
            </a:r>
          </a:p>
          <a:p>
            <a:r>
              <a:rPr lang="en-US" dirty="0"/>
              <a:t>Deep copy: copy constructor, overloaded assignment operator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Container of pointers: one invariant and three rules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Stack and queue</a:t>
            </a:r>
          </a:p>
          <a:p>
            <a:r>
              <a:rPr lang="en-US" dirty="0"/>
              <a:t>STL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450145"/>
            <a:ext cx="3429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Range: </a:t>
            </a:r>
            <a:r>
              <a:rPr lang="en-US" altLang="zh-CN" sz="2400" dirty="0" smtClean="0"/>
              <a:t>Topics </a:t>
            </a:r>
            <a:r>
              <a:rPr lang="en-US" altLang="zh-CN" sz="2400" dirty="0"/>
              <a:t>after Midterm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15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Subtype: satisfying </a:t>
            </a:r>
            <a:r>
              <a:rPr lang="en-US" altLang="zh-CN" dirty="0"/>
              <a:t>“substitution principle”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an Abstract Data Type, there are three ways to create a subtype from a </a:t>
            </a:r>
            <a:r>
              <a:rPr lang="en-US" dirty="0" err="1"/>
              <a:t>supertype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one or more operations. E.g. </a:t>
            </a:r>
            <a:r>
              <a:rPr lang="en-US" dirty="0" err="1"/>
              <a:t>IntSet</a:t>
            </a:r>
            <a:r>
              <a:rPr lang="en-US" dirty="0"/>
              <a:t> -&gt; </a:t>
            </a:r>
            <a:r>
              <a:rPr lang="en-US" dirty="0" err="1"/>
              <a:t>MaxIntSet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Strengthen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0070C0"/>
                </a:solidFill>
              </a:rPr>
              <a:t>postcondition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one or more operations. E.g., </a:t>
            </a:r>
            <a:r>
              <a:rPr lang="en-US" dirty="0" err="1"/>
              <a:t>MaxIntSet</a:t>
            </a:r>
            <a:r>
              <a:rPr lang="en-US" dirty="0"/>
              <a:t> -&gt; </a:t>
            </a:r>
            <a:r>
              <a:rPr lang="en-US" dirty="0" err="1"/>
              <a:t>SafeMaxIntSet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Weaken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one or more operations. </a:t>
            </a:r>
            <a:r>
              <a:rPr lang="en-US" altLang="zh-CN" dirty="0"/>
              <a:t>E.g., </a:t>
            </a:r>
            <a:r>
              <a:rPr lang="en-US" altLang="zh-CN" dirty="0" err="1"/>
              <a:t>MaxIntSet</a:t>
            </a:r>
            <a:r>
              <a:rPr lang="en-US" altLang="zh-CN" dirty="0"/>
              <a:t> -&gt; </a:t>
            </a:r>
            <a:r>
              <a:rPr lang="en-US" altLang="zh-CN" dirty="0" err="1"/>
              <a:t>SafeMaxIntSet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C++ has a mechanism to enable subtyping, called </a:t>
            </a:r>
            <a:r>
              <a:rPr lang="en-US" altLang="zh-CN" b="1" dirty="0">
                <a:solidFill>
                  <a:srgbClr val="C00000"/>
                </a:solidFill>
              </a:rPr>
              <a:t>inheritance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class bar :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foo {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};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dirty="0"/>
              <a:t> is a </a:t>
            </a:r>
            <a:r>
              <a:rPr lang="en-US" altLang="zh-CN" b="1" dirty="0">
                <a:solidFill>
                  <a:srgbClr val="C00000"/>
                </a:solidFill>
              </a:rPr>
              <a:t>derived class</a:t>
            </a:r>
            <a:r>
              <a:rPr lang="en-US" altLang="zh-CN" dirty="0"/>
              <a:t> of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en-US" altLang="zh-CN" dirty="0"/>
              <a:t>Legal to have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Protected</a:t>
            </a:r>
            <a:r>
              <a:rPr lang="en-US" altLang="zh-CN" dirty="0"/>
              <a:t> data members</a:t>
            </a:r>
          </a:p>
          <a:p>
            <a:pPr lvl="1"/>
            <a:r>
              <a:rPr lang="en-US" altLang="zh-CN" dirty="0"/>
              <a:t>Versus private data members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4362271"/>
            <a:ext cx="258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 b;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&amp;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*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void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endParaRPr lang="en-US" dirty="0"/>
          </a:p>
          <a:p>
            <a:r>
              <a:rPr lang="en-US" sz="2800" dirty="0"/>
              <a:t>This makes it possible to run the function based on the actual type.</a:t>
            </a:r>
          </a:p>
          <a:p>
            <a:r>
              <a:rPr lang="en-US" sz="2800" dirty="0"/>
              <a:t>“</a:t>
            </a:r>
            <a:r>
              <a:rPr lang="en-US" sz="2800" dirty="0" err="1"/>
              <a:t>virtualness</a:t>
            </a:r>
            <a:r>
              <a:rPr lang="en-US" sz="2800" dirty="0"/>
              <a:t>” is inherited.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 foo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void f();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void g();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 bar: public foo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void f();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void g();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362200"/>
            <a:ext cx="1436227" cy="461665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non-virtual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0346" y="3200400"/>
            <a:ext cx="916854" cy="461665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virtual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395" y="4572000"/>
            <a:ext cx="4608954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bar b;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foo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&amp;b;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-&gt;f(); //Call foo::f()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-&gt;g(); //Call bar::g()</a:t>
            </a:r>
          </a:p>
        </p:txBody>
      </p:sp>
    </p:spTree>
    <p:extLst>
      <p:ext uri="{BB962C8B-B14F-4D97-AF65-F5344CB8AC3E}">
        <p14:creationId xmlns:p14="http://schemas.microsoft.com/office/powerpoint/2010/main" val="13896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An "interface-only" class, from which an implementation can be </a:t>
            </a:r>
            <a:r>
              <a:rPr lang="en-US" b="1" dirty="0">
                <a:solidFill>
                  <a:srgbClr val="0000FF"/>
                </a:solidFill>
              </a:rPr>
              <a:t>derived</a:t>
            </a:r>
            <a:r>
              <a:rPr lang="en-US" dirty="0"/>
              <a:t>.</a:t>
            </a:r>
          </a:p>
          <a:p>
            <a:r>
              <a:rPr lang="en-US" dirty="0"/>
              <a:t>Cannot be instantiated, because there is no implementation.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Define </a:t>
            </a:r>
            <a:r>
              <a:rPr lang="en-US" b="1" dirty="0">
                <a:solidFill>
                  <a:srgbClr val="0000FF"/>
                </a:solidFill>
              </a:rPr>
              <a:t>pure virtual functions</a:t>
            </a:r>
            <a:r>
              <a:rPr lang="en-US" dirty="0"/>
              <a:t> for abstract base classes.</a:t>
            </a:r>
          </a:p>
          <a:p>
            <a:pPr marL="320040" lvl="1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r>
              <a:rPr lang="en-US" dirty="0"/>
              <a:t>Put the implementation in a </a:t>
            </a:r>
            <a:r>
              <a:rPr lang="en-US" b="1" dirty="0">
                <a:solidFill>
                  <a:srgbClr val="C00000"/>
                </a:solidFill>
              </a:rPr>
              <a:t>derived class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/>
          </a:p>
          <a:p>
            <a:r>
              <a:rPr lang="en-US" dirty="0"/>
              <a:t>Create instance using pointers/references.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12860</TotalTime>
  <Words>1814</Words>
  <Application>Microsoft Office PowerPoint</Application>
  <PresentationFormat>On-screen Show (4:3)</PresentationFormat>
  <Paragraphs>365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宋体</vt:lpstr>
      <vt:lpstr>幼圆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Final Exam</vt:lpstr>
      <vt:lpstr>Final Exam</vt:lpstr>
      <vt:lpstr>Final Exam Topics</vt:lpstr>
      <vt:lpstr>Subtypes Creating</vt:lpstr>
      <vt:lpstr>Inheritance</vt:lpstr>
      <vt:lpstr>Virtual Functions</vt:lpstr>
      <vt:lpstr>Virtual Functions</vt:lpstr>
      <vt:lpstr>Abstract Base Classes</vt:lpstr>
      <vt:lpstr>Representation Invariants</vt:lpstr>
      <vt:lpstr>Dynamic Memory Allocation</vt:lpstr>
      <vt:lpstr>IntSet with Dynamic Array</vt:lpstr>
      <vt:lpstr>IntSet with Dynamic Array</vt:lpstr>
      <vt:lpstr>Deep Copy</vt:lpstr>
      <vt:lpstr>Linked List</vt:lpstr>
      <vt:lpstr>Linked Lists</vt:lpstr>
      <vt:lpstr>Linked List Traversal</vt:lpstr>
      <vt:lpstr>Polymorphism and Templates</vt:lpstr>
      <vt:lpstr>Templates</vt:lpstr>
      <vt:lpstr>Container of Pointers</vt:lpstr>
      <vt:lpstr>Containers Destructor</vt:lpstr>
      <vt:lpstr>Container of Pointers Copy</vt:lpstr>
      <vt:lpstr>Operator Overloading</vt:lpstr>
      <vt:lpstr>Friend</vt:lpstr>
      <vt:lpstr>Stack</vt:lpstr>
      <vt:lpstr>Queue</vt:lpstr>
      <vt:lpstr>Standard Template Library</vt:lpstr>
      <vt:lpstr>Sequential Container: vector</vt:lpstr>
      <vt:lpstr>Differences between vector, deque, list</vt:lpstr>
      <vt:lpstr>Which Sequential Container to Use?</vt:lpstr>
      <vt:lpstr>Associative Container: map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1192</cp:revision>
  <dcterms:created xsi:type="dcterms:W3CDTF">2008-09-02T17:19:50Z</dcterms:created>
  <dcterms:modified xsi:type="dcterms:W3CDTF">2019-07-31T00:52:42Z</dcterms:modified>
</cp:coreProperties>
</file>