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b3c425b02_1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b3c425b02_1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b3c425b02_2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b3c425b02_2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bdeb1fc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bdeb1fc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bdeb1fc3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bdeb1fc3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bdeb1fc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bdeb1fc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b3c425b02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b3c425b02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b3c425b0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b3c425b0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b3c425b0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b3c425b0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b3c425b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b3c425b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bdeb1fc3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bdeb1fc3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1bc9484e7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1bc9484e7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bdeb1fc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bdeb1fc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b3c425b02_1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b3c425b02_1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2fe83141700d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2fe83141700d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b3c425b02_1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b3c425b02_1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 sugar easie spoileage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bdeb1fc3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bdeb1fc3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b3c425b02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b3c425b02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b3c425b02_2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b3c425b02_2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5650" y="4175"/>
            <a:ext cx="9144000" cy="5139300"/>
          </a:xfrm>
          <a:prstGeom prst="rect">
            <a:avLst/>
          </a:prstGeom>
          <a:solidFill>
            <a:srgbClr val="EEEEEE">
              <a:alpha val="556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p:nvPr/>
        </p:nvSpPr>
        <p:spPr>
          <a:xfrm>
            <a:off x="1063450" y="689204"/>
            <a:ext cx="6916924" cy="47348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EDA: Wine Presentation</a:t>
            </a:r>
          </a:p>
        </p:txBody>
      </p:sp>
      <p:sp>
        <p:nvSpPr>
          <p:cNvPr id="56" name="Google Shape;56;p13"/>
          <p:cNvSpPr txBox="1"/>
          <p:nvPr/>
        </p:nvSpPr>
        <p:spPr>
          <a:xfrm>
            <a:off x="6424425" y="1756338"/>
            <a:ext cx="2628900" cy="25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lt1"/>
              </a:solidFill>
            </a:endParaRPr>
          </a:p>
        </p:txBody>
      </p:sp>
      <p:sp>
        <p:nvSpPr>
          <p:cNvPr id="57" name="Google Shape;57;p13"/>
          <p:cNvSpPr/>
          <p:nvPr/>
        </p:nvSpPr>
        <p:spPr>
          <a:xfrm>
            <a:off x="3000374" y="2738800"/>
            <a:ext cx="2980779" cy="121622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Hayoung Cheon</a:t>
            </a:r>
            <a:br>
              <a:rPr b="0" i="0">
                <a:ln cap="flat" cmpd="sng" w="9525">
                  <a:solidFill>
                    <a:schemeClr val="dk2"/>
                  </a:solidFill>
                  <a:prstDash val="solid"/>
                  <a:round/>
                  <a:headEnd len="sm" w="sm" type="none"/>
                  <a:tailEnd len="sm" w="sm" type="none"/>
                </a:ln>
                <a:solidFill>
                  <a:schemeClr val="lt2"/>
                </a:solidFill>
                <a:latin typeface="Arial"/>
              </a:rPr>
            </a:br>
            <a:r>
              <a:rPr b="0" i="0">
                <a:ln cap="flat" cmpd="sng" w="9525">
                  <a:solidFill>
                    <a:schemeClr val="dk2"/>
                  </a:solidFill>
                  <a:prstDash val="solid"/>
                  <a:round/>
                  <a:headEnd len="sm" w="sm" type="none"/>
                  <a:tailEnd len="sm" w="sm" type="none"/>
                </a:ln>
                <a:solidFill>
                  <a:schemeClr val="lt2"/>
                </a:solidFill>
                <a:latin typeface="Arial"/>
              </a:rPr>
              <a:t>Jack Korbitz</a:t>
            </a:r>
            <a:br>
              <a:rPr b="0" i="0">
                <a:ln cap="flat" cmpd="sng" w="9525">
                  <a:solidFill>
                    <a:schemeClr val="dk2"/>
                  </a:solidFill>
                  <a:prstDash val="solid"/>
                  <a:round/>
                  <a:headEnd len="sm" w="sm" type="none"/>
                  <a:tailEnd len="sm" w="sm" type="none"/>
                </a:ln>
                <a:solidFill>
                  <a:schemeClr val="lt2"/>
                </a:solidFill>
                <a:latin typeface="Arial"/>
              </a:rPr>
            </a:br>
            <a:r>
              <a:rPr b="0" i="0">
                <a:ln cap="flat" cmpd="sng" w="9525">
                  <a:solidFill>
                    <a:schemeClr val="dk2"/>
                  </a:solidFill>
                  <a:prstDash val="solid"/>
                  <a:round/>
                  <a:headEnd len="sm" w="sm" type="none"/>
                  <a:tailEnd len="sm" w="sm" type="none"/>
                </a:ln>
                <a:solidFill>
                  <a:schemeClr val="lt2"/>
                </a:solidFill>
                <a:latin typeface="Arial"/>
              </a:rPr>
              <a:t>Samson Akomolafe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7381" y="0"/>
            <a:ext cx="9129238" cy="5143500"/>
          </a:xfrm>
          <a:prstGeom prst="rect">
            <a:avLst/>
          </a:prstGeom>
          <a:noFill/>
          <a:ln>
            <a:noFill/>
          </a:ln>
        </p:spPr>
      </p:pic>
      <p:sp>
        <p:nvSpPr>
          <p:cNvPr id="137" name="Google Shape;137;p22"/>
          <p:cNvSpPr/>
          <p:nvPr/>
        </p:nvSpPr>
        <p:spPr>
          <a:xfrm>
            <a:off x="476150" y="81579"/>
            <a:ext cx="8191694" cy="48129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Location: Texas vs California</a:t>
            </a:r>
          </a:p>
        </p:txBody>
      </p:sp>
      <p:pic>
        <p:nvPicPr>
          <p:cNvPr id="138" name="Google Shape;138;p22"/>
          <p:cNvPicPr preferRelativeResize="0"/>
          <p:nvPr/>
        </p:nvPicPr>
        <p:blipFill>
          <a:blip r:embed="rId4">
            <a:alphaModFix/>
          </a:blip>
          <a:stretch>
            <a:fillRect/>
          </a:stretch>
        </p:blipFill>
        <p:spPr>
          <a:xfrm>
            <a:off x="476150" y="622913"/>
            <a:ext cx="5181600" cy="4257675"/>
          </a:xfrm>
          <a:prstGeom prst="rect">
            <a:avLst/>
          </a:prstGeom>
          <a:noFill/>
          <a:ln>
            <a:noFill/>
          </a:ln>
        </p:spPr>
      </p:pic>
      <p:sp>
        <p:nvSpPr>
          <p:cNvPr id="139" name="Google Shape;139;p22"/>
          <p:cNvSpPr txBox="1"/>
          <p:nvPr/>
        </p:nvSpPr>
        <p:spPr>
          <a:xfrm>
            <a:off x="5561775" y="1232350"/>
            <a:ext cx="3477600" cy="3117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lang="en" sz="1200">
                <a:solidFill>
                  <a:schemeClr val="dk2"/>
                </a:solidFill>
              </a:rPr>
              <a:t>California Wines are</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Lower</a:t>
            </a:r>
            <a:r>
              <a:rPr lang="en" sz="1200">
                <a:solidFill>
                  <a:schemeClr val="dk2"/>
                </a:solidFill>
              </a:rPr>
              <a:t> Density</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Higher Alcohol Content</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Lower Volatile Acidity</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In large part due to the distribution of having a higher </a:t>
            </a:r>
            <a:r>
              <a:rPr lang="en" sz="1200">
                <a:solidFill>
                  <a:schemeClr val="dk2"/>
                </a:solidFill>
              </a:rPr>
              <a:t>percent</a:t>
            </a:r>
            <a:r>
              <a:rPr lang="en" sz="1200">
                <a:solidFill>
                  <a:schemeClr val="dk2"/>
                </a:solidFill>
              </a:rPr>
              <a:t> of White Wine</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Environmental Factors</a:t>
            </a:r>
            <a:endParaRPr sz="1200">
              <a:solidFill>
                <a:schemeClr val="dk2"/>
              </a:solidFill>
            </a:endParaRPr>
          </a:p>
          <a:p>
            <a:pPr indent="-304800" lvl="2" marL="1371600" rtl="0" algn="l">
              <a:spcBef>
                <a:spcPts val="0"/>
              </a:spcBef>
              <a:spcAft>
                <a:spcPts val="0"/>
              </a:spcAft>
              <a:buClr>
                <a:schemeClr val="dk2"/>
              </a:buClr>
              <a:buSzPts val="1200"/>
              <a:buChar char="■"/>
            </a:pPr>
            <a:r>
              <a:rPr lang="en" sz="1200">
                <a:solidFill>
                  <a:schemeClr val="dk2"/>
                </a:solidFill>
              </a:rPr>
              <a:t>Soil Composition</a:t>
            </a:r>
            <a:endParaRPr sz="1200">
              <a:solidFill>
                <a:schemeClr val="dk2"/>
              </a:solidFill>
            </a:endParaRPr>
          </a:p>
          <a:p>
            <a:pPr indent="-304800" lvl="2" marL="1371600" rtl="0" algn="l">
              <a:spcBef>
                <a:spcPts val="0"/>
              </a:spcBef>
              <a:spcAft>
                <a:spcPts val="0"/>
              </a:spcAft>
              <a:buClr>
                <a:schemeClr val="dk2"/>
              </a:buClr>
              <a:buSzPts val="1200"/>
              <a:buChar char="■"/>
            </a:pPr>
            <a:r>
              <a:rPr lang="en" sz="1200">
                <a:solidFill>
                  <a:schemeClr val="dk2"/>
                </a:solidFill>
              </a:rPr>
              <a:t>Climate (Dry)</a:t>
            </a:r>
            <a:endParaRPr sz="1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3"/>
          <p:cNvSpPr/>
          <p:nvPr/>
        </p:nvSpPr>
        <p:spPr>
          <a:xfrm>
            <a:off x="-5650" y="4175"/>
            <a:ext cx="9144000" cy="5139300"/>
          </a:xfrm>
          <a:prstGeom prst="rect">
            <a:avLst/>
          </a:prstGeom>
          <a:solidFill>
            <a:srgbClr val="EEEEEE">
              <a:alpha val="556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23"/>
          <p:cNvSpPr/>
          <p:nvPr/>
        </p:nvSpPr>
        <p:spPr>
          <a:xfrm>
            <a:off x="1107888" y="128579"/>
            <a:ext cx="6916924" cy="47348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EDA: Wine Presentation</a:t>
            </a:r>
          </a:p>
        </p:txBody>
      </p:sp>
      <p:sp>
        <p:nvSpPr>
          <p:cNvPr id="146" name="Google Shape;146;p23"/>
          <p:cNvSpPr txBox="1"/>
          <p:nvPr/>
        </p:nvSpPr>
        <p:spPr>
          <a:xfrm>
            <a:off x="6424425" y="1756338"/>
            <a:ext cx="2628900" cy="25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lt1"/>
              </a:solidFill>
            </a:endParaRPr>
          </a:p>
        </p:txBody>
      </p:sp>
      <p:sp>
        <p:nvSpPr>
          <p:cNvPr id="147" name="Google Shape;147;p23"/>
          <p:cNvSpPr/>
          <p:nvPr/>
        </p:nvSpPr>
        <p:spPr>
          <a:xfrm>
            <a:off x="3570913" y="1707479"/>
            <a:ext cx="1990851" cy="61071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Quality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Distribution of Wine Data</a:t>
            </a:r>
            <a:endParaRPr/>
          </a:p>
        </p:txBody>
      </p:sp>
      <p:sp>
        <p:nvSpPr>
          <p:cNvPr id="153" name="Google Shape;15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4"/>
          <p:cNvPicPr preferRelativeResize="0"/>
          <p:nvPr/>
        </p:nvPicPr>
        <p:blipFill>
          <a:blip r:embed="rId3">
            <a:alphaModFix/>
          </a:blip>
          <a:stretch>
            <a:fillRect/>
          </a:stretch>
        </p:blipFill>
        <p:spPr>
          <a:xfrm>
            <a:off x="311700" y="1192100"/>
            <a:ext cx="5770850" cy="3337150"/>
          </a:xfrm>
          <a:prstGeom prst="rect">
            <a:avLst/>
          </a:prstGeom>
          <a:noFill/>
          <a:ln>
            <a:noFill/>
          </a:ln>
        </p:spPr>
      </p:pic>
      <p:sp>
        <p:nvSpPr>
          <p:cNvPr id="155" name="Google Shape;155;p24"/>
          <p:cNvSpPr txBox="1"/>
          <p:nvPr/>
        </p:nvSpPr>
        <p:spPr>
          <a:xfrm>
            <a:off x="6221275" y="1192100"/>
            <a:ext cx="2315700" cy="3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u="sng">
                <a:solidFill>
                  <a:schemeClr val="dk2"/>
                </a:solidFill>
                <a:highlight>
                  <a:schemeClr val="lt1"/>
                </a:highlight>
              </a:rPr>
              <a:t>Observation</a:t>
            </a:r>
            <a:endParaRPr b="1" i="1" sz="1200" u="sng">
              <a:solidFill>
                <a:schemeClr val="dk2"/>
              </a:solidFill>
              <a:highlight>
                <a:schemeClr val="lt1"/>
              </a:highlight>
            </a:endParaRPr>
          </a:p>
          <a:p>
            <a:pPr indent="0" lvl="0" marL="0" rtl="0" algn="l">
              <a:spcBef>
                <a:spcPts val="0"/>
              </a:spcBef>
              <a:spcAft>
                <a:spcPts val="0"/>
              </a:spcAft>
              <a:buNone/>
            </a:pPr>
            <a:r>
              <a:t/>
            </a:r>
            <a:endParaRPr b="1" i="1" sz="1200" u="sng">
              <a:solidFill>
                <a:schemeClr val="dk2"/>
              </a:solidFill>
              <a:highlight>
                <a:schemeClr val="lt1"/>
              </a:highlight>
            </a:endParaRPr>
          </a:p>
          <a:p>
            <a:pPr indent="-298450" lvl="0" marL="457200" rtl="0" algn="l">
              <a:spcBef>
                <a:spcPts val="0"/>
              </a:spcBef>
              <a:spcAft>
                <a:spcPts val="0"/>
              </a:spcAft>
              <a:buClr>
                <a:schemeClr val="dk2"/>
              </a:buClr>
              <a:buSzPts val="1100"/>
              <a:buAutoNum type="arabicPeriod"/>
            </a:pPr>
            <a:r>
              <a:rPr i="1" lang="en" sz="1100">
                <a:solidFill>
                  <a:schemeClr val="dk2"/>
                </a:solidFill>
              </a:rPr>
              <a:t>There are 6 calibrations of the wine quality (3,4,5,6,7,8, 9)</a:t>
            </a:r>
            <a:endParaRPr i="1" sz="1100">
              <a:solidFill>
                <a:schemeClr val="dk2"/>
              </a:solidFill>
            </a:endParaRPr>
          </a:p>
          <a:p>
            <a:pPr indent="0" lvl="0" marL="457200" rtl="0" algn="l">
              <a:spcBef>
                <a:spcPts val="0"/>
              </a:spcBef>
              <a:spcAft>
                <a:spcPts val="0"/>
              </a:spcAft>
              <a:buNone/>
            </a:pPr>
            <a:r>
              <a:t/>
            </a:r>
            <a:endParaRPr i="1" sz="1100">
              <a:solidFill>
                <a:schemeClr val="dk2"/>
              </a:solidFill>
            </a:endParaRPr>
          </a:p>
          <a:p>
            <a:pPr indent="-298450" lvl="0" marL="457200" rtl="0" algn="l">
              <a:spcBef>
                <a:spcPts val="0"/>
              </a:spcBef>
              <a:spcAft>
                <a:spcPts val="0"/>
              </a:spcAft>
              <a:buClr>
                <a:schemeClr val="dk2"/>
              </a:buClr>
              <a:buSzPts val="1100"/>
              <a:buAutoNum type="arabicPeriod"/>
            </a:pPr>
            <a:r>
              <a:rPr i="1" lang="en" sz="1100">
                <a:solidFill>
                  <a:schemeClr val="dk2"/>
                </a:solidFill>
              </a:rPr>
              <a:t>Calibration No 6 is the highest in the dataset under review. Which mean that the quality of wine in the data set in mostly just above average.</a:t>
            </a:r>
            <a:endParaRPr i="1" sz="1100">
              <a:solidFill>
                <a:schemeClr val="dk2"/>
              </a:solidFill>
            </a:endParaRPr>
          </a:p>
          <a:p>
            <a:pPr indent="0" lvl="0" marL="457200" rtl="0" algn="l">
              <a:spcBef>
                <a:spcPts val="0"/>
              </a:spcBef>
              <a:spcAft>
                <a:spcPts val="0"/>
              </a:spcAft>
              <a:buNone/>
            </a:pPr>
            <a:r>
              <a:t/>
            </a:r>
            <a:endParaRPr i="1" sz="1100">
              <a:solidFill>
                <a:schemeClr val="dk2"/>
              </a:solidFill>
            </a:endParaRPr>
          </a:p>
          <a:p>
            <a:pPr indent="-298450" lvl="0" marL="457200" rtl="0" algn="l">
              <a:spcBef>
                <a:spcPts val="0"/>
              </a:spcBef>
              <a:spcAft>
                <a:spcPts val="0"/>
              </a:spcAft>
              <a:buClr>
                <a:schemeClr val="dk2"/>
              </a:buClr>
              <a:buSzPts val="1100"/>
              <a:buAutoNum type="arabicPeriod"/>
            </a:pPr>
            <a:r>
              <a:rPr i="1" lang="en" sz="1100">
                <a:solidFill>
                  <a:schemeClr val="dk2"/>
                </a:solidFill>
              </a:rPr>
              <a:t>Calibration No 9 which is the highest of the quality value ranked 7th in the dataset. Most wines in the dataset did not meet the highest premium standard</a:t>
            </a:r>
            <a:endParaRPr i="1" sz="1100">
              <a:solidFill>
                <a:schemeClr val="dk2"/>
              </a:solidFill>
            </a:endParaRPr>
          </a:p>
          <a:p>
            <a:pPr indent="0" lvl="0" marL="0" rtl="0" algn="l">
              <a:spcBef>
                <a:spcPts val="0"/>
              </a:spcBef>
              <a:spcAft>
                <a:spcPts val="0"/>
              </a:spcAft>
              <a:buNone/>
            </a:pPr>
            <a:r>
              <a:t/>
            </a:r>
            <a:endParaRPr i="1" sz="1300">
              <a:solidFill>
                <a:schemeClr val="dk2"/>
              </a:solidFill>
            </a:endParaRPr>
          </a:p>
          <a:p>
            <a:pPr indent="0" lvl="0" marL="0" rtl="0" algn="l">
              <a:spcBef>
                <a:spcPts val="0"/>
              </a:spcBef>
              <a:spcAft>
                <a:spcPts val="0"/>
              </a:spcAft>
              <a:buNone/>
            </a:pPr>
            <a:r>
              <a:t/>
            </a:r>
            <a:endParaRPr i="1" sz="1300">
              <a:solidFill>
                <a:schemeClr val="dk2"/>
              </a:solidFill>
            </a:endParaRPr>
          </a:p>
        </p:txBody>
      </p:sp>
      <p:pic>
        <p:nvPicPr>
          <p:cNvPr id="156" name="Google Shape;156;p24"/>
          <p:cNvPicPr preferRelativeResize="0"/>
          <p:nvPr/>
        </p:nvPicPr>
        <p:blipFill>
          <a:blip r:embed="rId4">
            <a:alphaModFix/>
          </a:blip>
          <a:stretch>
            <a:fillRect/>
          </a:stretch>
        </p:blipFill>
        <p:spPr>
          <a:xfrm>
            <a:off x="3844650" y="2390350"/>
            <a:ext cx="2173900" cy="52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1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Distribution of Wine by Alcohol, Density and Volatile Acidity</a:t>
            </a:r>
            <a:endParaRPr/>
          </a:p>
        </p:txBody>
      </p:sp>
      <p:pic>
        <p:nvPicPr>
          <p:cNvPr id="162" name="Google Shape;162;p25"/>
          <p:cNvPicPr preferRelativeResize="0"/>
          <p:nvPr/>
        </p:nvPicPr>
        <p:blipFill rotWithShape="1">
          <a:blip r:embed="rId3">
            <a:alphaModFix/>
          </a:blip>
          <a:srcRect b="14854" l="26588" r="23074" t="3211"/>
          <a:stretch/>
        </p:blipFill>
        <p:spPr>
          <a:xfrm>
            <a:off x="665150" y="1314075"/>
            <a:ext cx="3439525" cy="3519650"/>
          </a:xfrm>
          <a:prstGeom prst="rect">
            <a:avLst/>
          </a:prstGeom>
          <a:noFill/>
          <a:ln>
            <a:noFill/>
          </a:ln>
        </p:spPr>
      </p:pic>
      <p:pic>
        <p:nvPicPr>
          <p:cNvPr id="163" name="Google Shape;163;p25"/>
          <p:cNvPicPr preferRelativeResize="0"/>
          <p:nvPr/>
        </p:nvPicPr>
        <p:blipFill rotWithShape="1">
          <a:blip r:embed="rId3">
            <a:alphaModFix/>
          </a:blip>
          <a:srcRect b="64062" l="91538" r="0" t="0"/>
          <a:stretch/>
        </p:blipFill>
        <p:spPr>
          <a:xfrm>
            <a:off x="4133622" y="1486225"/>
            <a:ext cx="876754" cy="2338125"/>
          </a:xfrm>
          <a:prstGeom prst="rect">
            <a:avLst/>
          </a:prstGeom>
          <a:noFill/>
          <a:ln>
            <a:noFill/>
          </a:ln>
        </p:spPr>
      </p:pic>
      <p:pic>
        <p:nvPicPr>
          <p:cNvPr id="164" name="Google Shape;164;p25"/>
          <p:cNvPicPr preferRelativeResize="0"/>
          <p:nvPr/>
        </p:nvPicPr>
        <p:blipFill rotWithShape="1">
          <a:blip r:embed="rId4">
            <a:alphaModFix/>
          </a:blip>
          <a:srcRect b="0" l="18298" r="22056" t="3772"/>
          <a:stretch/>
        </p:blipFill>
        <p:spPr>
          <a:xfrm>
            <a:off x="5283400" y="1377500"/>
            <a:ext cx="3472875" cy="351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Showing Average Quality of Wine By Type and Location</a:t>
            </a:r>
            <a:endParaRPr/>
          </a:p>
        </p:txBody>
      </p:sp>
      <p:sp>
        <p:nvSpPr>
          <p:cNvPr id="170" name="Google Shape;17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71" name="Google Shape;171;p26"/>
          <p:cNvPicPr preferRelativeResize="0"/>
          <p:nvPr/>
        </p:nvPicPr>
        <p:blipFill>
          <a:blip r:embed="rId3">
            <a:alphaModFix/>
          </a:blip>
          <a:stretch>
            <a:fillRect/>
          </a:stretch>
        </p:blipFill>
        <p:spPr>
          <a:xfrm>
            <a:off x="311700" y="1017726"/>
            <a:ext cx="4724875" cy="3752275"/>
          </a:xfrm>
          <a:prstGeom prst="rect">
            <a:avLst/>
          </a:prstGeom>
          <a:noFill/>
          <a:ln>
            <a:noFill/>
          </a:ln>
        </p:spPr>
      </p:pic>
      <p:sp>
        <p:nvSpPr>
          <p:cNvPr id="172" name="Google Shape;172;p26"/>
          <p:cNvSpPr txBox="1"/>
          <p:nvPr/>
        </p:nvSpPr>
        <p:spPr>
          <a:xfrm>
            <a:off x="6914925" y="1397925"/>
            <a:ext cx="1995600" cy="30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73" name="Google Shape;173;p26"/>
          <p:cNvSpPr txBox="1"/>
          <p:nvPr/>
        </p:nvSpPr>
        <p:spPr>
          <a:xfrm>
            <a:off x="4948375" y="1397925"/>
            <a:ext cx="4195500" cy="28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u="sng">
                <a:solidFill>
                  <a:schemeClr val="dk2"/>
                </a:solidFill>
                <a:highlight>
                  <a:schemeClr val="lt1"/>
                </a:highlight>
              </a:rPr>
              <a:t>Observation</a:t>
            </a:r>
            <a:endParaRPr b="1" i="1" sz="1200" u="sng">
              <a:solidFill>
                <a:schemeClr val="dk2"/>
              </a:solidFill>
              <a:highlight>
                <a:schemeClr val="lt1"/>
              </a:highlight>
            </a:endParaRPr>
          </a:p>
          <a:p>
            <a:pPr indent="0" lvl="0" marL="0" rtl="0" algn="l">
              <a:spcBef>
                <a:spcPts val="0"/>
              </a:spcBef>
              <a:spcAft>
                <a:spcPts val="0"/>
              </a:spcAft>
              <a:buNone/>
            </a:pPr>
            <a:r>
              <a:t/>
            </a:r>
            <a:endParaRPr b="1" i="1" sz="1200" u="sng">
              <a:solidFill>
                <a:schemeClr val="dk2"/>
              </a:solidFill>
              <a:highlight>
                <a:schemeClr val="lt1"/>
              </a:highlight>
            </a:endParaRPr>
          </a:p>
          <a:p>
            <a:pPr indent="-298450" lvl="0" marL="457200" rtl="0" algn="l">
              <a:spcBef>
                <a:spcPts val="0"/>
              </a:spcBef>
              <a:spcAft>
                <a:spcPts val="0"/>
              </a:spcAft>
              <a:buClr>
                <a:schemeClr val="dk2"/>
              </a:buClr>
              <a:buSzPts val="1100"/>
              <a:buAutoNum type="arabicPeriod"/>
            </a:pPr>
            <a:r>
              <a:rPr i="1" lang="en" sz="1100">
                <a:solidFill>
                  <a:schemeClr val="dk2"/>
                </a:solidFill>
              </a:rPr>
              <a:t>As discovered above, most of the </a:t>
            </a:r>
            <a:r>
              <a:rPr i="1" lang="en" sz="1100">
                <a:solidFill>
                  <a:schemeClr val="dk2"/>
                </a:solidFill>
              </a:rPr>
              <a:t>wines</a:t>
            </a:r>
            <a:r>
              <a:rPr i="1" lang="en" sz="1100">
                <a:solidFill>
                  <a:schemeClr val="dk2"/>
                </a:solidFill>
              </a:rPr>
              <a:t> in the dataset had just above average quality. </a:t>
            </a:r>
            <a:endParaRPr i="1" sz="1100">
              <a:solidFill>
                <a:schemeClr val="dk2"/>
              </a:solidFill>
            </a:endParaRPr>
          </a:p>
          <a:p>
            <a:pPr indent="0" lvl="0" marL="457200" rtl="0" algn="l">
              <a:spcBef>
                <a:spcPts val="0"/>
              </a:spcBef>
              <a:spcAft>
                <a:spcPts val="0"/>
              </a:spcAft>
              <a:buNone/>
            </a:pPr>
            <a:r>
              <a:t/>
            </a:r>
            <a:endParaRPr i="1" sz="1100">
              <a:solidFill>
                <a:schemeClr val="dk2"/>
              </a:solidFill>
            </a:endParaRPr>
          </a:p>
          <a:p>
            <a:pPr indent="0" lvl="0" marL="457200" rtl="0" algn="l">
              <a:spcBef>
                <a:spcPts val="0"/>
              </a:spcBef>
              <a:spcAft>
                <a:spcPts val="0"/>
              </a:spcAft>
              <a:buNone/>
            </a:pPr>
            <a:r>
              <a:rPr i="1" lang="en" sz="1100">
                <a:solidFill>
                  <a:schemeClr val="dk2"/>
                </a:solidFill>
              </a:rPr>
              <a:t>The wine type quality did not show a very clear difference between California and Texas wines, Only that California produced or has more data for the wines </a:t>
            </a:r>
            <a:r>
              <a:rPr i="1" lang="en" sz="1100">
                <a:solidFill>
                  <a:schemeClr val="dk2"/>
                </a:solidFill>
              </a:rPr>
              <a:t>produced</a:t>
            </a:r>
            <a:r>
              <a:rPr i="1" lang="en" sz="1100">
                <a:solidFill>
                  <a:schemeClr val="dk2"/>
                </a:solidFill>
              </a:rPr>
              <a:t>.</a:t>
            </a:r>
            <a:endParaRPr i="1" sz="1100">
              <a:solidFill>
                <a:schemeClr val="dk2"/>
              </a:solidFill>
            </a:endParaRPr>
          </a:p>
          <a:p>
            <a:pPr indent="0" lvl="0" marL="457200" rtl="0" algn="l">
              <a:spcBef>
                <a:spcPts val="0"/>
              </a:spcBef>
              <a:spcAft>
                <a:spcPts val="0"/>
              </a:spcAft>
              <a:buNone/>
            </a:pPr>
            <a:r>
              <a:t/>
            </a:r>
            <a:endParaRPr i="1" sz="1100">
              <a:solidFill>
                <a:schemeClr val="dk2"/>
              </a:solidFill>
            </a:endParaRPr>
          </a:p>
          <a:p>
            <a:pPr indent="0" lvl="0" marL="457200" rtl="0" algn="l">
              <a:spcBef>
                <a:spcPts val="0"/>
              </a:spcBef>
              <a:spcAft>
                <a:spcPts val="0"/>
              </a:spcAft>
              <a:buNone/>
            </a:pPr>
            <a:r>
              <a:rPr i="1" lang="en" sz="1100">
                <a:solidFill>
                  <a:schemeClr val="dk2"/>
                </a:solidFill>
              </a:rPr>
              <a:t>Therefore, there are more red wines and white wines in California than what we saw in the dataset for Texas.</a:t>
            </a:r>
            <a:endParaRPr i="1" sz="1100">
              <a:solidFill>
                <a:schemeClr val="dk2"/>
              </a:solidFill>
            </a:endParaRPr>
          </a:p>
          <a:p>
            <a:pPr indent="0" lvl="0" marL="0" rtl="0" algn="l">
              <a:spcBef>
                <a:spcPts val="0"/>
              </a:spcBef>
              <a:spcAft>
                <a:spcPts val="0"/>
              </a:spcAft>
              <a:buNone/>
            </a:pPr>
            <a:r>
              <a:t/>
            </a:r>
            <a:endParaRPr i="1" sz="1300">
              <a:solidFill>
                <a:schemeClr val="dk2"/>
              </a:solidFill>
            </a:endParaRPr>
          </a:p>
          <a:p>
            <a:pPr indent="0" lvl="0" marL="0" rtl="0" algn="l">
              <a:spcBef>
                <a:spcPts val="0"/>
              </a:spcBef>
              <a:spcAft>
                <a:spcPts val="0"/>
              </a:spcAft>
              <a:buNone/>
            </a:pPr>
            <a:r>
              <a:t/>
            </a:r>
            <a:endParaRPr i="1" sz="13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Pairplot Showing Relationship Between Quality, Location,Type</a:t>
            </a:r>
            <a:endParaRPr sz="2320"/>
          </a:p>
        </p:txBody>
      </p:sp>
      <p:sp>
        <p:nvSpPr>
          <p:cNvPr id="179" name="Google Shape;17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27"/>
          <p:cNvPicPr preferRelativeResize="0"/>
          <p:nvPr/>
        </p:nvPicPr>
        <p:blipFill>
          <a:blip r:embed="rId3">
            <a:alphaModFix/>
          </a:blip>
          <a:stretch>
            <a:fillRect/>
          </a:stretch>
        </p:blipFill>
        <p:spPr>
          <a:xfrm>
            <a:off x="311700" y="1152475"/>
            <a:ext cx="6018899" cy="3719625"/>
          </a:xfrm>
          <a:prstGeom prst="rect">
            <a:avLst/>
          </a:prstGeom>
          <a:noFill/>
          <a:ln>
            <a:noFill/>
          </a:ln>
        </p:spPr>
      </p:pic>
      <p:sp>
        <p:nvSpPr>
          <p:cNvPr id="181" name="Google Shape;181;p27"/>
          <p:cNvSpPr txBox="1"/>
          <p:nvPr/>
        </p:nvSpPr>
        <p:spPr>
          <a:xfrm>
            <a:off x="6637475" y="1493975"/>
            <a:ext cx="2006100" cy="27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700" u="sng">
                <a:solidFill>
                  <a:schemeClr val="dk2"/>
                </a:solidFill>
              </a:rPr>
              <a:t>Observation</a:t>
            </a:r>
            <a:endParaRPr b="1" i="1" sz="1700" u="sng">
              <a:solidFill>
                <a:schemeClr val="dk2"/>
              </a:solidFill>
            </a:endParaRPr>
          </a:p>
          <a:p>
            <a:pPr indent="0" lvl="0" marL="0" rtl="0" algn="l">
              <a:spcBef>
                <a:spcPts val="0"/>
              </a:spcBef>
              <a:spcAft>
                <a:spcPts val="0"/>
              </a:spcAft>
              <a:buNone/>
            </a:pPr>
            <a:r>
              <a:t/>
            </a:r>
            <a:endParaRPr i="1" sz="1700" u="sng">
              <a:solidFill>
                <a:schemeClr val="dk2"/>
              </a:solidFill>
            </a:endParaRPr>
          </a:p>
          <a:p>
            <a:pPr indent="0" lvl="0" marL="0" rtl="0" algn="l">
              <a:spcBef>
                <a:spcPts val="0"/>
              </a:spcBef>
              <a:spcAft>
                <a:spcPts val="0"/>
              </a:spcAft>
              <a:buNone/>
            </a:pPr>
            <a:r>
              <a:rPr i="1" lang="en">
                <a:solidFill>
                  <a:schemeClr val="dk2"/>
                </a:solidFill>
              </a:rPr>
              <a:t>This is a </a:t>
            </a:r>
            <a:r>
              <a:rPr i="1" lang="en">
                <a:solidFill>
                  <a:schemeClr val="dk2"/>
                </a:solidFill>
              </a:rPr>
              <a:t>diagrammatic representation by pairplot showing the impact of the 2 categorical variables (location and type)</a:t>
            </a:r>
            <a:r>
              <a:rPr i="1" lang="en">
                <a:solidFill>
                  <a:schemeClr val="dk2"/>
                </a:solidFill>
              </a:rPr>
              <a:t> found in the dataset.</a:t>
            </a:r>
            <a:endParaRPr i="1">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ANOVA TESTING FOR LOCATION AND TYPE</a:t>
            </a:r>
            <a:endParaRPr/>
          </a:p>
        </p:txBody>
      </p:sp>
      <p:sp>
        <p:nvSpPr>
          <p:cNvPr id="187" name="Google Shape;18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Df   Sum Sq    Mean Sq  F value       Pr(&gt;F)    </a:t>
            </a:r>
            <a:endParaRPr/>
          </a:p>
          <a:p>
            <a:pPr indent="0" lvl="0" marL="0" rtl="0" algn="l">
              <a:spcBef>
                <a:spcPts val="1200"/>
              </a:spcBef>
              <a:spcAft>
                <a:spcPts val="0"/>
              </a:spcAft>
              <a:buNone/>
            </a:pPr>
            <a:r>
              <a:rPr lang="en"/>
              <a:t>location           1     982.9        982.9       </a:t>
            </a:r>
            <a:r>
              <a:rPr lang="en"/>
              <a:t>1</a:t>
            </a:r>
            <a:r>
              <a:rPr lang="en"/>
              <a:t>707.656    &lt; 2e-16 ***</a:t>
            </a:r>
            <a:endParaRPr/>
          </a:p>
          <a:p>
            <a:pPr indent="0" lvl="0" marL="0" rtl="0" algn="l">
              <a:spcBef>
                <a:spcPts val="1200"/>
              </a:spcBef>
              <a:spcAft>
                <a:spcPts val="0"/>
              </a:spcAft>
              <a:buNone/>
            </a:pPr>
            <a:r>
              <a:rPr lang="en"/>
              <a:t>type                 1     3.2            3.2           5.583          0</a:t>
            </a:r>
            <a:r>
              <a:rPr lang="en"/>
              <a:t>.0182 *  </a:t>
            </a:r>
            <a:endParaRPr/>
          </a:p>
          <a:p>
            <a:pPr indent="0" lvl="0" marL="0" rtl="0" algn="l">
              <a:spcBef>
                <a:spcPts val="1200"/>
              </a:spcBef>
              <a:spcAft>
                <a:spcPts val="0"/>
              </a:spcAft>
              <a:buNone/>
            </a:pPr>
            <a:r>
              <a:rPr lang="en"/>
              <a:t>location:type   1     15.1           15.1        26.185         3.21e-07 ***</a:t>
            </a:r>
            <a:endParaRPr/>
          </a:p>
          <a:p>
            <a:pPr indent="0" lvl="0" marL="0" rtl="0" algn="l">
              <a:spcBef>
                <a:spcPts val="1200"/>
              </a:spcBef>
              <a:spcAft>
                <a:spcPts val="0"/>
              </a:spcAft>
              <a:buNone/>
            </a:pPr>
            <a:r>
              <a:rPr lang="en"/>
              <a:t>Residuals     5459 3142.0        0.6                      </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a:t>Signif. codes:  0 ‘***’ 0.001 ‘**’ 0.01 ‘*’ 0.05 ‘.’ 0.1 ‘ ’ 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220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of the Analysis Quality by Location and Type</a:t>
            </a:r>
            <a:endParaRPr/>
          </a:p>
        </p:txBody>
      </p:sp>
      <p:sp>
        <p:nvSpPr>
          <p:cNvPr id="193" name="Google Shape;193;p29"/>
          <p:cNvSpPr txBox="1"/>
          <p:nvPr>
            <p:ph idx="1" type="body"/>
          </p:nvPr>
        </p:nvSpPr>
        <p:spPr>
          <a:xfrm>
            <a:off x="375725" y="793625"/>
            <a:ext cx="8520600" cy="4350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ts val="275"/>
              <a:buFont typeface="Arial"/>
              <a:buNone/>
            </a:pPr>
            <a:r>
              <a:rPr b="1" lang="en" sz="5600">
                <a:solidFill>
                  <a:schemeClr val="dk1"/>
                </a:solidFill>
                <a:latin typeface="Times New Roman"/>
                <a:ea typeface="Times New Roman"/>
                <a:cs typeface="Times New Roman"/>
                <a:sym typeface="Times New Roman"/>
              </a:rPr>
              <a:t>Summary of Interpretation</a:t>
            </a:r>
            <a:endParaRPr b="1" sz="5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600">
                <a:solidFill>
                  <a:schemeClr val="dk1"/>
                </a:solidFill>
                <a:latin typeface="Times New Roman"/>
                <a:ea typeface="Times New Roman"/>
                <a:cs typeface="Times New Roman"/>
                <a:sym typeface="Times New Roman"/>
              </a:rPr>
              <a:t>Location Effect: </a:t>
            </a:r>
            <a:r>
              <a:rPr lang="en" sz="5600">
                <a:solidFill>
                  <a:schemeClr val="dk1"/>
                </a:solidFill>
                <a:latin typeface="Times New Roman"/>
                <a:ea typeface="Times New Roman"/>
                <a:cs typeface="Times New Roman"/>
                <a:sym typeface="Times New Roman"/>
              </a:rPr>
              <a:t>The results indicate a highly significant effect of location on wine quality (p &lt; 0.001). This suggests that different locations produce wines of significantly different quality. But the dataset did not show what location. More </a:t>
            </a:r>
            <a:r>
              <a:rPr lang="en" sz="5600">
                <a:solidFill>
                  <a:schemeClr val="dk1"/>
                </a:solidFill>
                <a:latin typeface="Times New Roman"/>
                <a:ea typeface="Times New Roman"/>
                <a:cs typeface="Times New Roman"/>
                <a:sym typeface="Times New Roman"/>
              </a:rPr>
              <a:t>in-depth</a:t>
            </a:r>
            <a:r>
              <a:rPr lang="en" sz="5600">
                <a:solidFill>
                  <a:schemeClr val="dk1"/>
                </a:solidFill>
                <a:latin typeface="Times New Roman"/>
                <a:ea typeface="Times New Roman"/>
                <a:cs typeface="Times New Roman"/>
                <a:sym typeface="Times New Roman"/>
              </a:rPr>
              <a:t> work is required.</a:t>
            </a:r>
            <a:endParaRPr sz="5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600">
                <a:solidFill>
                  <a:schemeClr val="dk1"/>
                </a:solidFill>
                <a:latin typeface="Times New Roman"/>
                <a:ea typeface="Times New Roman"/>
                <a:cs typeface="Times New Roman"/>
                <a:sym typeface="Times New Roman"/>
              </a:rPr>
              <a:t>Type Effect:</a:t>
            </a:r>
            <a:r>
              <a:rPr lang="en" sz="5600">
                <a:solidFill>
                  <a:schemeClr val="dk1"/>
                </a:solidFill>
                <a:latin typeface="Times New Roman"/>
                <a:ea typeface="Times New Roman"/>
                <a:cs typeface="Times New Roman"/>
                <a:sym typeface="Times New Roman"/>
              </a:rPr>
              <a:t> The effect of wine type on quality is also significant (p &lt; 0.05), indicating that the type of wine does have an impact on its quality, although this effect is not as strong as the location effect. We could not clearly see which of the type of wine had more quality based on the dataset.</a:t>
            </a:r>
            <a:endParaRPr sz="5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600">
                <a:solidFill>
                  <a:schemeClr val="dk1"/>
                </a:solidFill>
                <a:latin typeface="Times New Roman"/>
                <a:ea typeface="Times New Roman"/>
                <a:cs typeface="Times New Roman"/>
                <a:sym typeface="Times New Roman"/>
              </a:rPr>
              <a:t>Interaction Effect: </a:t>
            </a:r>
            <a:r>
              <a:rPr lang="en" sz="5600">
                <a:solidFill>
                  <a:schemeClr val="dk1"/>
                </a:solidFill>
                <a:latin typeface="Times New Roman"/>
                <a:ea typeface="Times New Roman"/>
                <a:cs typeface="Times New Roman"/>
                <a:sym typeface="Times New Roman"/>
              </a:rPr>
              <a:t>The interaction between location and type is highly significant (p &lt; 0.001). This means that the effect of wine type on quality varies depending on the location, indicating complex relationships between these factors. As mentioned above, more wine data from California and Texas id required to do more in-depth work </a:t>
            </a:r>
            <a:endParaRPr sz="5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600">
                <a:solidFill>
                  <a:schemeClr val="dk1"/>
                </a:solidFill>
                <a:latin typeface="Times New Roman"/>
                <a:ea typeface="Times New Roman"/>
                <a:cs typeface="Times New Roman"/>
                <a:sym typeface="Times New Roman"/>
              </a:rPr>
              <a:t>Conclusion </a:t>
            </a:r>
            <a:r>
              <a:rPr lang="en" sz="5600">
                <a:solidFill>
                  <a:schemeClr val="dk1"/>
                </a:solidFill>
                <a:latin typeface="Times New Roman"/>
                <a:ea typeface="Times New Roman"/>
                <a:cs typeface="Times New Roman"/>
                <a:sym typeface="Times New Roman"/>
              </a:rPr>
              <a:t>      	</a:t>
            </a:r>
            <a:endParaRPr sz="5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i="1" lang="en" sz="5600">
                <a:solidFill>
                  <a:schemeClr val="dk1"/>
                </a:solidFill>
                <a:latin typeface="Times New Roman"/>
                <a:ea typeface="Times New Roman"/>
                <a:cs typeface="Times New Roman"/>
                <a:sym typeface="Times New Roman"/>
              </a:rPr>
              <a:t>In conclusion, both location and type significantly influence wine quality, and their interaction suggests that the effect of type is not consistent across different locations</a:t>
            </a:r>
            <a:r>
              <a:rPr lang="en" sz="5600">
                <a:solidFill>
                  <a:schemeClr val="dk1"/>
                </a:solidFill>
                <a:latin typeface="Times New Roman"/>
                <a:ea typeface="Times New Roman"/>
                <a:cs typeface="Times New Roman"/>
                <a:sym typeface="Times New Roman"/>
              </a:rPr>
              <a:t>. </a:t>
            </a:r>
            <a:endParaRPr sz="5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600">
                <a:solidFill>
                  <a:srgbClr val="0000FF"/>
                </a:solidFill>
                <a:highlight>
                  <a:srgbClr val="FFFF00"/>
                </a:highlight>
                <a:latin typeface="Times New Roman"/>
                <a:ea typeface="Times New Roman"/>
                <a:cs typeface="Times New Roman"/>
                <a:sym typeface="Times New Roman"/>
              </a:rPr>
              <a:t>This information can be valuable for winemakers and consumers alike, as it highlights the importance of both geographical and varietal factors in determining wine quality.</a:t>
            </a:r>
            <a:endParaRPr b="1" sz="5600">
              <a:solidFill>
                <a:srgbClr val="0000FF"/>
              </a:solidFill>
              <a:highlight>
                <a:srgbClr val="FFFF00"/>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30"/>
          <p:cNvSpPr/>
          <p:nvPr/>
        </p:nvSpPr>
        <p:spPr>
          <a:xfrm>
            <a:off x="-5650" y="4175"/>
            <a:ext cx="9144000" cy="5139300"/>
          </a:xfrm>
          <a:prstGeom prst="rect">
            <a:avLst/>
          </a:prstGeom>
          <a:solidFill>
            <a:srgbClr val="EEEEEE">
              <a:alpha val="556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30"/>
          <p:cNvSpPr/>
          <p:nvPr/>
        </p:nvSpPr>
        <p:spPr>
          <a:xfrm>
            <a:off x="2816463" y="1756354"/>
            <a:ext cx="3148550" cy="60226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a:t>
            </a:r>
          </a:p>
        </p:txBody>
      </p:sp>
      <p:sp>
        <p:nvSpPr>
          <p:cNvPr id="200" name="Google Shape;200;p30"/>
          <p:cNvSpPr txBox="1"/>
          <p:nvPr/>
        </p:nvSpPr>
        <p:spPr>
          <a:xfrm>
            <a:off x="6424425" y="1756338"/>
            <a:ext cx="2628900" cy="25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p:nvPr/>
        </p:nvSpPr>
        <p:spPr>
          <a:xfrm>
            <a:off x="-5650" y="4175"/>
            <a:ext cx="9144000" cy="5139300"/>
          </a:xfrm>
          <a:prstGeom prst="rect">
            <a:avLst/>
          </a:prstGeom>
          <a:solidFill>
            <a:srgbClr val="EEEEEE">
              <a:alpha val="556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p:nvPr/>
        </p:nvSpPr>
        <p:spPr>
          <a:xfrm>
            <a:off x="1756275" y="158229"/>
            <a:ext cx="5265578" cy="48129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DATA VARIABLES</a:t>
            </a:r>
          </a:p>
        </p:txBody>
      </p:sp>
      <p:sp>
        <p:nvSpPr>
          <p:cNvPr id="64" name="Google Shape;64;p14"/>
          <p:cNvSpPr txBox="1"/>
          <p:nvPr/>
        </p:nvSpPr>
        <p:spPr>
          <a:xfrm>
            <a:off x="1065725" y="1346977"/>
            <a:ext cx="2819700" cy="2913600"/>
          </a:xfrm>
          <a:prstGeom prst="rect">
            <a:avLst/>
          </a:prstGeom>
          <a:solidFill>
            <a:srgbClr val="000000">
              <a:alpha val="2313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Numeric Variables</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Fixed Acidity</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Volatile Acidity</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Citric Acid</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Residual Sugar</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Chlorides</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Free Sulfur Dioxide(FSO2)</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Total Sulfur Dioxide(TSO2)</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Density</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pH</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Sulphates</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Alcohol</a:t>
            </a:r>
            <a:endParaRPr sz="1200">
              <a:solidFill>
                <a:schemeClr val="lt1"/>
              </a:solidFill>
            </a:endParaRPr>
          </a:p>
        </p:txBody>
      </p:sp>
      <p:sp>
        <p:nvSpPr>
          <p:cNvPr id="65" name="Google Shape;65;p14"/>
          <p:cNvSpPr txBox="1"/>
          <p:nvPr/>
        </p:nvSpPr>
        <p:spPr>
          <a:xfrm>
            <a:off x="5008975" y="1346977"/>
            <a:ext cx="2628900" cy="2886900"/>
          </a:xfrm>
          <a:prstGeom prst="rect">
            <a:avLst/>
          </a:prstGeom>
          <a:solidFill>
            <a:srgbClr val="000000">
              <a:alpha val="2313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Categorical Variables</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Type</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Location</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Quality</a:t>
            </a:r>
            <a:endParaRPr sz="1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5"/>
          <p:cNvSpPr/>
          <p:nvPr/>
        </p:nvSpPr>
        <p:spPr>
          <a:xfrm>
            <a:off x="-5650" y="4175"/>
            <a:ext cx="9144000" cy="5139300"/>
          </a:xfrm>
          <a:prstGeom prst="rect">
            <a:avLst/>
          </a:prstGeom>
          <a:solidFill>
            <a:srgbClr val="EEEEEE">
              <a:alpha val="556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5"/>
          <p:cNvSpPr/>
          <p:nvPr/>
        </p:nvSpPr>
        <p:spPr>
          <a:xfrm>
            <a:off x="1107888" y="128579"/>
            <a:ext cx="6916924" cy="47348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EDA: Wine Presentation</a:t>
            </a:r>
          </a:p>
        </p:txBody>
      </p:sp>
      <p:sp>
        <p:nvSpPr>
          <p:cNvPr id="72" name="Google Shape;72;p15"/>
          <p:cNvSpPr txBox="1"/>
          <p:nvPr/>
        </p:nvSpPr>
        <p:spPr>
          <a:xfrm>
            <a:off x="6424425" y="1756338"/>
            <a:ext cx="2628900" cy="25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lt1"/>
              </a:solidFill>
            </a:endParaRPr>
          </a:p>
        </p:txBody>
      </p:sp>
      <p:sp>
        <p:nvSpPr>
          <p:cNvPr id="73" name="Google Shape;73;p15"/>
          <p:cNvSpPr/>
          <p:nvPr/>
        </p:nvSpPr>
        <p:spPr>
          <a:xfrm>
            <a:off x="3826625" y="1756354"/>
            <a:ext cx="1367775" cy="60226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Type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6"/>
          <p:cNvSpPr/>
          <p:nvPr/>
        </p:nvSpPr>
        <p:spPr>
          <a:xfrm>
            <a:off x="-5650" y="4175"/>
            <a:ext cx="9144000" cy="5139300"/>
          </a:xfrm>
          <a:prstGeom prst="rect">
            <a:avLst/>
          </a:prstGeom>
          <a:solidFill>
            <a:srgbClr val="EEEEEE">
              <a:alpha val="556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6"/>
          <p:cNvSpPr/>
          <p:nvPr/>
        </p:nvSpPr>
        <p:spPr>
          <a:xfrm>
            <a:off x="1756275" y="158229"/>
            <a:ext cx="5415818" cy="60226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Type: Red vs Wine</a:t>
            </a:r>
          </a:p>
        </p:txBody>
      </p:sp>
      <p:pic>
        <p:nvPicPr>
          <p:cNvPr id="80" name="Google Shape;80;p16"/>
          <p:cNvPicPr preferRelativeResize="0"/>
          <p:nvPr/>
        </p:nvPicPr>
        <p:blipFill rotWithShape="1">
          <a:blip r:embed="rId4">
            <a:alphaModFix/>
          </a:blip>
          <a:srcRect b="0" l="414" r="976" t="1341"/>
          <a:stretch/>
        </p:blipFill>
        <p:spPr>
          <a:xfrm>
            <a:off x="191600" y="1040800"/>
            <a:ext cx="5670150" cy="3504175"/>
          </a:xfrm>
          <a:prstGeom prst="rect">
            <a:avLst/>
          </a:prstGeom>
          <a:solidFill>
            <a:srgbClr val="EEEEEE">
              <a:alpha val="55630"/>
            </a:srgbClr>
          </a:solidFill>
          <a:ln>
            <a:noFill/>
          </a:ln>
          <a:effectLst>
            <a:outerShdw blurRad="600075" rotWithShape="0" algn="bl" dir="5400000" dist="19050">
              <a:srgbClr val="000000">
                <a:alpha val="50000"/>
              </a:srgbClr>
            </a:outerShdw>
          </a:effectLst>
        </p:spPr>
      </p:pic>
      <p:sp>
        <p:nvSpPr>
          <p:cNvPr id="81" name="Google Shape;81;p16"/>
          <p:cNvSpPr txBox="1"/>
          <p:nvPr/>
        </p:nvSpPr>
        <p:spPr>
          <a:xfrm>
            <a:off x="6190250" y="1875976"/>
            <a:ext cx="2628900" cy="1650900"/>
          </a:xfrm>
          <a:prstGeom prst="rect">
            <a:avLst/>
          </a:prstGeom>
          <a:solidFill>
            <a:srgbClr val="000000">
              <a:alpha val="23130"/>
            </a:srgbClr>
          </a:solid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Char char="●"/>
            </a:pPr>
            <a:r>
              <a:rPr lang="en" sz="1200">
                <a:solidFill>
                  <a:schemeClr val="lt1"/>
                </a:solidFill>
              </a:rPr>
              <a:t>White wine -&gt; higher quality</a:t>
            </a:r>
            <a:endParaRPr sz="1200">
              <a:solidFill>
                <a:schemeClr val="lt1"/>
              </a:solidFill>
            </a:endParaRPr>
          </a:p>
          <a:p>
            <a:pPr indent="0" lvl="0" marL="457200" rtl="0" algn="l">
              <a:spcBef>
                <a:spcPts val="0"/>
              </a:spcBef>
              <a:spcAft>
                <a:spcPts val="0"/>
              </a:spcAft>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There are sample sizes different to note.</a:t>
            </a:r>
            <a:endParaRPr sz="1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7"/>
          <p:cNvSpPr/>
          <p:nvPr/>
        </p:nvSpPr>
        <p:spPr>
          <a:xfrm>
            <a:off x="-5650" y="4175"/>
            <a:ext cx="9144000" cy="5139300"/>
          </a:xfrm>
          <a:prstGeom prst="rect">
            <a:avLst/>
          </a:prstGeom>
          <a:solidFill>
            <a:srgbClr val="EEEEEE">
              <a:alpha val="556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7"/>
          <p:cNvSpPr/>
          <p:nvPr/>
        </p:nvSpPr>
        <p:spPr>
          <a:xfrm>
            <a:off x="1756275" y="158229"/>
            <a:ext cx="5415818" cy="60226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Type: Red vs Wine</a:t>
            </a:r>
          </a:p>
        </p:txBody>
      </p:sp>
      <p:pic>
        <p:nvPicPr>
          <p:cNvPr id="88" name="Google Shape;88;p17"/>
          <p:cNvPicPr preferRelativeResize="0"/>
          <p:nvPr/>
        </p:nvPicPr>
        <p:blipFill>
          <a:blip r:embed="rId4">
            <a:alphaModFix/>
          </a:blip>
          <a:stretch>
            <a:fillRect/>
          </a:stretch>
        </p:blipFill>
        <p:spPr>
          <a:xfrm>
            <a:off x="119375" y="994925"/>
            <a:ext cx="6233000" cy="3848875"/>
          </a:xfrm>
          <a:prstGeom prst="rect">
            <a:avLst/>
          </a:prstGeom>
          <a:noFill/>
          <a:ln>
            <a:noFill/>
          </a:ln>
          <a:effectLst>
            <a:outerShdw blurRad="600075" rotWithShape="0" algn="bl" dir="5400000" dist="19050">
              <a:srgbClr val="000000">
                <a:alpha val="55000"/>
              </a:srgbClr>
            </a:outerShdw>
          </a:effectLst>
        </p:spPr>
      </p:pic>
      <p:sp>
        <p:nvSpPr>
          <p:cNvPr id="89" name="Google Shape;89;p17"/>
          <p:cNvSpPr txBox="1"/>
          <p:nvPr/>
        </p:nvSpPr>
        <p:spPr>
          <a:xfrm>
            <a:off x="6424425" y="1756338"/>
            <a:ext cx="2628900" cy="25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lt1"/>
              </a:solidFill>
            </a:endParaRPr>
          </a:p>
        </p:txBody>
      </p:sp>
      <p:sp>
        <p:nvSpPr>
          <p:cNvPr id="90" name="Google Shape;90;p17"/>
          <p:cNvSpPr txBox="1"/>
          <p:nvPr/>
        </p:nvSpPr>
        <p:spPr>
          <a:xfrm>
            <a:off x="6424425" y="1657263"/>
            <a:ext cx="2628900" cy="2524200"/>
          </a:xfrm>
          <a:prstGeom prst="rect">
            <a:avLst/>
          </a:prstGeom>
          <a:solidFill>
            <a:srgbClr val="000000">
              <a:alpha val="23130"/>
            </a:srgbClr>
          </a:solid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Char char="●"/>
            </a:pPr>
            <a:r>
              <a:rPr lang="en" sz="1200">
                <a:solidFill>
                  <a:schemeClr val="lt1"/>
                </a:solidFill>
              </a:rPr>
              <a:t>Density: Red &gt; White</a:t>
            </a:r>
            <a:endParaRPr sz="1200">
              <a:solidFill>
                <a:schemeClr val="lt1"/>
              </a:solidFill>
            </a:endParaRPr>
          </a:p>
          <a:p>
            <a:pPr indent="0" lvl="0" marL="457200" rtl="0" algn="l">
              <a:spcBef>
                <a:spcPts val="0"/>
              </a:spcBef>
              <a:spcAft>
                <a:spcPts val="0"/>
              </a:spcAft>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Total SO2: Red &lt; White</a:t>
            </a:r>
            <a:endParaRPr sz="1200">
              <a:solidFill>
                <a:schemeClr val="lt1"/>
              </a:solidFill>
            </a:endParaRPr>
          </a:p>
          <a:p>
            <a:pPr indent="0" lvl="0" marL="457200" rtl="0" algn="l">
              <a:spcBef>
                <a:spcPts val="0"/>
              </a:spcBef>
              <a:spcAft>
                <a:spcPts val="0"/>
              </a:spcAft>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Volatile Acidity: Red &gt; White</a:t>
            </a:r>
            <a:endParaRPr sz="1200">
              <a:solidFill>
                <a:schemeClr val="lt1"/>
              </a:solidFill>
            </a:endParaRPr>
          </a:p>
          <a:p>
            <a:pPr indent="0" lvl="0" marL="457200" rtl="0" algn="l">
              <a:spcBef>
                <a:spcPts val="0"/>
              </a:spcBef>
              <a:spcAft>
                <a:spcPts val="0"/>
              </a:spcAft>
              <a:buNone/>
            </a:pPr>
            <a:r>
              <a:t/>
            </a:r>
            <a:endParaRPr sz="1200">
              <a:solidFill>
                <a:schemeClr val="lt1"/>
              </a:solidFill>
            </a:endParaRPr>
          </a:p>
          <a:p>
            <a:pPr indent="0" lvl="0" marL="457200" rtl="0" algn="l">
              <a:spcBef>
                <a:spcPts val="0"/>
              </a:spcBef>
              <a:spcAft>
                <a:spcPts val="0"/>
              </a:spcAft>
              <a:buNone/>
            </a:pPr>
            <a:r>
              <a:t/>
            </a:r>
            <a:endParaRPr sz="1200">
              <a:solidFill>
                <a:schemeClr val="lt1"/>
              </a:solidFill>
            </a:endParaRPr>
          </a:p>
          <a:p>
            <a:pPr indent="0" lvl="0" marL="0" rtl="0" algn="ctr">
              <a:spcBef>
                <a:spcPts val="0"/>
              </a:spcBef>
              <a:spcAft>
                <a:spcPts val="0"/>
              </a:spcAft>
              <a:buNone/>
            </a:pPr>
            <a:r>
              <a:rPr b="1" lang="en" sz="1500">
                <a:solidFill>
                  <a:schemeClr val="lt1"/>
                </a:solidFill>
              </a:rPr>
              <a:t>Note some Outliers!</a:t>
            </a:r>
            <a:endParaRPr b="1" sz="15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8"/>
          <p:cNvSpPr/>
          <p:nvPr/>
        </p:nvSpPr>
        <p:spPr>
          <a:xfrm>
            <a:off x="0" y="-26975"/>
            <a:ext cx="9144000" cy="5139300"/>
          </a:xfrm>
          <a:prstGeom prst="rect">
            <a:avLst/>
          </a:prstGeom>
          <a:solidFill>
            <a:srgbClr val="EEEEEE">
              <a:alpha val="556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8"/>
          <p:cNvSpPr/>
          <p:nvPr/>
        </p:nvSpPr>
        <p:spPr>
          <a:xfrm>
            <a:off x="1756275" y="158229"/>
            <a:ext cx="5415818" cy="60226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Type: Red vs Wine</a:t>
            </a:r>
          </a:p>
        </p:txBody>
      </p:sp>
      <p:pic>
        <p:nvPicPr>
          <p:cNvPr id="97" name="Google Shape;97;p18"/>
          <p:cNvPicPr preferRelativeResize="0"/>
          <p:nvPr/>
        </p:nvPicPr>
        <p:blipFill>
          <a:blip r:embed="rId4">
            <a:alphaModFix/>
          </a:blip>
          <a:stretch>
            <a:fillRect/>
          </a:stretch>
        </p:blipFill>
        <p:spPr>
          <a:xfrm>
            <a:off x="114075" y="928425"/>
            <a:ext cx="4095035" cy="2838675"/>
          </a:xfrm>
          <a:prstGeom prst="rect">
            <a:avLst/>
          </a:prstGeom>
          <a:solidFill>
            <a:srgbClr val="EEEEEE">
              <a:alpha val="55630"/>
            </a:srgbClr>
          </a:solidFill>
          <a:ln>
            <a:noFill/>
          </a:ln>
          <a:effectLst>
            <a:outerShdw blurRad="671513" rotWithShape="0" algn="bl">
              <a:srgbClr val="000000">
                <a:alpha val="50000"/>
              </a:srgbClr>
            </a:outerShdw>
          </a:effectLst>
        </p:spPr>
      </p:pic>
      <p:pic>
        <p:nvPicPr>
          <p:cNvPr id="98" name="Google Shape;98;p18"/>
          <p:cNvPicPr preferRelativeResize="0"/>
          <p:nvPr/>
        </p:nvPicPr>
        <p:blipFill>
          <a:blip r:embed="rId5">
            <a:alphaModFix/>
          </a:blip>
          <a:stretch>
            <a:fillRect/>
          </a:stretch>
        </p:blipFill>
        <p:spPr>
          <a:xfrm>
            <a:off x="4404050" y="918638"/>
            <a:ext cx="4608182" cy="2858238"/>
          </a:xfrm>
          <a:prstGeom prst="rect">
            <a:avLst/>
          </a:prstGeom>
          <a:noFill/>
          <a:ln>
            <a:noFill/>
          </a:ln>
          <a:effectLst>
            <a:outerShdw blurRad="642938" rotWithShape="0" algn="bl" dir="5400000" dist="19050">
              <a:srgbClr val="000000">
                <a:alpha val="50000"/>
              </a:srgbClr>
            </a:outerShdw>
          </a:effectLst>
        </p:spPr>
      </p:pic>
      <p:sp>
        <p:nvSpPr>
          <p:cNvPr id="99" name="Google Shape;99;p18"/>
          <p:cNvSpPr txBox="1"/>
          <p:nvPr/>
        </p:nvSpPr>
        <p:spPr>
          <a:xfrm>
            <a:off x="722438" y="3891225"/>
            <a:ext cx="7483500" cy="1131000"/>
          </a:xfrm>
          <a:prstGeom prst="rect">
            <a:avLst/>
          </a:prstGeom>
          <a:solidFill>
            <a:srgbClr val="000000">
              <a:alpha val="23130"/>
            </a:srgbClr>
          </a:solid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Char char="●"/>
            </a:pPr>
            <a:r>
              <a:rPr lang="en" sz="1200">
                <a:solidFill>
                  <a:schemeClr val="lt1"/>
                </a:solidFill>
              </a:rPr>
              <a:t>Density -&gt; more concentration, fuller body</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Red wine are produced with grapes skins while white wine don’t include skins during production. </a:t>
            </a:r>
            <a:endParaRPr sz="1200">
              <a:solidFill>
                <a:schemeClr val="lt1"/>
              </a:solidFill>
            </a:endParaRPr>
          </a:p>
          <a:p>
            <a:pPr indent="0" lvl="0" marL="457200" rtl="0" algn="l">
              <a:spcBef>
                <a:spcPts val="0"/>
              </a:spcBef>
              <a:spcAft>
                <a:spcPts val="0"/>
              </a:spcAft>
              <a:buNone/>
            </a:pPr>
            <a:r>
              <a:rPr lang="en" sz="1200">
                <a:solidFill>
                  <a:schemeClr val="lt1"/>
                </a:solidFill>
              </a:rPr>
              <a:t>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Unusual point : If it is a sweet wine, it can have high density with high residual sugar. </a:t>
            </a:r>
            <a:endParaRPr sz="1200">
              <a:solidFill>
                <a:schemeClr val="lt1"/>
              </a:solidFill>
            </a:endParaRPr>
          </a:p>
        </p:txBody>
      </p:sp>
      <p:grpSp>
        <p:nvGrpSpPr>
          <p:cNvPr id="100" name="Google Shape;100;p18"/>
          <p:cNvGrpSpPr/>
          <p:nvPr/>
        </p:nvGrpSpPr>
        <p:grpSpPr>
          <a:xfrm>
            <a:off x="2660975" y="1085850"/>
            <a:ext cx="4881600" cy="738675"/>
            <a:chOff x="2660975" y="1085850"/>
            <a:chExt cx="4881600" cy="738675"/>
          </a:xfrm>
        </p:grpSpPr>
        <p:sp>
          <p:nvSpPr>
            <p:cNvPr id="101" name="Google Shape;101;p18"/>
            <p:cNvSpPr/>
            <p:nvPr/>
          </p:nvSpPr>
          <p:spPr>
            <a:xfrm>
              <a:off x="2660975" y="1085850"/>
              <a:ext cx="243300" cy="279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8"/>
            <p:cNvSpPr/>
            <p:nvPr/>
          </p:nvSpPr>
          <p:spPr>
            <a:xfrm>
              <a:off x="7299275" y="1085850"/>
              <a:ext cx="243300" cy="279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8"/>
            <p:cNvSpPr txBox="1"/>
            <p:nvPr/>
          </p:nvSpPr>
          <p:spPr>
            <a:xfrm>
              <a:off x="4770175" y="1139925"/>
              <a:ext cx="1762800" cy="6846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Density : 1.0103</a:t>
              </a:r>
              <a:endParaRPr sz="1200">
                <a:solidFill>
                  <a:schemeClr val="dk2"/>
                </a:solidFill>
              </a:endParaRPr>
            </a:p>
            <a:p>
              <a:pPr indent="0" lvl="0" marL="0" rtl="0" algn="l">
                <a:spcBef>
                  <a:spcPts val="0"/>
                </a:spcBef>
                <a:spcAft>
                  <a:spcPts val="0"/>
                </a:spcAft>
                <a:buNone/>
              </a:pPr>
              <a:r>
                <a:rPr lang="en" sz="1200">
                  <a:solidFill>
                    <a:schemeClr val="dk2"/>
                  </a:solidFill>
                </a:rPr>
                <a:t>Residual Sugar: 31.6</a:t>
              </a:r>
              <a:endParaRPr sz="1200">
                <a:solidFill>
                  <a:schemeClr val="dk2"/>
                </a:solidFill>
              </a:endParaRPr>
            </a:p>
          </p:txBody>
        </p:sp>
        <p:cxnSp>
          <p:nvCxnSpPr>
            <p:cNvPr id="104" name="Google Shape;104;p18"/>
            <p:cNvCxnSpPr>
              <a:endCxn id="101" idx="6"/>
            </p:cNvCxnSpPr>
            <p:nvPr/>
          </p:nvCxnSpPr>
          <p:spPr>
            <a:xfrm rot="10800000">
              <a:off x="2904275" y="1225500"/>
              <a:ext cx="1866000" cy="256800"/>
            </a:xfrm>
            <a:prstGeom prst="straightConnector1">
              <a:avLst/>
            </a:prstGeom>
            <a:noFill/>
            <a:ln cap="flat" cmpd="sng" w="28575">
              <a:solidFill>
                <a:srgbClr val="FF0000"/>
              </a:solidFill>
              <a:prstDash val="solid"/>
              <a:round/>
              <a:headEnd len="med" w="med" type="none"/>
              <a:tailEnd len="med" w="med" type="triangle"/>
            </a:ln>
          </p:spPr>
        </p:cxnSp>
        <p:cxnSp>
          <p:nvCxnSpPr>
            <p:cNvPr id="105" name="Google Shape;105;p18"/>
            <p:cNvCxnSpPr>
              <a:stCxn id="103" idx="3"/>
              <a:endCxn id="102" idx="2"/>
            </p:cNvCxnSpPr>
            <p:nvPr/>
          </p:nvCxnSpPr>
          <p:spPr>
            <a:xfrm flipH="1" rot="10800000">
              <a:off x="6532975" y="1225425"/>
              <a:ext cx="766200" cy="256800"/>
            </a:xfrm>
            <a:prstGeom prst="straightConnector1">
              <a:avLst/>
            </a:prstGeom>
            <a:noFill/>
            <a:ln cap="flat" cmpd="sng" w="28575">
              <a:solidFill>
                <a:srgbClr val="FF0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19"/>
          <p:cNvSpPr/>
          <p:nvPr/>
        </p:nvSpPr>
        <p:spPr>
          <a:xfrm>
            <a:off x="-5650" y="4175"/>
            <a:ext cx="9144000" cy="5139300"/>
          </a:xfrm>
          <a:prstGeom prst="rect">
            <a:avLst/>
          </a:prstGeom>
          <a:solidFill>
            <a:srgbClr val="EEEEEE">
              <a:alpha val="556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9"/>
          <p:cNvSpPr/>
          <p:nvPr/>
        </p:nvSpPr>
        <p:spPr>
          <a:xfrm>
            <a:off x="1107888" y="128579"/>
            <a:ext cx="6916924" cy="47348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EDA: Wine Presentation</a:t>
            </a:r>
          </a:p>
        </p:txBody>
      </p:sp>
      <p:sp>
        <p:nvSpPr>
          <p:cNvPr id="112" name="Google Shape;112;p19"/>
          <p:cNvSpPr txBox="1"/>
          <p:nvPr/>
        </p:nvSpPr>
        <p:spPr>
          <a:xfrm>
            <a:off x="6424425" y="1756338"/>
            <a:ext cx="2628900" cy="25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lt1"/>
              </a:solidFill>
            </a:endParaRPr>
          </a:p>
        </p:txBody>
      </p:sp>
      <p:sp>
        <p:nvSpPr>
          <p:cNvPr id="113" name="Google Shape;113;p19"/>
          <p:cNvSpPr/>
          <p:nvPr/>
        </p:nvSpPr>
        <p:spPr>
          <a:xfrm>
            <a:off x="3388613" y="1721454"/>
            <a:ext cx="2366778" cy="47348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Location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7381" y="0"/>
            <a:ext cx="9129238" cy="5143500"/>
          </a:xfrm>
          <a:prstGeom prst="rect">
            <a:avLst/>
          </a:prstGeom>
          <a:noFill/>
          <a:ln>
            <a:noFill/>
          </a:ln>
        </p:spPr>
      </p:pic>
      <p:sp>
        <p:nvSpPr>
          <p:cNvPr id="119" name="Google Shape;119;p20"/>
          <p:cNvSpPr/>
          <p:nvPr/>
        </p:nvSpPr>
        <p:spPr>
          <a:xfrm>
            <a:off x="476150" y="81579"/>
            <a:ext cx="8191694" cy="48129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Location: Texas vs California</a:t>
            </a:r>
          </a:p>
        </p:txBody>
      </p:sp>
      <p:pic>
        <p:nvPicPr>
          <p:cNvPr id="120" name="Google Shape;120;p20"/>
          <p:cNvPicPr preferRelativeResize="0"/>
          <p:nvPr/>
        </p:nvPicPr>
        <p:blipFill>
          <a:blip r:embed="rId4">
            <a:alphaModFix/>
          </a:blip>
          <a:stretch>
            <a:fillRect/>
          </a:stretch>
        </p:blipFill>
        <p:spPr>
          <a:xfrm>
            <a:off x="7375" y="674300"/>
            <a:ext cx="6656599" cy="3831100"/>
          </a:xfrm>
          <a:prstGeom prst="rect">
            <a:avLst/>
          </a:prstGeom>
          <a:noFill/>
          <a:ln>
            <a:noFill/>
          </a:ln>
        </p:spPr>
      </p:pic>
      <p:sp>
        <p:nvSpPr>
          <p:cNvPr id="121" name="Google Shape;121;p20"/>
          <p:cNvSpPr txBox="1"/>
          <p:nvPr/>
        </p:nvSpPr>
        <p:spPr>
          <a:xfrm>
            <a:off x="6391275" y="1981200"/>
            <a:ext cx="2628900" cy="2524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lang="en" sz="1200">
                <a:solidFill>
                  <a:schemeClr val="dk2"/>
                </a:solidFill>
              </a:rPr>
              <a:t>California Wine from this set is of higher quality</a:t>
            </a:r>
            <a:endParaRPr sz="1200">
              <a:solidFill>
                <a:schemeClr val="dk2"/>
              </a:solidFill>
            </a:endParaRPr>
          </a:p>
          <a:p>
            <a:pPr indent="0" lvl="0" marL="45720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California is the largest US wine produce</a:t>
            </a:r>
            <a:endParaRPr sz="1200">
              <a:solidFill>
                <a:schemeClr val="dk2"/>
              </a:solidFill>
            </a:endParaRPr>
          </a:p>
          <a:p>
            <a:pPr indent="0" lvl="0" marL="45720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California's</a:t>
            </a:r>
            <a:r>
              <a:rPr lang="en" sz="1200">
                <a:solidFill>
                  <a:schemeClr val="dk2"/>
                </a:solidFill>
              </a:rPr>
              <a:t> Climate is more </a:t>
            </a:r>
            <a:r>
              <a:rPr lang="en" sz="1200">
                <a:solidFill>
                  <a:schemeClr val="dk2"/>
                </a:solidFill>
              </a:rPr>
              <a:t>conducive</a:t>
            </a:r>
            <a:r>
              <a:rPr lang="en" sz="1200">
                <a:solidFill>
                  <a:schemeClr val="dk2"/>
                </a:solidFill>
              </a:rPr>
              <a:t> to growing more types of wine  </a:t>
            </a:r>
            <a:endParaRPr sz="1200">
              <a:solidFill>
                <a:schemeClr val="dk2"/>
              </a:solidFill>
            </a:endParaRPr>
          </a:p>
          <a:p>
            <a:pPr indent="0" lvl="0" marL="45720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Limited to current Data set, different wine niches between states</a:t>
            </a:r>
            <a:endParaRPr sz="1200">
              <a:solidFill>
                <a:schemeClr val="dk2"/>
              </a:solidFill>
            </a:endParaRPr>
          </a:p>
        </p:txBody>
      </p:sp>
      <p:pic>
        <p:nvPicPr>
          <p:cNvPr id="122" name="Google Shape;122;p20"/>
          <p:cNvPicPr preferRelativeResize="0"/>
          <p:nvPr/>
        </p:nvPicPr>
        <p:blipFill>
          <a:blip r:embed="rId5">
            <a:alphaModFix/>
          </a:blip>
          <a:stretch>
            <a:fillRect/>
          </a:stretch>
        </p:blipFill>
        <p:spPr>
          <a:xfrm>
            <a:off x="6663975" y="798164"/>
            <a:ext cx="2429750" cy="94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7381" y="0"/>
            <a:ext cx="9129238" cy="5143500"/>
          </a:xfrm>
          <a:prstGeom prst="rect">
            <a:avLst/>
          </a:prstGeom>
          <a:noFill/>
          <a:ln>
            <a:noFill/>
          </a:ln>
        </p:spPr>
      </p:pic>
      <p:sp>
        <p:nvSpPr>
          <p:cNvPr id="128" name="Google Shape;128;p21"/>
          <p:cNvSpPr/>
          <p:nvPr/>
        </p:nvSpPr>
        <p:spPr>
          <a:xfrm>
            <a:off x="476150" y="81579"/>
            <a:ext cx="8191694" cy="48129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Location: Texas vs California</a:t>
            </a:r>
          </a:p>
        </p:txBody>
      </p:sp>
      <p:pic>
        <p:nvPicPr>
          <p:cNvPr id="129" name="Google Shape;129;p21"/>
          <p:cNvPicPr preferRelativeResize="0"/>
          <p:nvPr/>
        </p:nvPicPr>
        <p:blipFill rotWithShape="1">
          <a:blip r:embed="rId4">
            <a:alphaModFix/>
          </a:blip>
          <a:srcRect b="0" l="19089" r="20709" t="0"/>
          <a:stretch/>
        </p:blipFill>
        <p:spPr>
          <a:xfrm>
            <a:off x="476150" y="616250"/>
            <a:ext cx="4621851" cy="4418500"/>
          </a:xfrm>
          <a:prstGeom prst="rect">
            <a:avLst/>
          </a:prstGeom>
          <a:noFill/>
          <a:ln>
            <a:noFill/>
          </a:ln>
        </p:spPr>
      </p:pic>
      <p:sp>
        <p:nvSpPr>
          <p:cNvPr id="130" name="Google Shape;130;p21"/>
          <p:cNvSpPr/>
          <p:nvPr/>
        </p:nvSpPr>
        <p:spPr>
          <a:xfrm>
            <a:off x="4014650" y="1504375"/>
            <a:ext cx="244800" cy="3217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21"/>
          <p:cNvSpPr txBox="1"/>
          <p:nvPr/>
        </p:nvSpPr>
        <p:spPr>
          <a:xfrm>
            <a:off x="5430650" y="1266850"/>
            <a:ext cx="3477600" cy="3117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lang="en" sz="1200">
                <a:solidFill>
                  <a:schemeClr val="dk2"/>
                </a:solidFill>
              </a:rPr>
              <a:t>There is a moderate negative correlation between location and wine quality (-0.49)</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Will not work when building a model to </a:t>
            </a:r>
            <a:r>
              <a:rPr lang="en" sz="1200">
                <a:solidFill>
                  <a:schemeClr val="dk2"/>
                </a:solidFill>
              </a:rPr>
              <a:t>assess</a:t>
            </a:r>
            <a:r>
              <a:rPr lang="en" sz="1200">
                <a:solidFill>
                  <a:schemeClr val="dk2"/>
                </a:solidFill>
              </a:rPr>
              <a:t> quality</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Could skew the Test set </a:t>
            </a:r>
            <a:endParaRPr sz="1200">
              <a:solidFill>
                <a:schemeClr val="dk2"/>
              </a:solidFill>
            </a:endParaRPr>
          </a:p>
          <a:p>
            <a:pPr indent="0" lvl="0" marL="45720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There is a small negative correlation (-0.27) between location and alcohol </a:t>
            </a:r>
            <a:endParaRPr sz="1200">
              <a:solidFill>
                <a:schemeClr val="dk2"/>
              </a:solidFill>
            </a:endParaRPr>
          </a:p>
          <a:p>
            <a:pPr indent="0" lvl="0" marL="45720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There is also a small correlation (0.25) between location and volatile acidity</a:t>
            </a:r>
            <a:endParaRPr sz="1200">
              <a:solidFill>
                <a:schemeClr val="dk2"/>
              </a:solidFill>
            </a:endParaRPr>
          </a:p>
          <a:p>
            <a:pPr indent="0" lvl="0" marL="45720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Without additional info, hard to </a:t>
            </a:r>
            <a:r>
              <a:rPr lang="en" sz="1200">
                <a:solidFill>
                  <a:schemeClr val="dk2"/>
                </a:solidFill>
              </a:rPr>
              <a:t>differentiate</a:t>
            </a:r>
            <a:r>
              <a:rPr lang="en" sz="1200">
                <a:solidFill>
                  <a:schemeClr val="dk2"/>
                </a:solidFill>
              </a:rPr>
              <a:t> compared to Type or quality</a:t>
            </a:r>
            <a:endParaRPr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