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伟" initials="李" lastIdx="1" clrIdx="0">
    <p:extLst>
      <p:ext uri="{19B8F6BF-5375-455C-9EA6-DF929625EA0E}">
        <p15:presenceInfo xmlns:p15="http://schemas.microsoft.com/office/powerpoint/2012/main" userId="eea17cb965899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53"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1E664-63BF-453D-89E0-87F27FD09436}"/>
              </a:ext>
            </a:extLst>
          </p:cNvPr>
          <p:cNvSpPr>
            <a:spLocks noGrp="1"/>
          </p:cNvSpPr>
          <p:nvPr>
            <p:ph type="ctrTitle"/>
          </p:nvPr>
        </p:nvSpPr>
        <p:spPr/>
        <p:txBody>
          <a:bodyPr>
            <a:normAutofit/>
          </a:bodyPr>
          <a:lstStyle/>
          <a:p>
            <a:r>
              <a:rPr lang="zh-CN" altLang="en-US" sz="4800" dirty="0"/>
              <a:t>了解你的编译器</a:t>
            </a:r>
          </a:p>
        </p:txBody>
      </p:sp>
      <p:sp>
        <p:nvSpPr>
          <p:cNvPr id="3" name="副标题 2">
            <a:extLst>
              <a:ext uri="{FF2B5EF4-FFF2-40B4-BE49-F238E27FC236}">
                <a16:creationId xmlns:a16="http://schemas.microsoft.com/office/drawing/2014/main" id="{CDD9284F-319D-4D2B-8EF7-1EA0E8C30FCF}"/>
              </a:ext>
            </a:extLst>
          </p:cNvPr>
          <p:cNvSpPr>
            <a:spLocks noGrp="1"/>
          </p:cNvSpPr>
          <p:nvPr>
            <p:ph type="subTitle" idx="1"/>
          </p:nvPr>
        </p:nvSpPr>
        <p:spPr/>
        <p:txBody>
          <a:bodyPr/>
          <a:lstStyle/>
          <a:p>
            <a:r>
              <a:rPr lang="zh-CN" altLang="en-US" dirty="0"/>
              <a:t>基于</a:t>
            </a:r>
            <a:r>
              <a:rPr lang="en-US" altLang="zh-CN" dirty="0"/>
              <a:t>GCC/G++</a:t>
            </a:r>
            <a:r>
              <a:rPr lang="zh-CN" altLang="en-US" dirty="0"/>
              <a:t>编译器实现斐波拉契数列求解程序为例</a:t>
            </a:r>
          </a:p>
        </p:txBody>
      </p:sp>
      <p:sp>
        <p:nvSpPr>
          <p:cNvPr id="4" name="文本框 3">
            <a:extLst>
              <a:ext uri="{FF2B5EF4-FFF2-40B4-BE49-F238E27FC236}">
                <a16:creationId xmlns:a16="http://schemas.microsoft.com/office/drawing/2014/main" id="{7C101A0E-3ADF-4D76-8030-E4029BB1F568}"/>
              </a:ext>
            </a:extLst>
          </p:cNvPr>
          <p:cNvSpPr txBox="1"/>
          <p:nvPr/>
        </p:nvSpPr>
        <p:spPr>
          <a:xfrm>
            <a:off x="7639291" y="4641448"/>
            <a:ext cx="3067292" cy="1384995"/>
          </a:xfrm>
          <a:prstGeom prst="rect">
            <a:avLst/>
          </a:prstGeom>
          <a:noFill/>
        </p:spPr>
        <p:txBody>
          <a:bodyPr wrap="square" rtlCol="0">
            <a:spAutoFit/>
          </a:bodyPr>
          <a:lstStyle/>
          <a:p>
            <a:r>
              <a:rPr lang="en-US" altLang="zh-CN" sz="2800" dirty="0">
                <a:solidFill>
                  <a:schemeClr val="bg1"/>
                </a:solidFill>
              </a:rPr>
              <a:t>  1711350 </a:t>
            </a:r>
          </a:p>
          <a:p>
            <a:r>
              <a:rPr lang="zh-CN" altLang="en-US" sz="2800" dirty="0">
                <a:solidFill>
                  <a:schemeClr val="bg1"/>
                </a:solidFill>
              </a:rPr>
              <a:t>  李伟</a:t>
            </a:r>
            <a:endParaRPr lang="en-US" altLang="zh-CN" sz="2800" dirty="0">
              <a:solidFill>
                <a:schemeClr val="bg1"/>
              </a:solidFill>
            </a:endParaRPr>
          </a:p>
          <a:p>
            <a:r>
              <a:rPr lang="zh-CN" altLang="en-US" sz="2800" dirty="0">
                <a:solidFill>
                  <a:schemeClr val="bg1"/>
                </a:solidFill>
              </a:rPr>
              <a:t>  计算机一班</a:t>
            </a:r>
          </a:p>
        </p:txBody>
      </p:sp>
      <p:pic>
        <p:nvPicPr>
          <p:cNvPr id="6" name="图片 5">
            <a:extLst>
              <a:ext uri="{FF2B5EF4-FFF2-40B4-BE49-F238E27FC236}">
                <a16:creationId xmlns:a16="http://schemas.microsoft.com/office/drawing/2014/main" id="{CBFE9A7A-34EB-4609-A1AD-6EEDAD3C76EA}"/>
              </a:ext>
            </a:extLst>
          </p:cNvPr>
          <p:cNvPicPr>
            <a:picLocks noChangeAspect="1"/>
          </p:cNvPicPr>
          <p:nvPr/>
        </p:nvPicPr>
        <p:blipFill>
          <a:blip r:embed="rId2"/>
          <a:stretch>
            <a:fillRect/>
          </a:stretch>
        </p:blipFill>
        <p:spPr>
          <a:xfrm>
            <a:off x="9350536" y="619416"/>
            <a:ext cx="2447925" cy="1579774"/>
          </a:xfrm>
          <a:prstGeom prst="rect">
            <a:avLst/>
          </a:prstGeom>
        </p:spPr>
      </p:pic>
    </p:spTree>
    <p:extLst>
      <p:ext uri="{BB962C8B-B14F-4D97-AF65-F5344CB8AC3E}">
        <p14:creationId xmlns:p14="http://schemas.microsoft.com/office/powerpoint/2010/main" val="396867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83327B-E546-453E-9C54-65DFC222412B}"/>
              </a:ext>
            </a:extLst>
          </p:cNvPr>
          <p:cNvSpPr>
            <a:spLocks noGrp="1"/>
          </p:cNvSpPr>
          <p:nvPr>
            <p:ph type="title" orient="vert"/>
          </p:nvPr>
        </p:nvSpPr>
        <p:spPr/>
        <p:txBody>
          <a:bodyPr/>
          <a:lstStyle/>
          <a:p>
            <a:r>
              <a:rPr lang="zh-CN" altLang="en-US" dirty="0"/>
              <a:t>链接器</a:t>
            </a:r>
          </a:p>
        </p:txBody>
      </p:sp>
      <p:sp>
        <p:nvSpPr>
          <p:cNvPr id="3" name="竖排文字占位符 2">
            <a:extLst>
              <a:ext uri="{FF2B5EF4-FFF2-40B4-BE49-F238E27FC236}">
                <a16:creationId xmlns:a16="http://schemas.microsoft.com/office/drawing/2014/main" id="{53D21ECE-FD7D-488A-90C7-487A29DDC25B}"/>
              </a:ext>
            </a:extLst>
          </p:cNvPr>
          <p:cNvSpPr>
            <a:spLocks noGrp="1"/>
          </p:cNvSpPr>
          <p:nvPr>
            <p:ph type="body" orient="vert" idx="1"/>
          </p:nvPr>
        </p:nvSpPr>
        <p:spPr/>
        <p:txBody>
          <a:bodyPr/>
          <a:lstStyle/>
          <a:p>
            <a:endParaRPr lang="zh-CN" altLang="en-US" dirty="0"/>
          </a:p>
        </p:txBody>
      </p:sp>
      <p:sp>
        <p:nvSpPr>
          <p:cNvPr id="4" name="矩形 3">
            <a:extLst>
              <a:ext uri="{FF2B5EF4-FFF2-40B4-BE49-F238E27FC236}">
                <a16:creationId xmlns:a16="http://schemas.microsoft.com/office/drawing/2014/main" id="{FD128761-57A8-4BEA-B7B1-BBA6767FBC86}"/>
              </a:ext>
            </a:extLst>
          </p:cNvPr>
          <p:cNvSpPr/>
          <p:nvPr/>
        </p:nvSpPr>
        <p:spPr>
          <a:xfrm>
            <a:off x="937549" y="999201"/>
            <a:ext cx="6174114" cy="5355312"/>
          </a:xfrm>
          <a:prstGeom prst="rect">
            <a:avLst/>
          </a:prstGeom>
        </p:spPr>
        <p:txBody>
          <a:bodyPr wrap="square">
            <a:spAutoFit/>
          </a:bodyPr>
          <a:lstStyle/>
          <a:p>
            <a:pPr marL="285750" indent="-285750">
              <a:buFont typeface="Arial" panose="020B0604020202020204" pitchFamily="34" charset="0"/>
              <a:buChar char="•"/>
            </a:pPr>
            <a:r>
              <a:rPr lang="zh-CN" altLang="en-US" dirty="0"/>
              <a:t>链接器是是一个程序，将一个或多个由编译器或汇编器生成的目标文件外加库链接为一个可执行文件。 目标文件是包括机器码和链接器可用信息的程序模块。 简单的讲，链接器的工作就是解析未定义的符号引用，将目标文件中的占位符替换为符号的地址。 链接器还要完成程序中各目标文件的地址空间的组织，这可能涉及重定位工作。链接工作分为动态链接和静态链接。</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静态链接代码装载速度更快，并且不需要考虑</a:t>
            </a:r>
            <a:r>
              <a:rPr lang="en-US" altLang="zh-CN" dirty="0"/>
              <a:t>DLL </a:t>
            </a:r>
            <a:r>
              <a:rPr lang="zh-CN" altLang="en-US" dirty="0"/>
              <a:t>文件的存在和兼容问题，但是静态链接由于代码直接链接进入可执行文件，会造成可执行文件的公共代码过于庞大，造成空间浪费。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动态链接基于运行时的需求由操作系统进行实时链接，能够节省内存减少页面的交换， </a:t>
            </a:r>
            <a:r>
              <a:rPr lang="en-US" altLang="zh-CN" dirty="0"/>
              <a:t>DLL </a:t>
            </a:r>
            <a:r>
              <a:rPr lang="zh-CN" altLang="en-US" dirty="0"/>
              <a:t>文件和 </a:t>
            </a:r>
            <a:r>
              <a:rPr lang="en-US" altLang="zh-CN" dirty="0"/>
              <a:t>EXE </a:t>
            </a:r>
            <a:r>
              <a:rPr lang="zh-CN" altLang="en-US" dirty="0"/>
              <a:t>文件彼此独立，方便代码人员进行维护和拓展，并且提高了代码的可复用性</a:t>
            </a:r>
            <a:br>
              <a:rPr lang="zh-CN" altLang="en-US" dirty="0"/>
            </a:br>
            <a:r>
              <a:rPr lang="zh-CN" altLang="en-US" dirty="0"/>
              <a:t> </a:t>
            </a:r>
            <a:br>
              <a:rPr lang="zh-CN" altLang="en-US" dirty="0"/>
            </a:br>
            <a:endParaRPr lang="zh-CN" altLang="en-US" dirty="0"/>
          </a:p>
        </p:txBody>
      </p:sp>
      <p:pic>
        <p:nvPicPr>
          <p:cNvPr id="6" name="图片 5">
            <a:extLst>
              <a:ext uri="{FF2B5EF4-FFF2-40B4-BE49-F238E27FC236}">
                <a16:creationId xmlns:a16="http://schemas.microsoft.com/office/drawing/2014/main" id="{EE473A9C-6018-48F9-A081-83F82D2FD127}"/>
              </a:ext>
            </a:extLst>
          </p:cNvPr>
          <p:cNvPicPr>
            <a:picLocks noChangeAspect="1"/>
          </p:cNvPicPr>
          <p:nvPr/>
        </p:nvPicPr>
        <p:blipFill>
          <a:blip r:embed="rId2"/>
          <a:stretch>
            <a:fillRect/>
          </a:stretch>
        </p:blipFill>
        <p:spPr>
          <a:xfrm>
            <a:off x="322995" y="2700804"/>
            <a:ext cx="10661381" cy="877657"/>
          </a:xfrm>
          <a:prstGeom prst="rect">
            <a:avLst/>
          </a:prstGeom>
        </p:spPr>
      </p:pic>
      <p:sp>
        <p:nvSpPr>
          <p:cNvPr id="7" name="椭圆 6">
            <a:extLst>
              <a:ext uri="{FF2B5EF4-FFF2-40B4-BE49-F238E27FC236}">
                <a16:creationId xmlns:a16="http://schemas.microsoft.com/office/drawing/2014/main" id="{A53E68A4-29B2-473A-8688-010F23E29D2C}"/>
              </a:ext>
            </a:extLst>
          </p:cNvPr>
          <p:cNvSpPr/>
          <p:nvPr/>
        </p:nvSpPr>
        <p:spPr>
          <a:xfrm>
            <a:off x="9537539" y="2604304"/>
            <a:ext cx="1473825" cy="11921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87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2A7EA79-AB01-4817-9D5C-01DE8D7074AF}"/>
              </a:ext>
            </a:extLst>
          </p:cNvPr>
          <p:cNvPicPr>
            <a:picLocks noChangeAspect="1"/>
          </p:cNvPicPr>
          <p:nvPr/>
        </p:nvPicPr>
        <p:blipFill>
          <a:blip r:embed="rId2"/>
          <a:stretch>
            <a:fillRect/>
          </a:stretch>
        </p:blipFill>
        <p:spPr>
          <a:xfrm>
            <a:off x="9350536" y="619416"/>
            <a:ext cx="2447925" cy="1579774"/>
          </a:xfrm>
          <a:prstGeom prst="rect">
            <a:avLst/>
          </a:prstGeom>
        </p:spPr>
      </p:pic>
      <p:sp>
        <p:nvSpPr>
          <p:cNvPr id="3" name="文本框 2">
            <a:extLst>
              <a:ext uri="{FF2B5EF4-FFF2-40B4-BE49-F238E27FC236}">
                <a16:creationId xmlns:a16="http://schemas.microsoft.com/office/drawing/2014/main" id="{C630FED4-358D-45AB-B4A6-75C66E827073}"/>
              </a:ext>
            </a:extLst>
          </p:cNvPr>
          <p:cNvSpPr txBox="1"/>
          <p:nvPr/>
        </p:nvSpPr>
        <p:spPr>
          <a:xfrm>
            <a:off x="2974693" y="2711370"/>
            <a:ext cx="6491589" cy="1107996"/>
          </a:xfrm>
          <a:prstGeom prst="rect">
            <a:avLst/>
          </a:prstGeom>
          <a:noFill/>
        </p:spPr>
        <p:txBody>
          <a:bodyPr wrap="square" rtlCol="0">
            <a:spAutoFit/>
          </a:bodyPr>
          <a:lstStyle/>
          <a:p>
            <a:r>
              <a:rPr lang="zh-CN" altLang="en-US" sz="6600" dirty="0">
                <a:solidFill>
                  <a:schemeClr val="accent1">
                    <a:lumMod val="75000"/>
                    <a:lumOff val="25000"/>
                  </a:schemeClr>
                </a:solidFill>
              </a:rPr>
              <a:t>谢谢大家！</a:t>
            </a:r>
          </a:p>
        </p:txBody>
      </p:sp>
      <p:sp>
        <p:nvSpPr>
          <p:cNvPr id="4" name="文本框 3">
            <a:extLst>
              <a:ext uri="{FF2B5EF4-FFF2-40B4-BE49-F238E27FC236}">
                <a16:creationId xmlns:a16="http://schemas.microsoft.com/office/drawing/2014/main" id="{40F796FD-3C97-427E-BB58-42D7E46CEE71}"/>
              </a:ext>
            </a:extLst>
          </p:cNvPr>
          <p:cNvSpPr txBox="1"/>
          <p:nvPr/>
        </p:nvSpPr>
        <p:spPr>
          <a:xfrm>
            <a:off x="3102016" y="2789499"/>
            <a:ext cx="2731162" cy="496653"/>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694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DAEDB-0C9C-4806-AA54-755B908ACDC3}"/>
              </a:ext>
            </a:extLst>
          </p:cNvPr>
          <p:cNvSpPr>
            <a:spLocks noGrp="1"/>
          </p:cNvSpPr>
          <p:nvPr>
            <p:ph type="title"/>
          </p:nvPr>
        </p:nvSpPr>
        <p:spPr/>
        <p:txBody>
          <a:bodyPr/>
          <a:lstStyle/>
          <a:p>
            <a:endParaRPr lang="zh-CN" altLang="en-US" dirty="0"/>
          </a:p>
        </p:txBody>
      </p:sp>
      <p:sp>
        <p:nvSpPr>
          <p:cNvPr id="3" name="文本占位符 2">
            <a:extLst>
              <a:ext uri="{FF2B5EF4-FFF2-40B4-BE49-F238E27FC236}">
                <a16:creationId xmlns:a16="http://schemas.microsoft.com/office/drawing/2014/main" id="{907A6836-8999-4A47-A6AA-699567D98247}"/>
              </a:ext>
            </a:extLst>
          </p:cNvPr>
          <p:cNvSpPr>
            <a:spLocks noGrp="1"/>
          </p:cNvSpPr>
          <p:nvPr>
            <p:ph type="body" idx="1"/>
          </p:nvPr>
        </p:nvSpPr>
        <p:spPr>
          <a:xfrm>
            <a:off x="581192" y="5386137"/>
            <a:ext cx="11029615" cy="586168"/>
          </a:xfrm>
        </p:spPr>
        <p:txBody>
          <a:bodyPr>
            <a:normAutofit/>
          </a:bodyPr>
          <a:lstStyle/>
          <a:p>
            <a:r>
              <a:rPr lang="zh-CN" altLang="en-US" sz="3200" dirty="0">
                <a:solidFill>
                  <a:schemeClr val="bg1"/>
                </a:solidFill>
              </a:rPr>
              <a:t>编译器工作流程</a:t>
            </a:r>
          </a:p>
        </p:txBody>
      </p:sp>
      <p:pic>
        <p:nvPicPr>
          <p:cNvPr id="4" name="图片 3">
            <a:extLst>
              <a:ext uri="{FF2B5EF4-FFF2-40B4-BE49-F238E27FC236}">
                <a16:creationId xmlns:a16="http://schemas.microsoft.com/office/drawing/2014/main" id="{45D02646-9B9C-4FA5-8F89-C534C392C755}"/>
              </a:ext>
            </a:extLst>
          </p:cNvPr>
          <p:cNvPicPr>
            <a:picLocks noChangeAspect="1"/>
          </p:cNvPicPr>
          <p:nvPr/>
        </p:nvPicPr>
        <p:blipFill>
          <a:blip r:embed="rId2"/>
          <a:stretch>
            <a:fillRect/>
          </a:stretch>
        </p:blipFill>
        <p:spPr>
          <a:xfrm>
            <a:off x="9350536" y="619416"/>
            <a:ext cx="2447925" cy="1579774"/>
          </a:xfrm>
          <a:prstGeom prst="rect">
            <a:avLst/>
          </a:prstGeom>
        </p:spPr>
      </p:pic>
      <p:sp>
        <p:nvSpPr>
          <p:cNvPr id="5" name="矩形: 圆角 4">
            <a:extLst>
              <a:ext uri="{FF2B5EF4-FFF2-40B4-BE49-F238E27FC236}">
                <a16:creationId xmlns:a16="http://schemas.microsoft.com/office/drawing/2014/main" id="{2B2D773F-2711-45B1-B915-59B7274DE855}"/>
              </a:ext>
            </a:extLst>
          </p:cNvPr>
          <p:cNvSpPr/>
          <p:nvPr/>
        </p:nvSpPr>
        <p:spPr>
          <a:xfrm>
            <a:off x="1377386" y="1551117"/>
            <a:ext cx="1875099"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源程序</a:t>
            </a:r>
            <a:r>
              <a:rPr lang="en-US" altLang="zh-CN" dirty="0"/>
              <a:t>.</a:t>
            </a:r>
            <a:r>
              <a:rPr lang="en-US" altLang="zh-CN" dirty="0" err="1"/>
              <a:t>cpp</a:t>
            </a:r>
            <a:endParaRPr lang="zh-CN" altLang="en-US" dirty="0"/>
          </a:p>
        </p:txBody>
      </p:sp>
      <p:cxnSp>
        <p:nvCxnSpPr>
          <p:cNvPr id="7" name="直接箭头连接符 6">
            <a:extLst>
              <a:ext uri="{FF2B5EF4-FFF2-40B4-BE49-F238E27FC236}">
                <a16:creationId xmlns:a16="http://schemas.microsoft.com/office/drawing/2014/main" id="{CED0A9AF-5B73-4C15-8DAB-0DC8F8232E00}"/>
              </a:ext>
            </a:extLst>
          </p:cNvPr>
          <p:cNvCxnSpPr>
            <a:cxnSpLocks/>
            <a:stCxn id="5" idx="3"/>
          </p:cNvCxnSpPr>
          <p:nvPr/>
        </p:nvCxnSpPr>
        <p:spPr>
          <a:xfrm>
            <a:off x="3252485" y="1944657"/>
            <a:ext cx="567160" cy="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39607033-7235-4182-AF41-73A693C539A3}"/>
              </a:ext>
            </a:extLst>
          </p:cNvPr>
          <p:cNvSpPr/>
          <p:nvPr/>
        </p:nvSpPr>
        <p:spPr>
          <a:xfrm>
            <a:off x="3801378" y="1546192"/>
            <a:ext cx="1875099"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预处理文件</a:t>
            </a:r>
            <a:r>
              <a:rPr lang="en-US" altLang="zh-CN" dirty="0"/>
              <a:t>.</a:t>
            </a:r>
            <a:r>
              <a:rPr lang="en-US" altLang="zh-CN" dirty="0" err="1"/>
              <a:t>i</a:t>
            </a:r>
            <a:endParaRPr lang="zh-CN" altLang="en-US" dirty="0"/>
          </a:p>
        </p:txBody>
      </p:sp>
      <p:sp>
        <p:nvSpPr>
          <p:cNvPr id="9" name="矩形: 圆角 8">
            <a:extLst>
              <a:ext uri="{FF2B5EF4-FFF2-40B4-BE49-F238E27FC236}">
                <a16:creationId xmlns:a16="http://schemas.microsoft.com/office/drawing/2014/main" id="{9E82852A-775E-420C-AD0F-C9DF318F40EE}"/>
              </a:ext>
            </a:extLst>
          </p:cNvPr>
          <p:cNvSpPr/>
          <p:nvPr/>
        </p:nvSpPr>
        <p:spPr>
          <a:xfrm>
            <a:off x="6404845" y="1546191"/>
            <a:ext cx="1875099"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汇编文件</a:t>
            </a:r>
            <a:r>
              <a:rPr lang="en-US" altLang="zh-CN" dirty="0"/>
              <a:t>.s</a:t>
            </a:r>
            <a:endParaRPr lang="zh-CN" altLang="en-US" dirty="0"/>
          </a:p>
        </p:txBody>
      </p:sp>
      <p:cxnSp>
        <p:nvCxnSpPr>
          <p:cNvPr id="10" name="直接箭头连接符 9">
            <a:extLst>
              <a:ext uri="{FF2B5EF4-FFF2-40B4-BE49-F238E27FC236}">
                <a16:creationId xmlns:a16="http://schemas.microsoft.com/office/drawing/2014/main" id="{187E82FC-7BF7-4E10-B324-17DA42428018}"/>
              </a:ext>
            </a:extLst>
          </p:cNvPr>
          <p:cNvCxnSpPr>
            <a:cxnSpLocks/>
          </p:cNvCxnSpPr>
          <p:nvPr/>
        </p:nvCxnSpPr>
        <p:spPr>
          <a:xfrm flipV="1">
            <a:off x="5589786" y="1943095"/>
            <a:ext cx="801248" cy="1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37CC497-D625-4F08-A257-041C96015303}"/>
              </a:ext>
            </a:extLst>
          </p:cNvPr>
          <p:cNvSpPr/>
          <p:nvPr/>
        </p:nvSpPr>
        <p:spPr>
          <a:xfrm>
            <a:off x="6408891" y="3399123"/>
            <a:ext cx="1875099"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目标文件</a:t>
            </a:r>
            <a:r>
              <a:rPr lang="en-US" altLang="zh-CN" dirty="0"/>
              <a:t>.o</a:t>
            </a:r>
            <a:endParaRPr lang="zh-CN" altLang="en-US" dirty="0"/>
          </a:p>
        </p:txBody>
      </p:sp>
      <p:cxnSp>
        <p:nvCxnSpPr>
          <p:cNvPr id="12" name="直接箭头连接符 11">
            <a:extLst>
              <a:ext uri="{FF2B5EF4-FFF2-40B4-BE49-F238E27FC236}">
                <a16:creationId xmlns:a16="http://schemas.microsoft.com/office/drawing/2014/main" id="{74C81852-11AE-47C5-BE51-2803DD29B0A8}"/>
              </a:ext>
            </a:extLst>
          </p:cNvPr>
          <p:cNvCxnSpPr>
            <a:cxnSpLocks/>
            <a:stCxn id="9" idx="2"/>
            <a:endCxn id="11" idx="0"/>
          </p:cNvCxnSpPr>
          <p:nvPr/>
        </p:nvCxnSpPr>
        <p:spPr>
          <a:xfrm>
            <a:off x="7342395" y="2333270"/>
            <a:ext cx="4046" cy="106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544D11EE-B23D-4E4D-B155-ED025A4AD915}"/>
              </a:ext>
            </a:extLst>
          </p:cNvPr>
          <p:cNvSpPr/>
          <p:nvPr/>
        </p:nvSpPr>
        <p:spPr>
          <a:xfrm>
            <a:off x="3714687" y="3389263"/>
            <a:ext cx="1875099"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可执行文件</a:t>
            </a:r>
            <a:r>
              <a:rPr lang="en-US" altLang="zh-CN" dirty="0"/>
              <a:t>.exe</a:t>
            </a:r>
            <a:endParaRPr lang="zh-CN" altLang="en-US" dirty="0"/>
          </a:p>
        </p:txBody>
      </p:sp>
      <p:cxnSp>
        <p:nvCxnSpPr>
          <p:cNvPr id="18" name="直接箭头连接符 17">
            <a:extLst>
              <a:ext uri="{FF2B5EF4-FFF2-40B4-BE49-F238E27FC236}">
                <a16:creationId xmlns:a16="http://schemas.microsoft.com/office/drawing/2014/main" id="{514BB7FA-BEA0-4A44-A280-BB5D60492A73}"/>
              </a:ext>
            </a:extLst>
          </p:cNvPr>
          <p:cNvCxnSpPr>
            <a:cxnSpLocks/>
            <a:stCxn id="11" idx="1"/>
            <a:endCxn id="17" idx="3"/>
          </p:cNvCxnSpPr>
          <p:nvPr/>
        </p:nvCxnSpPr>
        <p:spPr>
          <a:xfrm flipH="1" flipV="1">
            <a:off x="5589786" y="3782803"/>
            <a:ext cx="819105" cy="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3C355FD4-FF03-426D-85D4-873F58D2C7CF}"/>
              </a:ext>
            </a:extLst>
          </p:cNvPr>
          <p:cNvSpPr/>
          <p:nvPr/>
        </p:nvSpPr>
        <p:spPr>
          <a:xfrm>
            <a:off x="2882096" y="701472"/>
            <a:ext cx="1377388" cy="629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预处理</a:t>
            </a:r>
          </a:p>
        </p:txBody>
      </p:sp>
      <p:sp>
        <p:nvSpPr>
          <p:cNvPr id="22" name="椭圆 21">
            <a:extLst>
              <a:ext uri="{FF2B5EF4-FFF2-40B4-BE49-F238E27FC236}">
                <a16:creationId xmlns:a16="http://schemas.microsoft.com/office/drawing/2014/main" id="{2E63C373-6A69-42B4-AF55-C71CE5DD66D4}"/>
              </a:ext>
            </a:extLst>
          </p:cNvPr>
          <p:cNvSpPr/>
          <p:nvPr/>
        </p:nvSpPr>
        <p:spPr>
          <a:xfrm>
            <a:off x="5330076" y="649513"/>
            <a:ext cx="1377388" cy="629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编译</a:t>
            </a:r>
          </a:p>
        </p:txBody>
      </p:sp>
      <p:sp>
        <p:nvSpPr>
          <p:cNvPr id="23" name="椭圆 22">
            <a:extLst>
              <a:ext uri="{FF2B5EF4-FFF2-40B4-BE49-F238E27FC236}">
                <a16:creationId xmlns:a16="http://schemas.microsoft.com/office/drawing/2014/main" id="{DF3860C0-8CA4-4D48-A79F-455CE8697B3B}"/>
              </a:ext>
            </a:extLst>
          </p:cNvPr>
          <p:cNvSpPr/>
          <p:nvPr/>
        </p:nvSpPr>
        <p:spPr>
          <a:xfrm>
            <a:off x="8101236" y="2452046"/>
            <a:ext cx="1377388" cy="629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汇编</a:t>
            </a:r>
          </a:p>
        </p:txBody>
      </p:sp>
      <p:sp>
        <p:nvSpPr>
          <p:cNvPr id="24" name="椭圆 23">
            <a:extLst>
              <a:ext uri="{FF2B5EF4-FFF2-40B4-BE49-F238E27FC236}">
                <a16:creationId xmlns:a16="http://schemas.microsoft.com/office/drawing/2014/main" id="{28921282-AA22-4994-8279-E3903BE5FEF8}"/>
              </a:ext>
            </a:extLst>
          </p:cNvPr>
          <p:cNvSpPr/>
          <p:nvPr/>
        </p:nvSpPr>
        <p:spPr>
          <a:xfrm>
            <a:off x="5407306" y="4411263"/>
            <a:ext cx="1377388" cy="629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链接</a:t>
            </a:r>
          </a:p>
        </p:txBody>
      </p:sp>
      <p:sp>
        <p:nvSpPr>
          <p:cNvPr id="25" name="流程图: 决策 24">
            <a:extLst>
              <a:ext uri="{FF2B5EF4-FFF2-40B4-BE49-F238E27FC236}">
                <a16:creationId xmlns:a16="http://schemas.microsoft.com/office/drawing/2014/main" id="{AC9992B6-816D-4991-9D03-F8BC5566D36B}"/>
              </a:ext>
            </a:extLst>
          </p:cNvPr>
          <p:cNvSpPr/>
          <p:nvPr/>
        </p:nvSpPr>
        <p:spPr>
          <a:xfrm>
            <a:off x="5085266" y="2638316"/>
            <a:ext cx="1867007" cy="62240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库函数</a:t>
            </a:r>
          </a:p>
        </p:txBody>
      </p:sp>
      <p:cxnSp>
        <p:nvCxnSpPr>
          <p:cNvPr id="26" name="直接箭头连接符 25">
            <a:extLst>
              <a:ext uri="{FF2B5EF4-FFF2-40B4-BE49-F238E27FC236}">
                <a16:creationId xmlns:a16="http://schemas.microsoft.com/office/drawing/2014/main" id="{EACD5E63-A5B0-4B77-AEC5-E22A04238872}"/>
              </a:ext>
            </a:extLst>
          </p:cNvPr>
          <p:cNvCxnSpPr>
            <a:cxnSpLocks/>
          </p:cNvCxnSpPr>
          <p:nvPr/>
        </p:nvCxnSpPr>
        <p:spPr>
          <a:xfrm flipH="1">
            <a:off x="3518251" y="1317452"/>
            <a:ext cx="453" cy="59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7898336-C3FB-4150-B06B-2F134EBB9811}"/>
              </a:ext>
            </a:extLst>
          </p:cNvPr>
          <p:cNvCxnSpPr>
            <a:cxnSpLocks/>
          </p:cNvCxnSpPr>
          <p:nvPr/>
        </p:nvCxnSpPr>
        <p:spPr>
          <a:xfrm flipH="1">
            <a:off x="6021248" y="1351194"/>
            <a:ext cx="453" cy="59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28F9CF2-035E-4573-87D1-CF695A3D18E3}"/>
              </a:ext>
            </a:extLst>
          </p:cNvPr>
          <p:cNvCxnSpPr>
            <a:cxnSpLocks/>
            <a:stCxn id="23" idx="2"/>
          </p:cNvCxnSpPr>
          <p:nvPr/>
        </p:nvCxnSpPr>
        <p:spPr>
          <a:xfrm flipH="1">
            <a:off x="7342394" y="2766855"/>
            <a:ext cx="758842" cy="2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603E944-AA7A-4A47-97B9-E23E33FF9B5B}"/>
              </a:ext>
            </a:extLst>
          </p:cNvPr>
          <p:cNvCxnSpPr>
            <a:cxnSpLocks/>
          </p:cNvCxnSpPr>
          <p:nvPr/>
        </p:nvCxnSpPr>
        <p:spPr>
          <a:xfrm flipH="1">
            <a:off x="6053753" y="3248424"/>
            <a:ext cx="1" cy="5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E172FE7-C745-43C8-9242-7A16AF379098}"/>
              </a:ext>
            </a:extLst>
          </p:cNvPr>
          <p:cNvCxnSpPr>
            <a:cxnSpLocks/>
            <a:stCxn id="24" idx="0"/>
          </p:cNvCxnSpPr>
          <p:nvPr/>
        </p:nvCxnSpPr>
        <p:spPr>
          <a:xfrm flipV="1">
            <a:off x="6096000" y="3792662"/>
            <a:ext cx="0" cy="61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120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98196E-F22B-4BF7-B399-8FDD2CE4123D}"/>
              </a:ext>
            </a:extLst>
          </p:cNvPr>
          <p:cNvSpPr>
            <a:spLocks noGrp="1"/>
          </p:cNvSpPr>
          <p:nvPr>
            <p:ph type="title" orient="vert"/>
          </p:nvPr>
        </p:nvSpPr>
        <p:spPr/>
        <p:txBody>
          <a:bodyPr/>
          <a:lstStyle/>
          <a:p>
            <a:r>
              <a:rPr lang="zh-CN" altLang="en-US" dirty="0"/>
              <a:t>预处理</a:t>
            </a:r>
          </a:p>
        </p:txBody>
      </p:sp>
      <p:sp>
        <p:nvSpPr>
          <p:cNvPr id="3" name="竖排文字占位符 2">
            <a:extLst>
              <a:ext uri="{FF2B5EF4-FFF2-40B4-BE49-F238E27FC236}">
                <a16:creationId xmlns:a16="http://schemas.microsoft.com/office/drawing/2014/main" id="{A567F5DF-F3B2-48C2-9F73-029467849639}"/>
              </a:ext>
            </a:extLst>
          </p:cNvPr>
          <p:cNvSpPr>
            <a:spLocks noGrp="1"/>
          </p:cNvSpPr>
          <p:nvPr>
            <p:ph type="body" orient="vert" idx="1"/>
          </p:nvPr>
        </p:nvSpPr>
        <p:spPr/>
        <p:txBody>
          <a:bodyPr/>
          <a:lstStyle/>
          <a:p>
            <a:endParaRPr lang="zh-CN" altLang="en-US" dirty="0"/>
          </a:p>
        </p:txBody>
      </p:sp>
      <p:sp>
        <p:nvSpPr>
          <p:cNvPr id="4" name="文本框 3">
            <a:extLst>
              <a:ext uri="{FF2B5EF4-FFF2-40B4-BE49-F238E27FC236}">
                <a16:creationId xmlns:a16="http://schemas.microsoft.com/office/drawing/2014/main" id="{7AC12D45-4743-40F0-8345-10D0B7330F9D}"/>
              </a:ext>
            </a:extLst>
          </p:cNvPr>
          <p:cNvSpPr txBox="1"/>
          <p:nvPr/>
        </p:nvSpPr>
        <p:spPr>
          <a:xfrm>
            <a:off x="1111168" y="2011126"/>
            <a:ext cx="6875362" cy="3693319"/>
          </a:xfrm>
          <a:prstGeom prst="rect">
            <a:avLst/>
          </a:prstGeom>
          <a:noFill/>
        </p:spPr>
        <p:txBody>
          <a:bodyPr wrap="square" rtlCol="0">
            <a:spAutoFit/>
          </a:bodyPr>
          <a:lstStyle/>
          <a:p>
            <a:r>
              <a:rPr lang="en-US" altLang="zh-CN" dirty="0"/>
              <a:t>1. </a:t>
            </a:r>
            <a:r>
              <a:rPr lang="zh-CN" altLang="en-US" dirty="0"/>
              <a:t>编译器会将</a:t>
            </a:r>
            <a:r>
              <a:rPr lang="en-US" altLang="zh-CN" dirty="0"/>
              <a:t>#include </a:t>
            </a:r>
            <a:r>
              <a:rPr lang="zh-CN" altLang="en-US" dirty="0"/>
              <a:t>代码头文件进行引入</a:t>
            </a:r>
            <a:endParaRPr lang="en-US" altLang="zh-CN" dirty="0"/>
          </a:p>
          <a:p>
            <a:br>
              <a:rPr lang="zh-CN" altLang="en-US" dirty="0"/>
            </a:br>
            <a:r>
              <a:rPr lang="en-US" altLang="zh-CN" dirty="0"/>
              <a:t>2. </a:t>
            </a:r>
            <a:r>
              <a:rPr lang="zh-CN" altLang="en-US" dirty="0"/>
              <a:t>宏定义指令处理，预处理阶段会对宏定义</a:t>
            </a:r>
            <a:r>
              <a:rPr lang="en-US" altLang="zh-CN" dirty="0"/>
              <a:t>#define </a:t>
            </a:r>
            <a:r>
              <a:rPr lang="zh-CN" altLang="en-US" dirty="0"/>
              <a:t>进行处理，将所有的定义体替换为定义的内容</a:t>
            </a:r>
            <a:endParaRPr lang="en-US" altLang="zh-CN" dirty="0"/>
          </a:p>
          <a:p>
            <a:br>
              <a:rPr lang="zh-CN" altLang="en-US" dirty="0"/>
            </a:br>
            <a:r>
              <a:rPr lang="en-US" altLang="zh-CN" dirty="0"/>
              <a:t>3. </a:t>
            </a:r>
            <a:r>
              <a:rPr lang="zh-CN" altLang="en-US" dirty="0"/>
              <a:t>条件编译指令处理，在预处理阶段，遇到</a:t>
            </a:r>
            <a:r>
              <a:rPr lang="en-US" altLang="zh-CN" dirty="0"/>
              <a:t>#ifdef</a:t>
            </a:r>
            <a:r>
              <a:rPr lang="zh-CN" altLang="en-US" dirty="0"/>
              <a:t>、 </a:t>
            </a:r>
            <a:r>
              <a:rPr lang="en-US" altLang="zh-CN" dirty="0"/>
              <a:t>#</a:t>
            </a:r>
            <a:r>
              <a:rPr lang="en-US" altLang="zh-CN" dirty="0" err="1"/>
              <a:t>elif</a:t>
            </a:r>
            <a:r>
              <a:rPr lang="en-US" altLang="zh-CN" dirty="0"/>
              <a:t> </a:t>
            </a:r>
            <a:r>
              <a:rPr lang="zh-CN" altLang="en-US" dirty="0"/>
              <a:t>、 </a:t>
            </a:r>
            <a:r>
              <a:rPr lang="en-US" altLang="zh-CN" dirty="0"/>
              <a:t>#endif </a:t>
            </a:r>
            <a:r>
              <a:rPr lang="zh-CN" altLang="en-US" dirty="0"/>
              <a:t>等条件编译指令时，编译器会自动进行判断处理，选择相应的代码保留。</a:t>
            </a:r>
            <a:endParaRPr lang="en-US" altLang="zh-CN" dirty="0"/>
          </a:p>
          <a:p>
            <a:br>
              <a:rPr lang="zh-CN" altLang="en-US" dirty="0"/>
            </a:br>
            <a:r>
              <a:rPr lang="en-US" altLang="zh-CN" dirty="0"/>
              <a:t>4. </a:t>
            </a:r>
            <a:r>
              <a:rPr lang="zh-CN" altLang="en-US" dirty="0"/>
              <a:t>宏定义，注释内容消除，在预处理阶段，编译器还会将所有的注释内容去除。 </a:t>
            </a:r>
            <a:endParaRPr lang="en-US" altLang="zh-CN" dirty="0"/>
          </a:p>
          <a:p>
            <a:endParaRPr lang="en-US" altLang="zh-CN" dirty="0"/>
          </a:p>
          <a:p>
            <a:r>
              <a:rPr lang="en-US" altLang="zh-CN" dirty="0"/>
              <a:t>5. </a:t>
            </a:r>
            <a:r>
              <a:rPr lang="zh-CN" altLang="en-US" dirty="0"/>
              <a:t>生成</a:t>
            </a:r>
            <a:r>
              <a:rPr lang="en-US" altLang="zh-CN" dirty="0"/>
              <a:t>.</a:t>
            </a:r>
            <a:r>
              <a:rPr lang="en-US" altLang="zh-CN" dirty="0" err="1"/>
              <a:t>i</a:t>
            </a:r>
            <a:r>
              <a:rPr lang="zh-CN" altLang="en-US" dirty="0"/>
              <a:t>预处理文件大小为</a:t>
            </a:r>
            <a:r>
              <a:rPr lang="en-US" altLang="zh-CN" dirty="0" err="1"/>
              <a:t>cpp</a:t>
            </a:r>
            <a:r>
              <a:rPr lang="zh-CN" altLang="en-US" dirty="0"/>
              <a:t>源程序文件的</a:t>
            </a:r>
            <a:r>
              <a:rPr lang="en-US" altLang="zh-CN" dirty="0"/>
              <a:t>646</a:t>
            </a:r>
            <a:r>
              <a:rPr lang="zh-CN" altLang="en-US" dirty="0"/>
              <a:t>倍（</a:t>
            </a:r>
            <a:r>
              <a:rPr lang="en-US" altLang="zh-CN" dirty="0"/>
              <a:t>1KB VS 646KB</a:t>
            </a:r>
            <a:r>
              <a:rPr lang="zh-CN" altLang="en-US" dirty="0"/>
              <a:t>）</a:t>
            </a:r>
          </a:p>
        </p:txBody>
      </p:sp>
      <p:pic>
        <p:nvPicPr>
          <p:cNvPr id="5" name="图片 4">
            <a:extLst>
              <a:ext uri="{FF2B5EF4-FFF2-40B4-BE49-F238E27FC236}">
                <a16:creationId xmlns:a16="http://schemas.microsoft.com/office/drawing/2014/main" id="{55E4132A-853D-4020-B7D3-96367AB8433E}"/>
              </a:ext>
            </a:extLst>
          </p:cNvPr>
          <p:cNvPicPr>
            <a:picLocks noChangeAspect="1"/>
          </p:cNvPicPr>
          <p:nvPr/>
        </p:nvPicPr>
        <p:blipFill>
          <a:blip r:embed="rId2"/>
          <a:stretch>
            <a:fillRect/>
          </a:stretch>
        </p:blipFill>
        <p:spPr>
          <a:xfrm>
            <a:off x="211297" y="553539"/>
            <a:ext cx="2161513" cy="1394937"/>
          </a:xfrm>
          <a:prstGeom prst="rect">
            <a:avLst/>
          </a:prstGeom>
        </p:spPr>
      </p:pic>
    </p:spTree>
    <p:extLst>
      <p:ext uri="{BB962C8B-B14F-4D97-AF65-F5344CB8AC3E}">
        <p14:creationId xmlns:p14="http://schemas.microsoft.com/office/powerpoint/2010/main" val="13396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2B24A0-2B5E-42E1-89C6-F706BA7A9FA1}"/>
              </a:ext>
            </a:extLst>
          </p:cNvPr>
          <p:cNvPicPr>
            <a:picLocks noChangeAspect="1"/>
          </p:cNvPicPr>
          <p:nvPr/>
        </p:nvPicPr>
        <p:blipFill>
          <a:blip r:embed="rId2"/>
          <a:stretch>
            <a:fillRect/>
          </a:stretch>
        </p:blipFill>
        <p:spPr>
          <a:xfrm>
            <a:off x="688988" y="596412"/>
            <a:ext cx="5456393" cy="6035563"/>
          </a:xfrm>
          <a:prstGeom prst="rect">
            <a:avLst/>
          </a:prstGeom>
        </p:spPr>
      </p:pic>
      <p:pic>
        <p:nvPicPr>
          <p:cNvPr id="5" name="图片 4">
            <a:extLst>
              <a:ext uri="{FF2B5EF4-FFF2-40B4-BE49-F238E27FC236}">
                <a16:creationId xmlns:a16="http://schemas.microsoft.com/office/drawing/2014/main" id="{D6D1BB2B-8A53-48BA-9F69-285B12557CA9}"/>
              </a:ext>
            </a:extLst>
          </p:cNvPr>
          <p:cNvPicPr>
            <a:picLocks noChangeAspect="1"/>
          </p:cNvPicPr>
          <p:nvPr/>
        </p:nvPicPr>
        <p:blipFill>
          <a:blip r:embed="rId3"/>
          <a:stretch>
            <a:fillRect/>
          </a:stretch>
        </p:blipFill>
        <p:spPr>
          <a:xfrm>
            <a:off x="6313342" y="769389"/>
            <a:ext cx="5189670" cy="5319221"/>
          </a:xfrm>
          <a:prstGeom prst="rect">
            <a:avLst/>
          </a:prstGeom>
        </p:spPr>
      </p:pic>
      <p:sp>
        <p:nvSpPr>
          <p:cNvPr id="6" name="矩形 5">
            <a:extLst>
              <a:ext uri="{FF2B5EF4-FFF2-40B4-BE49-F238E27FC236}">
                <a16:creationId xmlns:a16="http://schemas.microsoft.com/office/drawing/2014/main" id="{FA9C1312-F5A6-4622-978D-1C4C079BDC67}"/>
              </a:ext>
            </a:extLst>
          </p:cNvPr>
          <p:cNvSpPr/>
          <p:nvPr/>
        </p:nvSpPr>
        <p:spPr>
          <a:xfrm>
            <a:off x="639607" y="769389"/>
            <a:ext cx="7335350" cy="202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526A811-3A77-4047-BF7D-FC1BAC2A3D24}"/>
              </a:ext>
            </a:extLst>
          </p:cNvPr>
          <p:cNvSpPr/>
          <p:nvPr/>
        </p:nvSpPr>
        <p:spPr>
          <a:xfrm>
            <a:off x="1208695" y="1384776"/>
            <a:ext cx="2541502" cy="1427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B2C11B3-D9E3-46BE-B071-6E48447C6839}"/>
              </a:ext>
            </a:extLst>
          </p:cNvPr>
          <p:cNvSpPr/>
          <p:nvPr/>
        </p:nvSpPr>
        <p:spPr>
          <a:xfrm>
            <a:off x="6313342" y="1384776"/>
            <a:ext cx="2541291" cy="930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CACD3CA-2F89-4268-8CF4-0A21B27E9F79}"/>
              </a:ext>
            </a:extLst>
          </p:cNvPr>
          <p:cNvPicPr>
            <a:picLocks noChangeAspect="1"/>
          </p:cNvPicPr>
          <p:nvPr/>
        </p:nvPicPr>
        <p:blipFill>
          <a:blip r:embed="rId4"/>
          <a:stretch>
            <a:fillRect/>
          </a:stretch>
        </p:blipFill>
        <p:spPr>
          <a:xfrm>
            <a:off x="9385260" y="522778"/>
            <a:ext cx="2447925" cy="1579774"/>
          </a:xfrm>
          <a:prstGeom prst="rect">
            <a:avLst/>
          </a:prstGeom>
        </p:spPr>
      </p:pic>
    </p:spTree>
    <p:extLst>
      <p:ext uri="{BB962C8B-B14F-4D97-AF65-F5344CB8AC3E}">
        <p14:creationId xmlns:p14="http://schemas.microsoft.com/office/powerpoint/2010/main" val="95843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9C2A9-BE0E-49F1-AC32-F43E26E09418}"/>
              </a:ext>
            </a:extLst>
          </p:cNvPr>
          <p:cNvSpPr>
            <a:spLocks noGrp="1"/>
          </p:cNvSpPr>
          <p:nvPr>
            <p:ph type="title"/>
          </p:nvPr>
        </p:nvSpPr>
        <p:spPr/>
        <p:txBody>
          <a:bodyPr>
            <a:normAutofit/>
          </a:bodyPr>
          <a:lstStyle/>
          <a:p>
            <a:r>
              <a:rPr lang="zh-CN" altLang="en-US" sz="3600" dirty="0"/>
              <a:t>编译</a:t>
            </a:r>
          </a:p>
        </p:txBody>
      </p:sp>
      <p:sp>
        <p:nvSpPr>
          <p:cNvPr id="3" name="内容占位符 2">
            <a:extLst>
              <a:ext uri="{FF2B5EF4-FFF2-40B4-BE49-F238E27FC236}">
                <a16:creationId xmlns:a16="http://schemas.microsoft.com/office/drawing/2014/main" id="{1BA5830D-C25F-4C59-9901-8952E8663BD4}"/>
              </a:ext>
            </a:extLst>
          </p:cNvPr>
          <p:cNvSpPr>
            <a:spLocks noGrp="1"/>
          </p:cNvSpPr>
          <p:nvPr>
            <p:ph idx="1"/>
          </p:nvPr>
        </p:nvSpPr>
        <p:spPr>
          <a:xfrm>
            <a:off x="581192" y="2180496"/>
            <a:ext cx="4118130" cy="3678303"/>
          </a:xfrm>
        </p:spPr>
        <p:txBody>
          <a:bodyPr/>
          <a:lstStyle/>
          <a:p>
            <a:r>
              <a:rPr lang="zh-CN" altLang="en-US" dirty="0"/>
              <a:t>编译主要执行的工作是将预处理之后的程序代码作为处理的输入内容，经过词法分析、语法分析、语义分析、中间代码生成、中间代码优化、符号管理、错误处理等多项流程和工作，翻译成为可重定位的二进制的机器语言（目标程序）。</a:t>
            </a:r>
          </a:p>
        </p:txBody>
      </p:sp>
      <p:pic>
        <p:nvPicPr>
          <p:cNvPr id="4" name="图片 3">
            <a:extLst>
              <a:ext uri="{FF2B5EF4-FFF2-40B4-BE49-F238E27FC236}">
                <a16:creationId xmlns:a16="http://schemas.microsoft.com/office/drawing/2014/main" id="{BBEBE13D-4FDE-4C4B-9590-18D808DE4BDA}"/>
              </a:ext>
            </a:extLst>
          </p:cNvPr>
          <p:cNvPicPr>
            <a:picLocks noChangeAspect="1"/>
          </p:cNvPicPr>
          <p:nvPr/>
        </p:nvPicPr>
        <p:blipFill>
          <a:blip r:embed="rId2"/>
          <a:stretch>
            <a:fillRect/>
          </a:stretch>
        </p:blipFill>
        <p:spPr>
          <a:xfrm>
            <a:off x="4941222" y="2059419"/>
            <a:ext cx="6135750" cy="4230547"/>
          </a:xfrm>
          <a:prstGeom prst="rect">
            <a:avLst/>
          </a:prstGeom>
        </p:spPr>
      </p:pic>
    </p:spTree>
    <p:extLst>
      <p:ext uri="{BB962C8B-B14F-4D97-AF65-F5344CB8AC3E}">
        <p14:creationId xmlns:p14="http://schemas.microsoft.com/office/powerpoint/2010/main" val="265450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E0372-4B72-430B-BA64-B9B1C818FBC6}"/>
              </a:ext>
            </a:extLst>
          </p:cNvPr>
          <p:cNvSpPr>
            <a:spLocks noGrp="1"/>
          </p:cNvSpPr>
          <p:nvPr>
            <p:ph type="title"/>
          </p:nvPr>
        </p:nvSpPr>
        <p:spPr/>
        <p:txBody>
          <a:bodyPr>
            <a:normAutofit/>
          </a:bodyPr>
          <a:lstStyle/>
          <a:p>
            <a:r>
              <a:rPr lang="zh-CN" altLang="en-US" sz="3200" dirty="0"/>
              <a:t>编译器</a:t>
            </a:r>
          </a:p>
        </p:txBody>
      </p:sp>
      <p:sp>
        <p:nvSpPr>
          <p:cNvPr id="3" name="文本占位符 2">
            <a:extLst>
              <a:ext uri="{FF2B5EF4-FFF2-40B4-BE49-F238E27FC236}">
                <a16:creationId xmlns:a16="http://schemas.microsoft.com/office/drawing/2014/main" id="{4C5E870D-06C5-403C-8F34-EC3C4B8BB6D9}"/>
              </a:ext>
            </a:extLst>
          </p:cNvPr>
          <p:cNvSpPr>
            <a:spLocks noGrp="1"/>
          </p:cNvSpPr>
          <p:nvPr>
            <p:ph type="body" idx="1"/>
          </p:nvPr>
        </p:nvSpPr>
        <p:spPr/>
        <p:txBody>
          <a:bodyPr/>
          <a:lstStyle/>
          <a:p>
            <a:r>
              <a:rPr lang="zh-CN" altLang="en-US" dirty="0"/>
              <a:t>测试代码</a:t>
            </a:r>
          </a:p>
        </p:txBody>
      </p:sp>
      <p:pic>
        <p:nvPicPr>
          <p:cNvPr id="7" name="内容占位符 6">
            <a:extLst>
              <a:ext uri="{FF2B5EF4-FFF2-40B4-BE49-F238E27FC236}">
                <a16:creationId xmlns:a16="http://schemas.microsoft.com/office/drawing/2014/main" id="{DD6E199E-1B98-4A6A-B3CD-09946DC15895}"/>
              </a:ext>
            </a:extLst>
          </p:cNvPr>
          <p:cNvPicPr>
            <a:picLocks noGrp="1" noChangeAspect="1"/>
          </p:cNvPicPr>
          <p:nvPr>
            <p:ph sz="half" idx="2"/>
          </p:nvPr>
        </p:nvPicPr>
        <p:blipFill>
          <a:blip r:embed="rId2"/>
          <a:stretch>
            <a:fillRect/>
          </a:stretch>
        </p:blipFill>
        <p:spPr>
          <a:xfrm>
            <a:off x="545690" y="2926052"/>
            <a:ext cx="5550310" cy="3202579"/>
          </a:xfrm>
          <a:prstGeom prst="rect">
            <a:avLst/>
          </a:prstGeom>
        </p:spPr>
      </p:pic>
      <p:sp>
        <p:nvSpPr>
          <p:cNvPr id="5" name="文本占位符 4">
            <a:extLst>
              <a:ext uri="{FF2B5EF4-FFF2-40B4-BE49-F238E27FC236}">
                <a16:creationId xmlns:a16="http://schemas.microsoft.com/office/drawing/2014/main" id="{0871843B-53A6-43AA-9D1F-0C280300F2AA}"/>
              </a:ext>
            </a:extLst>
          </p:cNvPr>
          <p:cNvSpPr>
            <a:spLocks noGrp="1"/>
          </p:cNvSpPr>
          <p:nvPr>
            <p:ph type="body" sz="quarter" idx="3"/>
          </p:nvPr>
        </p:nvSpPr>
        <p:spPr/>
        <p:txBody>
          <a:bodyPr/>
          <a:lstStyle/>
          <a:p>
            <a:r>
              <a:rPr lang="zh-CN" altLang="en-US" dirty="0"/>
              <a:t>错误报告</a:t>
            </a:r>
          </a:p>
        </p:txBody>
      </p:sp>
      <p:pic>
        <p:nvPicPr>
          <p:cNvPr id="9" name="内容占位符 8">
            <a:extLst>
              <a:ext uri="{FF2B5EF4-FFF2-40B4-BE49-F238E27FC236}">
                <a16:creationId xmlns:a16="http://schemas.microsoft.com/office/drawing/2014/main" id="{B2DCD645-DEDA-4F6C-AC8F-F68277DA3A06}"/>
              </a:ext>
            </a:extLst>
          </p:cNvPr>
          <p:cNvPicPr>
            <a:picLocks noGrp="1" noChangeAspect="1"/>
          </p:cNvPicPr>
          <p:nvPr>
            <p:ph sz="quarter" idx="4"/>
          </p:nvPr>
        </p:nvPicPr>
        <p:blipFill>
          <a:blip r:embed="rId3"/>
          <a:stretch>
            <a:fillRect/>
          </a:stretch>
        </p:blipFill>
        <p:spPr>
          <a:xfrm>
            <a:off x="5056554" y="3189678"/>
            <a:ext cx="6589756" cy="988332"/>
          </a:xfrm>
          <a:prstGeom prst="rect">
            <a:avLst/>
          </a:prstGeom>
        </p:spPr>
      </p:pic>
      <p:sp>
        <p:nvSpPr>
          <p:cNvPr id="8" name="矩形 7">
            <a:extLst>
              <a:ext uri="{FF2B5EF4-FFF2-40B4-BE49-F238E27FC236}">
                <a16:creationId xmlns:a16="http://schemas.microsoft.com/office/drawing/2014/main" id="{33D6080B-F557-4DDD-832E-D74B75526AA8}"/>
              </a:ext>
            </a:extLst>
          </p:cNvPr>
          <p:cNvSpPr/>
          <p:nvPr/>
        </p:nvSpPr>
        <p:spPr>
          <a:xfrm>
            <a:off x="1428613" y="3429000"/>
            <a:ext cx="3328581" cy="10504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AB6BB08-358A-44B6-9B4A-201547946FD3}"/>
              </a:ext>
            </a:extLst>
          </p:cNvPr>
          <p:cNvPicPr>
            <a:picLocks noChangeAspect="1"/>
          </p:cNvPicPr>
          <p:nvPr/>
        </p:nvPicPr>
        <p:blipFill>
          <a:blip r:embed="rId4"/>
          <a:stretch>
            <a:fillRect/>
          </a:stretch>
        </p:blipFill>
        <p:spPr>
          <a:xfrm>
            <a:off x="5173884" y="4527341"/>
            <a:ext cx="6589755" cy="750407"/>
          </a:xfrm>
          <a:prstGeom prst="rect">
            <a:avLst/>
          </a:prstGeom>
        </p:spPr>
      </p:pic>
      <p:pic>
        <p:nvPicPr>
          <p:cNvPr id="12" name="图片 11">
            <a:extLst>
              <a:ext uri="{FF2B5EF4-FFF2-40B4-BE49-F238E27FC236}">
                <a16:creationId xmlns:a16="http://schemas.microsoft.com/office/drawing/2014/main" id="{F1C709F5-F479-4A5E-A108-B8C460E81167}"/>
              </a:ext>
            </a:extLst>
          </p:cNvPr>
          <p:cNvPicPr>
            <a:picLocks noChangeAspect="1"/>
          </p:cNvPicPr>
          <p:nvPr/>
        </p:nvPicPr>
        <p:blipFill>
          <a:blip r:embed="rId5"/>
          <a:stretch>
            <a:fillRect/>
          </a:stretch>
        </p:blipFill>
        <p:spPr>
          <a:xfrm>
            <a:off x="5173883" y="5429968"/>
            <a:ext cx="6717173" cy="837818"/>
          </a:xfrm>
          <a:prstGeom prst="rect">
            <a:avLst/>
          </a:prstGeom>
        </p:spPr>
      </p:pic>
    </p:spTree>
    <p:extLst>
      <p:ext uri="{BB962C8B-B14F-4D97-AF65-F5344CB8AC3E}">
        <p14:creationId xmlns:p14="http://schemas.microsoft.com/office/powerpoint/2010/main" val="279000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AC330-9BB3-4A71-8A2D-8E9E31003CF1}"/>
              </a:ext>
            </a:extLst>
          </p:cNvPr>
          <p:cNvSpPr>
            <a:spLocks noGrp="1"/>
          </p:cNvSpPr>
          <p:nvPr>
            <p:ph type="title"/>
          </p:nvPr>
        </p:nvSpPr>
        <p:spPr/>
        <p:txBody>
          <a:bodyPr/>
          <a:lstStyle/>
          <a:p>
            <a:r>
              <a:rPr lang="zh-CN" altLang="en-US" dirty="0"/>
              <a:t>编译优化</a:t>
            </a:r>
          </a:p>
        </p:txBody>
      </p:sp>
      <p:sp>
        <p:nvSpPr>
          <p:cNvPr id="3" name="文本框 2">
            <a:extLst>
              <a:ext uri="{FF2B5EF4-FFF2-40B4-BE49-F238E27FC236}">
                <a16:creationId xmlns:a16="http://schemas.microsoft.com/office/drawing/2014/main" id="{7C3FB4D4-F898-4133-9F82-C8AAE7BF957A}"/>
              </a:ext>
            </a:extLst>
          </p:cNvPr>
          <p:cNvSpPr txBox="1"/>
          <p:nvPr/>
        </p:nvSpPr>
        <p:spPr>
          <a:xfrm>
            <a:off x="752354" y="2372810"/>
            <a:ext cx="4386805"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O0 </a:t>
            </a:r>
            <a:r>
              <a:rPr lang="zh-CN" altLang="en-US" dirty="0"/>
              <a:t>基本没有优化</a:t>
            </a:r>
            <a:endParaRPr lang="en-US" altLang="zh-CN" dirty="0"/>
          </a:p>
          <a:p>
            <a:pPr marL="285750" indent="-285750">
              <a:buFont typeface="Arial" panose="020B0604020202020204" pitchFamily="34" charset="0"/>
              <a:buChar char="•"/>
            </a:pPr>
            <a:r>
              <a:rPr lang="en-US" altLang="zh-CN" dirty="0"/>
              <a:t>O1 </a:t>
            </a:r>
            <a:r>
              <a:rPr lang="zh-CN" altLang="en-US" dirty="0"/>
              <a:t>默认优化值</a:t>
            </a:r>
            <a:endParaRPr lang="en-US" altLang="zh-CN" dirty="0"/>
          </a:p>
          <a:p>
            <a:pPr marL="285750" indent="-285750">
              <a:buFont typeface="Arial" panose="020B0604020202020204" pitchFamily="34" charset="0"/>
              <a:buChar char="•"/>
            </a:pPr>
            <a:r>
              <a:rPr lang="en-US" altLang="zh-CN" dirty="0"/>
              <a:t>O2</a:t>
            </a:r>
            <a:r>
              <a:rPr lang="zh-CN" altLang="en-US" dirty="0"/>
              <a:t>、</a:t>
            </a:r>
            <a:r>
              <a:rPr lang="en-US" altLang="zh-CN" dirty="0"/>
              <a:t>O3</a:t>
            </a:r>
            <a:r>
              <a:rPr lang="zh-CN" altLang="en-US" dirty="0"/>
              <a:t>优化级别逐渐提高</a:t>
            </a:r>
            <a:endParaRPr lang="en-US" altLang="zh-CN" dirty="0"/>
          </a:p>
          <a:p>
            <a:pPr marL="285750" indent="-285750">
              <a:buFont typeface="Arial" panose="020B0604020202020204" pitchFamily="34" charset="0"/>
              <a:buChar char="•"/>
            </a:pPr>
            <a:r>
              <a:rPr lang="zh-CN" altLang="en-US" dirty="0"/>
              <a:t>优化不会减少代码的长度，</a:t>
            </a:r>
            <a:r>
              <a:rPr lang="en-US" altLang="zh-CN" dirty="0"/>
              <a:t>O3</a:t>
            </a:r>
            <a:r>
              <a:rPr lang="zh-CN" altLang="en-US" dirty="0"/>
              <a:t>级别的优化相较于</a:t>
            </a:r>
            <a:r>
              <a:rPr lang="en-US" altLang="zh-CN" dirty="0"/>
              <a:t>O0</a:t>
            </a:r>
            <a:r>
              <a:rPr lang="zh-CN" altLang="en-US" dirty="0"/>
              <a:t>级别的优化，代码量更大，但是会有更高的执行效率。</a:t>
            </a:r>
          </a:p>
        </p:txBody>
      </p:sp>
      <p:pic>
        <p:nvPicPr>
          <p:cNvPr id="5" name="图片 4">
            <a:extLst>
              <a:ext uri="{FF2B5EF4-FFF2-40B4-BE49-F238E27FC236}">
                <a16:creationId xmlns:a16="http://schemas.microsoft.com/office/drawing/2014/main" id="{D109890A-BA92-49C3-905D-043DDC951557}"/>
              </a:ext>
            </a:extLst>
          </p:cNvPr>
          <p:cNvPicPr>
            <a:picLocks noChangeAspect="1"/>
          </p:cNvPicPr>
          <p:nvPr/>
        </p:nvPicPr>
        <p:blipFill>
          <a:blip r:embed="rId2"/>
          <a:stretch>
            <a:fillRect/>
          </a:stretch>
        </p:blipFill>
        <p:spPr>
          <a:xfrm>
            <a:off x="5139159" y="2176041"/>
            <a:ext cx="6582097" cy="3952301"/>
          </a:xfrm>
          <a:prstGeom prst="rect">
            <a:avLst/>
          </a:prstGeom>
        </p:spPr>
      </p:pic>
    </p:spTree>
    <p:extLst>
      <p:ext uri="{BB962C8B-B14F-4D97-AF65-F5344CB8AC3E}">
        <p14:creationId xmlns:p14="http://schemas.microsoft.com/office/powerpoint/2010/main" val="99698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C8211CE-78D5-449D-B72C-2CE100C44845}"/>
              </a:ext>
            </a:extLst>
          </p:cNvPr>
          <p:cNvPicPr>
            <a:picLocks noChangeAspect="1"/>
          </p:cNvPicPr>
          <p:nvPr/>
        </p:nvPicPr>
        <p:blipFill>
          <a:blip r:embed="rId2"/>
          <a:stretch>
            <a:fillRect/>
          </a:stretch>
        </p:blipFill>
        <p:spPr>
          <a:xfrm>
            <a:off x="525088" y="377456"/>
            <a:ext cx="4220532" cy="4888685"/>
          </a:xfrm>
          <a:prstGeom prst="rect">
            <a:avLst/>
          </a:prstGeom>
        </p:spPr>
      </p:pic>
      <p:pic>
        <p:nvPicPr>
          <p:cNvPr id="3" name="图片 2">
            <a:extLst>
              <a:ext uri="{FF2B5EF4-FFF2-40B4-BE49-F238E27FC236}">
                <a16:creationId xmlns:a16="http://schemas.microsoft.com/office/drawing/2014/main" id="{B23D1FB6-81CE-45EF-9D29-40CD272F85DF}"/>
              </a:ext>
            </a:extLst>
          </p:cNvPr>
          <p:cNvPicPr>
            <a:picLocks noChangeAspect="1"/>
          </p:cNvPicPr>
          <p:nvPr/>
        </p:nvPicPr>
        <p:blipFill>
          <a:blip r:embed="rId3"/>
          <a:stretch>
            <a:fillRect/>
          </a:stretch>
        </p:blipFill>
        <p:spPr>
          <a:xfrm>
            <a:off x="6344063" y="377456"/>
            <a:ext cx="4559289" cy="4501759"/>
          </a:xfrm>
          <a:prstGeom prst="rect">
            <a:avLst/>
          </a:prstGeom>
        </p:spPr>
      </p:pic>
      <p:pic>
        <p:nvPicPr>
          <p:cNvPr id="4" name="图片 3">
            <a:extLst>
              <a:ext uri="{FF2B5EF4-FFF2-40B4-BE49-F238E27FC236}">
                <a16:creationId xmlns:a16="http://schemas.microsoft.com/office/drawing/2014/main" id="{0353DAB6-B2D6-4A2A-9E07-37569D7F466C}"/>
              </a:ext>
            </a:extLst>
          </p:cNvPr>
          <p:cNvPicPr>
            <a:picLocks noChangeAspect="1"/>
          </p:cNvPicPr>
          <p:nvPr/>
        </p:nvPicPr>
        <p:blipFill>
          <a:blip r:embed="rId4"/>
          <a:stretch>
            <a:fillRect/>
          </a:stretch>
        </p:blipFill>
        <p:spPr>
          <a:xfrm>
            <a:off x="151134" y="5347504"/>
            <a:ext cx="5944866" cy="1396542"/>
          </a:xfrm>
          <a:prstGeom prst="rect">
            <a:avLst/>
          </a:prstGeom>
        </p:spPr>
      </p:pic>
      <p:pic>
        <p:nvPicPr>
          <p:cNvPr id="5" name="图片 4">
            <a:extLst>
              <a:ext uri="{FF2B5EF4-FFF2-40B4-BE49-F238E27FC236}">
                <a16:creationId xmlns:a16="http://schemas.microsoft.com/office/drawing/2014/main" id="{6C13D83B-9174-4ED8-AC1C-DD75C2287456}"/>
              </a:ext>
            </a:extLst>
          </p:cNvPr>
          <p:cNvPicPr>
            <a:picLocks noChangeAspect="1"/>
          </p:cNvPicPr>
          <p:nvPr/>
        </p:nvPicPr>
        <p:blipFill>
          <a:blip r:embed="rId5"/>
          <a:stretch>
            <a:fillRect/>
          </a:stretch>
        </p:blipFill>
        <p:spPr>
          <a:xfrm>
            <a:off x="6344063" y="5119022"/>
            <a:ext cx="5540110" cy="1625024"/>
          </a:xfrm>
          <a:prstGeom prst="rect">
            <a:avLst/>
          </a:prstGeom>
        </p:spPr>
      </p:pic>
      <p:sp>
        <p:nvSpPr>
          <p:cNvPr id="6" name="椭圆 5">
            <a:extLst>
              <a:ext uri="{FF2B5EF4-FFF2-40B4-BE49-F238E27FC236}">
                <a16:creationId xmlns:a16="http://schemas.microsoft.com/office/drawing/2014/main" id="{85D8EB7F-31F2-4058-BB60-0560D3F77B13}"/>
              </a:ext>
            </a:extLst>
          </p:cNvPr>
          <p:cNvSpPr/>
          <p:nvPr/>
        </p:nvSpPr>
        <p:spPr>
          <a:xfrm>
            <a:off x="4201610" y="6331352"/>
            <a:ext cx="1782501" cy="526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2C5FC1F-F51A-4FE3-B575-6D9B5CC23C00}"/>
              </a:ext>
            </a:extLst>
          </p:cNvPr>
          <p:cNvSpPr/>
          <p:nvPr/>
        </p:nvSpPr>
        <p:spPr>
          <a:xfrm>
            <a:off x="10012101" y="6295349"/>
            <a:ext cx="1782501" cy="526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652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E5FB6-6C6F-46F3-8AA7-35DEAAFCE48C}"/>
              </a:ext>
            </a:extLst>
          </p:cNvPr>
          <p:cNvSpPr>
            <a:spLocks noGrp="1"/>
          </p:cNvSpPr>
          <p:nvPr>
            <p:ph type="title"/>
          </p:nvPr>
        </p:nvSpPr>
        <p:spPr/>
        <p:txBody>
          <a:bodyPr/>
          <a:lstStyle/>
          <a:p>
            <a:r>
              <a:rPr lang="zh-CN" altLang="en-US" dirty="0"/>
              <a:t>汇编器</a:t>
            </a:r>
          </a:p>
        </p:txBody>
      </p:sp>
      <p:pic>
        <p:nvPicPr>
          <p:cNvPr id="4" name="图片 3">
            <a:extLst>
              <a:ext uri="{FF2B5EF4-FFF2-40B4-BE49-F238E27FC236}">
                <a16:creationId xmlns:a16="http://schemas.microsoft.com/office/drawing/2014/main" id="{5BD3B323-DE2F-4557-BF2A-9E944F6C9D1B}"/>
              </a:ext>
            </a:extLst>
          </p:cNvPr>
          <p:cNvPicPr>
            <a:picLocks noChangeAspect="1"/>
          </p:cNvPicPr>
          <p:nvPr/>
        </p:nvPicPr>
        <p:blipFill>
          <a:blip r:embed="rId2"/>
          <a:stretch>
            <a:fillRect/>
          </a:stretch>
        </p:blipFill>
        <p:spPr>
          <a:xfrm>
            <a:off x="6004133" y="1050203"/>
            <a:ext cx="5157701" cy="5549662"/>
          </a:xfrm>
          <a:prstGeom prst="rect">
            <a:avLst/>
          </a:prstGeom>
        </p:spPr>
      </p:pic>
      <p:sp>
        <p:nvSpPr>
          <p:cNvPr id="7" name="文本框 6">
            <a:extLst>
              <a:ext uri="{FF2B5EF4-FFF2-40B4-BE49-F238E27FC236}">
                <a16:creationId xmlns:a16="http://schemas.microsoft.com/office/drawing/2014/main" id="{29544563-7FDA-44E1-B05A-5309E02E3AEB}"/>
              </a:ext>
            </a:extLst>
          </p:cNvPr>
          <p:cNvSpPr txBox="1"/>
          <p:nvPr/>
        </p:nvSpPr>
        <p:spPr>
          <a:xfrm>
            <a:off x="763929" y="2476982"/>
            <a:ext cx="4502552" cy="1200329"/>
          </a:xfrm>
          <a:prstGeom prst="rect">
            <a:avLst/>
          </a:prstGeom>
          <a:noFill/>
        </p:spPr>
        <p:txBody>
          <a:bodyPr wrap="square" rtlCol="0">
            <a:spAutoFit/>
          </a:bodyPr>
          <a:lstStyle/>
          <a:p>
            <a:r>
              <a:rPr lang="zh-CN" altLang="en-US" dirty="0"/>
              <a:t>汇编器是将汇编语言翻译为机器语言的程序。一般而言，汇编生成的是可重定位的二进制目标代码，需要经链接器（</a:t>
            </a:r>
            <a:r>
              <a:rPr lang="en-US" altLang="zh-CN" dirty="0"/>
              <a:t>Linker</a:t>
            </a:r>
            <a:r>
              <a:rPr lang="zh-CN" altLang="en-US" dirty="0"/>
              <a:t>）生成可执行代码才可以执行。</a:t>
            </a:r>
            <a:endParaRPr lang="en-US" altLang="zh-CN" dirty="0"/>
          </a:p>
        </p:txBody>
      </p:sp>
      <p:pic>
        <p:nvPicPr>
          <p:cNvPr id="8" name="图片 7">
            <a:extLst>
              <a:ext uri="{FF2B5EF4-FFF2-40B4-BE49-F238E27FC236}">
                <a16:creationId xmlns:a16="http://schemas.microsoft.com/office/drawing/2014/main" id="{70A6094D-9066-485D-BD0C-CF82B6A48E5E}"/>
              </a:ext>
            </a:extLst>
          </p:cNvPr>
          <p:cNvPicPr>
            <a:picLocks noChangeAspect="1"/>
          </p:cNvPicPr>
          <p:nvPr/>
        </p:nvPicPr>
        <p:blipFill>
          <a:blip r:embed="rId3"/>
          <a:stretch>
            <a:fillRect/>
          </a:stretch>
        </p:blipFill>
        <p:spPr>
          <a:xfrm>
            <a:off x="5644529" y="1356845"/>
            <a:ext cx="5212526" cy="5604165"/>
          </a:xfrm>
          <a:prstGeom prst="rect">
            <a:avLst/>
          </a:prstGeom>
        </p:spPr>
      </p:pic>
    </p:spTree>
    <p:extLst>
      <p:ext uri="{BB962C8B-B14F-4D97-AF65-F5344CB8AC3E}">
        <p14:creationId xmlns:p14="http://schemas.microsoft.com/office/powerpoint/2010/main" val="146646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红利</Template>
  <TotalTime>79</TotalTime>
  <Words>412</Words>
  <Application>Microsoft Office PowerPoint</Application>
  <PresentationFormat>宽屏</PresentationFormat>
  <Paragraphs>42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Gill Sans MT</vt:lpstr>
      <vt:lpstr>Wingdings 2</vt:lpstr>
      <vt:lpstr>红利</vt:lpstr>
      <vt:lpstr>了解你的编译器</vt:lpstr>
      <vt:lpstr>PowerPoint 演示文稿</vt:lpstr>
      <vt:lpstr>预处理</vt:lpstr>
      <vt:lpstr>PowerPoint 演示文稿</vt:lpstr>
      <vt:lpstr>编译</vt:lpstr>
      <vt:lpstr>编译器</vt:lpstr>
      <vt:lpstr>编译优化</vt:lpstr>
      <vt:lpstr>PowerPoint 演示文稿</vt:lpstr>
      <vt:lpstr>汇编器</vt:lpstr>
      <vt:lpstr>链接器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伟</dc:creator>
  <cp:lastModifiedBy>李 伟</cp:lastModifiedBy>
  <cp:revision>14</cp:revision>
  <dcterms:created xsi:type="dcterms:W3CDTF">2019-09-19T06:18:17Z</dcterms:created>
  <dcterms:modified xsi:type="dcterms:W3CDTF">2019-09-19T07:39:05Z</dcterms:modified>
</cp:coreProperties>
</file>