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4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552EB-0D91-492B-AD4C-365CF8E9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D3368E-1B8F-455C-92E2-043942769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87CCE-AA56-4996-A86B-524BB8C0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295E-D4B3-4CDC-8DD7-AB28AC6D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797FB-AE9E-4BD5-933E-23BA151F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1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18E0A-FE72-4C20-800F-AFB21A67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8D6E5-A0C6-4773-A77A-64DA2402D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C7176-3C6F-4DBB-BB88-556C12C5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E4D8D-C3AD-456A-87E1-522CCFB8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87D7-995A-4E21-B347-7EB0CE99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5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E59852-E3BF-4BCB-8E42-C43B0D888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E07EB-4F3E-4E63-80FA-ADF7CC9A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B3EAC-AF45-4E17-99B4-E1C1CFE8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67267-0230-4682-AE10-C0C7E804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B4E98-BFA3-4F96-A7B1-437381D8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1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19829-D949-43FD-A94F-A61BF96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Ctr="1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08F28-310C-4C75-A3E5-0E63C63B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ct val="0"/>
              </a:spcBef>
              <a:defRPr sz="3000"/>
            </a:lvl1pPr>
            <a:lvl2pPr algn="just">
              <a:lnSpc>
                <a:spcPct val="100000"/>
              </a:lnSpc>
              <a:spcBef>
                <a:spcPct val="0"/>
              </a:spcBef>
              <a:defRPr sz="3000"/>
            </a:lvl2pPr>
            <a:lvl3pPr algn="just">
              <a:lnSpc>
                <a:spcPct val="100000"/>
              </a:lnSpc>
              <a:spcBef>
                <a:spcPct val="0"/>
              </a:spcBef>
              <a:defRPr sz="3000"/>
            </a:lvl3pPr>
            <a:lvl4pPr algn="just">
              <a:lnSpc>
                <a:spcPct val="100000"/>
              </a:lnSpc>
              <a:spcBef>
                <a:spcPct val="0"/>
              </a:spcBef>
              <a:defRPr sz="3000"/>
            </a:lvl4pPr>
            <a:lvl5pPr algn="just">
              <a:lnSpc>
                <a:spcPct val="100000"/>
              </a:lnSpc>
              <a:spcBef>
                <a:spcPct val="0"/>
              </a:spcBef>
              <a:defRPr sz="3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3D979-CD0B-4DB4-88F0-9A10A6C8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A2CC30F0-C21D-4925-8DF9-19B48C78DEA2}" type="datetimeFigureOut">
              <a:rPr lang="zh-CN" altLang="en-US" smtClean="0"/>
              <a:pPr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F6416-A214-44EA-A26D-71272B6E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A2671-C751-4119-BDA0-27C2758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CF9B25DF-D6F5-43B6-8C87-019209EA50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2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425CB-C218-4E08-A5EF-B401DF8F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5DF0B-14CB-4F78-8475-99097764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E300F-DB19-447F-AD0A-DB6A2C98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96F21-2763-4D56-A831-EB26AAC7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46AEA-DEC7-4E5C-85AE-6CC3524A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1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D3A49-7842-43EE-85EB-ADA5F72D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A1D38-2F66-40C4-BAEF-79539119B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B5DA7-FC31-4B5C-8527-DFAEEBB2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67B26-D0B1-4BA5-AFF6-10584E4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D96FF-E009-4542-8795-770DA7E8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415E0-D3C3-4DDF-B2B2-B6E257C8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2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74798-03EB-4610-B7A7-E127EFD8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C7284-C703-4012-94EA-83B01B046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CCA5B-8EF4-4A3C-85B0-0C137F2B2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B3352-ABF1-4FDD-82AE-13ABC154D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78C2F5-9B6E-42E3-8FF9-DD0F6D4EC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285246-FA07-4458-A97D-B0FC0C2D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D11895-3CB2-4770-96F7-549E5782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0EDE42-D3DB-414C-AF2F-D1836E51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2230C-847B-4506-8A85-1E58488C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25DB1C-0835-47F9-B394-6DEB0F0C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BB40D-6A89-4F55-8655-3F0F6CDE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43C5E-F140-4BD5-9FD6-4DD860E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2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E1810-F803-4265-8F35-C27EBCFB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C1031A-937C-493A-8405-9EDCF6C1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65FBD4-7E21-4D12-B40D-249B1FD3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560F9-3E1F-4729-B7D5-88D2F835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24AC2-1DE8-4A69-934B-28A590AF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3A4635-AEDA-46FE-A0E0-849B22739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B5E96-B8EF-4359-AEEF-49E1A223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41AF4-F388-4A74-934B-C83C5EED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30644-C516-40C7-A462-7C3324B7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5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56D75-6A85-43F1-A74A-2672C3DF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57D552-FBC0-400F-85A4-10182AF43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9174F-89F4-4009-9CE5-4713B2E1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121D8-CA5D-4770-A129-4F680DC2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D7EA7-FBDD-4D81-91E0-F5137929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21726-8CA6-4C10-AA95-5D8C5B6A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7D7DE-5E4D-48BD-B3C4-B8D9D58F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60C08-EF77-4040-AE92-C3D7AD24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93CB3-0E28-4342-AEA0-B89431C0A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30F0-C21D-4925-8DF9-19B48C78DEA2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D3919-0934-49CF-921F-7F994BEB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92CA9-620A-4EAC-8B1C-2247831FE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25DF-D6F5-43B6-8C87-019209EA5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19976-C43E-494F-B95B-2A9C0AD98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LR</a:t>
            </a:r>
            <a:r>
              <a:rPr lang="zh-CN" altLang="en-US" sz="4000" dirty="0"/>
              <a:t>分析法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AE112E-E82E-48B1-BBE7-9F76BDC1F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91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1D8A-7351-4D6A-9A81-F0900C0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9837-A930-4614-BDF1-48FB37F4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4890159"/>
            <a:ext cx="4929188" cy="3345791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输入缓冲区：输入的单词串</a:t>
            </a:r>
            <a:r>
              <a:rPr lang="en-US" altLang="zh-CN" sz="2400" dirty="0"/>
              <a:t> </a:t>
            </a:r>
          </a:p>
          <a:p>
            <a:pPr algn="l">
              <a:lnSpc>
                <a:spcPct val="125000"/>
              </a:lnSpc>
            </a:pPr>
            <a:r>
              <a:rPr lang="zh-CN" altLang="en-US" sz="2400" dirty="0"/>
              <a:t> 栈</a:t>
            </a:r>
            <a:r>
              <a:rPr lang="en-US" altLang="zh-CN" sz="2400" dirty="0"/>
              <a:t>=</a:t>
            </a:r>
            <a:r>
              <a:rPr lang="zh-CN" altLang="en-US" sz="2400" dirty="0"/>
              <a:t>移进的输入单词归约出的终结符、非终结符串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栈</a:t>
            </a:r>
            <a:r>
              <a:rPr lang="en-US" altLang="zh-CN" sz="2400" dirty="0"/>
              <a:t>+</a:t>
            </a:r>
            <a:r>
              <a:rPr lang="zh-CN" altLang="en-US" sz="2400" dirty="0"/>
              <a:t>输入缓冲 形成 最右句型！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zh-CN" altLang="en-US" sz="2400" dirty="0"/>
              <a:t> 栈中状态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的作用？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算法思想：栈中串始终是活前缀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取栈中所有符号太低效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r>
              <a:rPr lang="en-US" altLang="zh-CN" sz="2400" dirty="0" err="1">
                <a:sym typeface="Wingdings" panose="05000000000000000000" pitchFamily="2" charset="2"/>
              </a:rPr>
              <a:t>s</a:t>
            </a:r>
            <a:r>
              <a:rPr lang="en-US" altLang="zh-CN" sz="2400" baseline="-25000" dirty="0" err="1"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ym typeface="Wingdings" panose="05000000000000000000" pitchFamily="2" charset="2"/>
              </a:rPr>
              <a:t>表示其下符号串，取栈顶即可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endParaRPr lang="en-US" altLang="zh-CN" sz="240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08342E24-7675-4B37-8F25-495E42E9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7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9240A84-05C8-4BDF-8BE9-D35725ED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F6BF7132-ED49-41C2-A3AE-8B770543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02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9A86F403-D71D-48E2-8B75-847F86F41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210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66BCA403-4EC1-4C77-8F41-47A0130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ABD901E0-B4C9-4E01-8DB7-E05BC69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046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65540825-3892-49A8-971B-08BAF1E5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2743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7A2DFA4C-CE73-48EC-960F-EDA4F6B6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657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4751680-EE78-4922-B2D4-3C6D63BB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352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BA66EC5B-3BC0-4324-B64F-E76BAF96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97" y="182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6325E718-0A86-4EF7-89D8-1C0333A7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2667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01EBB369-A5EF-4E34-8014-84C43D57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97" y="2286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1FDA76AB-F1A4-4FF5-8D98-1D6292E2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97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7AD302FC-6B8E-4759-B79E-230962F2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3657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E43492A5-68FB-408A-9BC1-AD67D8E1C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2797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2F5F4A6A-FEC0-4911-A6F8-23708D4C6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597" y="2895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B2C4B5C-3C6E-408E-9B2A-0A00BFFE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2797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832FEAB1-8796-49A0-938E-E7E02027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797" y="2971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D43B6549-DE16-4D3A-8E3A-163CEF0F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4265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153456B5-6D2D-4D8C-A1ED-7779852C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960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D4C6421A-77ED-4E4E-BDF5-2D416DB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047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160958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1D8A-7351-4D6A-9A81-F0900C0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9837-A930-4614-BDF1-48FB37F4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4890159"/>
            <a:ext cx="4929188" cy="3345791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划分为</a:t>
            </a:r>
            <a:r>
              <a:rPr lang="en-US" altLang="zh-CN" sz="2400" dirty="0"/>
              <a:t>action</a:t>
            </a:r>
            <a:r>
              <a:rPr lang="zh-CN" altLang="en-US" sz="2400" dirty="0"/>
              <a:t>表和</a:t>
            </a:r>
            <a:r>
              <a:rPr lang="en-US" altLang="zh-CN" sz="2400" dirty="0" err="1"/>
              <a:t>goto</a:t>
            </a:r>
            <a:r>
              <a:rPr lang="zh-CN" altLang="en-US" sz="2400" dirty="0"/>
              <a:t>表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action</a:t>
            </a:r>
            <a:r>
              <a:rPr lang="zh-CN" altLang="en-US" sz="2400" dirty="0"/>
              <a:t>，行：状态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，列：终结符</a:t>
            </a:r>
            <a:r>
              <a:rPr lang="en-US" altLang="zh-CN" sz="2400" dirty="0"/>
              <a:t> 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sz="2400" dirty="0"/>
              <a:t>  驱动算法执行的一般动作：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移进、归约、接受、失败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en-US" altLang="zh-CN" sz="2400" dirty="0" err="1"/>
              <a:t>goto</a:t>
            </a:r>
            <a:r>
              <a:rPr lang="zh-CN" altLang="en-US" sz="2400" dirty="0"/>
              <a:t>，行：状态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，列：非终结符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</a:t>
            </a:r>
            <a:r>
              <a:rPr lang="zh-CN" altLang="en-US" sz="2400" dirty="0"/>
              <a:t>归约之后的处理：下一状态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zh-CN" altLang="en-US" sz="2400" dirty="0"/>
              <a:t> 栈和输入的当前状态</a:t>
            </a:r>
            <a:br>
              <a:rPr lang="en-US" altLang="zh-CN" sz="2400" dirty="0"/>
            </a:br>
            <a:r>
              <a:rPr lang="zh-CN" altLang="en-US" sz="2400" dirty="0"/>
              <a:t>称为</a:t>
            </a:r>
            <a:r>
              <a:rPr lang="en-US" altLang="zh-CN" sz="2400" dirty="0"/>
              <a:t>configuration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08342E24-7675-4B37-8F25-495E42E9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7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9240A84-05C8-4BDF-8BE9-D35725ED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F6BF7132-ED49-41C2-A3AE-8B770543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02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9A86F403-D71D-48E2-8B75-847F86F41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210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66BCA403-4EC1-4C77-8F41-47A0130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ABD901E0-B4C9-4E01-8DB7-E05BC69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046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65540825-3892-49A8-971B-08BAF1E5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2743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7A2DFA4C-CE73-48EC-960F-EDA4F6B6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657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4751680-EE78-4922-B2D4-3C6D63BB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352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BA66EC5B-3BC0-4324-B64F-E76BAF96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97" y="182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6325E718-0A86-4EF7-89D8-1C0333A7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2667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01EBB369-A5EF-4E34-8014-84C43D57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97" y="2286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1FDA76AB-F1A4-4FF5-8D98-1D6292E2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97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7AD302FC-6B8E-4759-B79E-230962F2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3657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E43492A5-68FB-408A-9BC1-AD67D8E1C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2797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2F5F4A6A-FEC0-4911-A6F8-23708D4C6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597" y="2895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B2C4B5C-3C6E-408E-9B2A-0A00BFFE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2797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832FEAB1-8796-49A0-938E-E7E02027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797" y="2971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D43B6549-DE16-4D3A-8E3A-163CEF0F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4265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153456B5-6D2D-4D8C-A1ED-7779852C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960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D4C6421A-77ED-4E4E-BDF5-2D416DB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047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23963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1D8A-7351-4D6A-9A81-F0900C0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分析算法执行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9837-A930-4614-BDF1-48FB37F4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4673338"/>
            <a:ext cx="4929188" cy="3345791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dirty="0"/>
              <a:t> action[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]=</a:t>
            </a:r>
            <a:r>
              <a:rPr lang="zh-CN" altLang="en-US" sz="2400" dirty="0"/>
              <a:t>移进</a:t>
            </a:r>
            <a:r>
              <a:rPr lang="en-US" altLang="zh-CN" sz="2400" dirty="0"/>
              <a:t>s</a:t>
            </a:r>
            <a:r>
              <a:rPr lang="zh-CN" altLang="en-US" sz="2400" dirty="0"/>
              <a:t>，格局变化</a:t>
            </a:r>
            <a:endParaRPr lang="en-US" altLang="zh-CN" sz="2400" dirty="0"/>
          </a:p>
          <a:p>
            <a:pPr algn="l">
              <a:buNone/>
            </a:pP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chemeClr val="hlink"/>
                </a:solidFill>
              </a:rPr>
              <a:t>(s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…</a:t>
            </a:r>
            <a:r>
              <a:rPr lang="en-US" altLang="zh-CN" sz="2400" b="1" dirty="0" err="1">
                <a:solidFill>
                  <a:schemeClr val="hlink"/>
                </a:solidFill>
              </a:rPr>
              <a:t>X</a:t>
            </a:r>
            <a:r>
              <a:rPr lang="en-US" altLang="zh-CN" sz="2400" b="1" baseline="-25000" dirty="0" err="1">
                <a:solidFill>
                  <a:schemeClr val="hlink"/>
                </a:solidFill>
              </a:rPr>
              <a:t>m</a:t>
            </a:r>
            <a:r>
              <a:rPr lang="en-US" altLang="zh-CN" sz="2400" b="1" dirty="0" err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 err="1">
                <a:solidFill>
                  <a:schemeClr val="hlink"/>
                </a:solidFill>
              </a:rPr>
              <a:t>m</a:t>
            </a:r>
            <a:r>
              <a:rPr lang="en-US" altLang="zh-CN" sz="2400" b="1" dirty="0">
                <a:solidFill>
                  <a:schemeClr val="hlink"/>
                </a:solidFill>
              </a:rPr>
              <a:t>,     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i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i+1</a:t>
            </a:r>
            <a:r>
              <a:rPr lang="en-US" altLang="zh-CN" sz="2400" b="1" dirty="0">
                <a:solidFill>
                  <a:schemeClr val="hlink"/>
                </a:solidFill>
              </a:rPr>
              <a:t>…a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</a:rPr>
              <a:t>$)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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chemeClr val="hlink"/>
                </a:solidFill>
              </a:rPr>
              <a:t>(s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…</a:t>
            </a:r>
            <a:r>
              <a:rPr lang="en-US" altLang="zh-CN" sz="2400" b="1" dirty="0" err="1">
                <a:solidFill>
                  <a:schemeClr val="hlink"/>
                </a:solidFill>
              </a:rPr>
              <a:t>X</a:t>
            </a:r>
            <a:r>
              <a:rPr lang="en-US" altLang="zh-CN" sz="2400" b="1" baseline="-25000" dirty="0" err="1">
                <a:solidFill>
                  <a:schemeClr val="hlink"/>
                </a:solidFill>
              </a:rPr>
              <a:t>m</a:t>
            </a:r>
            <a:r>
              <a:rPr lang="en-US" altLang="zh-CN" sz="2400" b="1" dirty="0" err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 err="1">
                <a:solidFill>
                  <a:schemeClr val="hlink"/>
                </a:solidFill>
              </a:rPr>
              <a:t>m</a:t>
            </a:r>
            <a:r>
              <a:rPr lang="en-US" altLang="zh-CN" sz="2400" b="1" dirty="0" err="1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400" b="1" dirty="0" err="1">
                <a:solidFill>
                  <a:schemeClr val="hlink"/>
                </a:solidFill>
              </a:rPr>
              <a:t>s</a:t>
            </a:r>
            <a:r>
              <a:rPr lang="en-US" altLang="zh-CN" sz="2400" b="1" dirty="0">
                <a:solidFill>
                  <a:schemeClr val="hlink"/>
                </a:solidFill>
              </a:rPr>
              <a:t>,    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i+1</a:t>
            </a:r>
            <a:r>
              <a:rPr lang="en-US" altLang="zh-CN" sz="2400" b="1" dirty="0">
                <a:solidFill>
                  <a:schemeClr val="hlink"/>
                </a:solidFill>
              </a:rPr>
              <a:t>…a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</a:rPr>
              <a:t>$)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action[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]=</a:t>
            </a:r>
            <a:r>
              <a:rPr lang="zh-CN" altLang="en-US" sz="2400" dirty="0"/>
              <a:t>归约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m-r+1</a:t>
            </a:r>
            <a:r>
              <a:rPr lang="en-US" altLang="zh-CN" sz="2400" dirty="0"/>
              <a:t>…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m</a:t>
            </a:r>
            <a:endParaRPr lang="en-US" altLang="zh-CN" sz="2400" dirty="0"/>
          </a:p>
          <a:p>
            <a:pPr algn="l"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(s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…</a:t>
            </a:r>
            <a:r>
              <a:rPr lang="en-US" altLang="zh-CN" sz="2400" b="1" dirty="0" err="1">
                <a:solidFill>
                  <a:schemeClr val="hlink"/>
                </a:solidFill>
              </a:rPr>
              <a:t>X</a:t>
            </a:r>
            <a:r>
              <a:rPr lang="en-US" altLang="zh-CN" sz="2400" b="1" baseline="-25000" dirty="0" err="1">
                <a:solidFill>
                  <a:schemeClr val="hlink"/>
                </a:solidFill>
              </a:rPr>
              <a:t>m</a:t>
            </a:r>
            <a:r>
              <a:rPr lang="en-US" altLang="zh-CN" sz="2400" b="1" dirty="0" err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 err="1">
                <a:solidFill>
                  <a:schemeClr val="hlink"/>
                </a:solidFill>
              </a:rPr>
              <a:t>m</a:t>
            </a:r>
            <a:r>
              <a:rPr lang="en-US" altLang="zh-CN" sz="2400" b="1" dirty="0">
                <a:solidFill>
                  <a:schemeClr val="hlink"/>
                </a:solidFill>
              </a:rPr>
              <a:t>,     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i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i+1</a:t>
            </a:r>
            <a:r>
              <a:rPr lang="en-US" altLang="zh-CN" sz="2400" b="1" dirty="0">
                <a:solidFill>
                  <a:schemeClr val="hlink"/>
                </a:solidFill>
              </a:rPr>
              <a:t>…a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</a:rPr>
              <a:t>$)</a:t>
            </a:r>
            <a:r>
              <a:rPr lang="en-US" altLang="zh-CN" sz="2400" b="1" dirty="0">
                <a:solidFill>
                  <a:schemeClr val="hlink"/>
                </a:solidFill>
                <a:sym typeface="Wingdings" panose="05000000000000000000" pitchFamily="2" charset="2"/>
              </a:rPr>
              <a:t>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chemeClr val="hlink"/>
                </a:solidFill>
              </a:rPr>
              <a:t>(s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…</a:t>
            </a:r>
            <a:r>
              <a:rPr lang="en-US" altLang="zh-CN" sz="2400" b="1" dirty="0" err="1">
                <a:solidFill>
                  <a:schemeClr val="hlink"/>
                </a:solidFill>
              </a:rPr>
              <a:t>X</a:t>
            </a:r>
            <a:r>
              <a:rPr lang="en-US" altLang="zh-CN" sz="2400" b="1" baseline="-25000" dirty="0" err="1">
                <a:solidFill>
                  <a:schemeClr val="hlink"/>
                </a:solidFill>
              </a:rPr>
              <a:t>m-r</a:t>
            </a:r>
            <a:r>
              <a:rPr lang="en-US" altLang="zh-CN" sz="2400" b="1" dirty="0" err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 dirty="0" err="1">
                <a:solidFill>
                  <a:schemeClr val="hlink"/>
                </a:solidFill>
              </a:rPr>
              <a:t>m-r</a:t>
            </a:r>
            <a:r>
              <a:rPr lang="en-US" altLang="zh-CN" sz="2400" b="1" dirty="0" err="1">
                <a:solidFill>
                  <a:schemeClr val="hlink"/>
                </a:solidFill>
              </a:rPr>
              <a:t>As</a:t>
            </a:r>
            <a:r>
              <a:rPr lang="en-US" altLang="zh-CN" sz="2400" b="1" dirty="0">
                <a:solidFill>
                  <a:schemeClr val="hlink"/>
                </a:solidFill>
              </a:rPr>
              <a:t>, 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i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i+1</a:t>
            </a:r>
            <a:r>
              <a:rPr lang="en-US" altLang="zh-CN" sz="2400" b="1" dirty="0">
                <a:solidFill>
                  <a:schemeClr val="hlink"/>
                </a:solidFill>
              </a:rPr>
              <a:t>…a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n</a:t>
            </a:r>
            <a:r>
              <a:rPr lang="en-US" altLang="zh-CN" sz="2400" b="1" dirty="0">
                <a:solidFill>
                  <a:schemeClr val="hlink"/>
                </a:solidFill>
              </a:rPr>
              <a:t>$)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其中</a:t>
            </a:r>
            <a:r>
              <a:rPr lang="en-US" altLang="zh-CN" sz="2400" dirty="0"/>
              <a:t>s=</a:t>
            </a:r>
            <a:r>
              <a:rPr lang="en-US" altLang="zh-CN" sz="2400" dirty="0" err="1">
                <a:sym typeface="Symbol" panose="05050102010706020507" pitchFamily="18" charset="2"/>
              </a:rPr>
              <a:t>goto</a:t>
            </a:r>
            <a:r>
              <a:rPr lang="en-US" altLang="zh-CN" sz="2400" dirty="0">
                <a:sym typeface="Symbol" panose="05050102010706020507" pitchFamily="18" charset="2"/>
              </a:rPr>
              <a:t>[</a:t>
            </a:r>
            <a:r>
              <a:rPr lang="en-US" altLang="zh-CN" sz="2400" dirty="0" err="1">
                <a:sym typeface="Symbol" panose="05050102010706020507" pitchFamily="18" charset="2"/>
              </a:rPr>
              <a:t>s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m</a:t>
            </a:r>
            <a:r>
              <a:rPr lang="en-US" altLang="zh-CN" sz="2400" baseline="-25000" dirty="0">
                <a:sym typeface="Symbol" panose="05050102010706020507" pitchFamily="18" charset="2"/>
              </a:rPr>
              <a:t>-r</a:t>
            </a:r>
            <a:r>
              <a:rPr lang="en-US" altLang="zh-CN" sz="2400" dirty="0">
                <a:sym typeface="Symbol" panose="05050102010706020507" pitchFamily="18" charset="2"/>
              </a:rPr>
              <a:t>, A]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action[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]=</a:t>
            </a:r>
            <a:r>
              <a:rPr lang="zh-CN" altLang="en-US" sz="2400" dirty="0"/>
              <a:t>接受，成功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action[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]=</a:t>
            </a:r>
            <a:r>
              <a:rPr lang="zh-CN" altLang="en-US" sz="2400" dirty="0"/>
              <a:t>错误，做错误恢复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zh-CN" altLang="en-US" sz="2400" dirty="0"/>
              <a:t>讲义</a:t>
            </a:r>
            <a:r>
              <a:rPr lang="en-US" altLang="zh-CN" sz="2400" dirty="0"/>
              <a:t>P54</a:t>
            </a:r>
            <a:r>
              <a:rPr lang="zh-CN" altLang="en-US" sz="2400" dirty="0"/>
              <a:t>、</a:t>
            </a:r>
            <a:r>
              <a:rPr lang="en-US" altLang="zh-CN" sz="2400" dirty="0"/>
              <a:t>P55</a:t>
            </a:r>
            <a:r>
              <a:rPr lang="zh-CN" altLang="en-US" sz="2400" dirty="0"/>
              <a:t>示例</a:t>
            </a:r>
            <a:endParaRPr lang="en-US" altLang="zh-CN" sz="240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08342E24-7675-4B37-8F25-495E42E9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7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9240A84-05C8-4BDF-8BE9-D35725ED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F6BF7132-ED49-41C2-A3AE-8B770543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02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9A86F403-D71D-48E2-8B75-847F86F41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210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66BCA403-4EC1-4C77-8F41-47A0130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ABD901E0-B4C9-4E01-8DB7-E05BC69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046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65540825-3892-49A8-971B-08BAF1E5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2743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7A2DFA4C-CE73-48EC-960F-EDA4F6B6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657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4751680-EE78-4922-B2D4-3C6D63BB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352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BA66EC5B-3BC0-4324-B64F-E76BAF96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97" y="182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6325E718-0A86-4EF7-89D8-1C0333A7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2667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01EBB369-A5EF-4E34-8014-84C43D57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97" y="2286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1FDA76AB-F1A4-4FF5-8D98-1D6292E2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97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7AD302FC-6B8E-4759-B79E-230962F2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3657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E43492A5-68FB-408A-9BC1-AD67D8E1C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2797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2F5F4A6A-FEC0-4911-A6F8-23708D4C6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597" y="2895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B2C4B5C-3C6E-408E-9B2A-0A00BFFE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2797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832FEAB1-8796-49A0-938E-E7E02027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797" y="2971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D43B6549-DE16-4D3A-8E3A-163CEF0F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4265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153456B5-6D2D-4D8C-A1ED-7779852C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960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D4C6421A-77ED-4E4E-BDF5-2D416DB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047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21130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1D8A-7351-4D6A-9A81-F0900C0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分析表构造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9837-A930-4614-BDF1-48FB37F4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4890159"/>
            <a:ext cx="4929188" cy="3345791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核心思想：保证栈中始终活前缀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活前缀为正规集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ym typeface="Wingdings" panose="05000000000000000000" pitchFamily="2" charset="2"/>
              </a:rPr>
              <a:t>构造</a:t>
            </a:r>
            <a:r>
              <a:rPr lang="en-US" altLang="zh-CN" sz="2400" dirty="0">
                <a:sym typeface="Wingdings" panose="05000000000000000000" pitchFamily="2" charset="2"/>
              </a:rPr>
              <a:t>DFA</a:t>
            </a:r>
            <a:r>
              <a:rPr lang="zh-CN" altLang="en-US" sz="2400" dirty="0">
                <a:sym typeface="Wingdings" panose="05000000000000000000" pitchFamily="2" charset="2"/>
              </a:rPr>
              <a:t>识别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zh-CN" altLang="en-US" sz="2400" dirty="0"/>
              <a:t> 活前缀无穷多，不可能穷举它们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sym typeface="Wingdings" panose="05000000000000000000" pitchFamily="2" charset="2"/>
              </a:rPr>
              <a:t>找有穷的替代物来构造</a:t>
            </a:r>
            <a:r>
              <a:rPr lang="en-US" altLang="zh-CN" sz="2400" dirty="0">
                <a:sym typeface="Wingdings" panose="05000000000000000000" pitchFamily="2" charset="2"/>
              </a:rPr>
              <a:t>DFA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LR(0)</a:t>
            </a:r>
            <a:r>
              <a:rPr lang="zh-CN" altLang="en-US" sz="2400" dirty="0"/>
              <a:t>项目，产生式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XYZ 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  <a:r>
              <a:rPr lang="en-US" altLang="zh-CN" sz="2400" dirty="0">
                <a:sym typeface="Symbol" panose="05050102010706020507" pitchFamily="18" charset="2"/>
              </a:rPr>
              <a:t>XYZ, 		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X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  <a:r>
              <a:rPr lang="en-US" altLang="zh-CN" sz="2400" dirty="0">
                <a:sym typeface="Symbol" panose="05050102010706020507" pitchFamily="18" charset="2"/>
              </a:rPr>
              <a:t>YZ,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A</a:t>
            </a:r>
            <a:r>
              <a:rPr lang="en-US" altLang="zh-CN" sz="2400" dirty="0">
                <a:sym typeface="Symbol" panose="05050102010706020507" pitchFamily="18" charset="2"/>
              </a:rPr>
              <a:t>XY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  <a:r>
              <a:rPr lang="en-US" altLang="zh-CN" sz="2400" dirty="0">
                <a:sym typeface="Symbol" panose="05050102010706020507" pitchFamily="18" charset="2"/>
              </a:rPr>
              <a:t>Z,		</a:t>
            </a:r>
            <a:r>
              <a:rPr lang="en-US" altLang="zh-CN" sz="2400" dirty="0"/>
              <a:t> A</a:t>
            </a:r>
            <a:r>
              <a:rPr lang="en-US" altLang="zh-CN" sz="2400" dirty="0">
                <a:sym typeface="Symbol" panose="05050102010706020507" pitchFamily="18" charset="2"/>
              </a:rPr>
              <a:t>XYZ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为何能替代活前缀？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前缀</a:t>
            </a:r>
            <a:r>
              <a:rPr lang="en-US" altLang="zh-CN" sz="2400" dirty="0">
                <a:sym typeface="Wingdings" panose="05000000000000000000" pitchFamily="2" charset="2"/>
              </a:rPr>
              <a:t></a:t>
            </a:r>
            <a:r>
              <a:rPr lang="zh-CN" altLang="en-US" sz="2400" dirty="0">
                <a:sym typeface="Wingdings" panose="05000000000000000000" pitchFamily="2" charset="2"/>
              </a:rPr>
              <a:t>句型</a:t>
            </a:r>
            <a:r>
              <a:rPr lang="en-US" altLang="zh-CN" sz="2400" dirty="0">
                <a:sym typeface="Wingdings" panose="05000000000000000000" pitchFamily="2" charset="2"/>
              </a:rPr>
              <a:t></a:t>
            </a:r>
            <a:r>
              <a:rPr lang="zh-CN" altLang="en-US" sz="2400" dirty="0">
                <a:sym typeface="Wingdings" panose="05000000000000000000" pitchFamily="2" charset="2"/>
              </a:rPr>
              <a:t>产生式，“活”呢？</a:t>
            </a:r>
            <a:endParaRPr lang="en-US" altLang="zh-CN" sz="240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08342E24-7675-4B37-8F25-495E42E9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7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9240A84-05C8-4BDF-8BE9-D35725ED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F6BF7132-ED49-41C2-A3AE-8B770543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02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9A86F403-D71D-48E2-8B75-847F86F41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210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66BCA403-4EC1-4C77-8F41-47A0130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ABD901E0-B4C9-4E01-8DB7-E05BC69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046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65540825-3892-49A8-971B-08BAF1E5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2743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7A2DFA4C-CE73-48EC-960F-EDA4F6B6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657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4751680-EE78-4922-B2D4-3C6D63BB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352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BA66EC5B-3BC0-4324-B64F-E76BAF96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97" y="182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6325E718-0A86-4EF7-89D8-1C0333A7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2667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01EBB369-A5EF-4E34-8014-84C43D57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97" y="2286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1FDA76AB-F1A4-4FF5-8D98-1D6292E2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97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7AD302FC-6B8E-4759-B79E-230962F2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3657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E43492A5-68FB-408A-9BC1-AD67D8E1C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2797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2F5F4A6A-FEC0-4911-A6F8-23708D4C6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597" y="2895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B2C4B5C-3C6E-408E-9B2A-0A00BFFE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2797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832FEAB1-8796-49A0-938E-E7E02027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797" y="2971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D43B6549-DE16-4D3A-8E3A-163CEF0F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4265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153456B5-6D2D-4D8C-A1ED-7779852C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960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D4C6421A-77ED-4E4E-BDF5-2D416DB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047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2060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1D8A-7351-4D6A-9A81-F0900C0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9837-A930-4614-BDF1-48FB37F4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4890159"/>
            <a:ext cx="4929188" cy="3345791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dirty="0"/>
              <a:t> A</a:t>
            </a:r>
            <a:r>
              <a:rPr lang="en-US" altLang="zh-CN" sz="2400" dirty="0">
                <a:sym typeface="Symbol" panose="05050102010706020507" pitchFamily="18" charset="2"/>
              </a:rPr>
              <a:t>X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  <a:r>
              <a:rPr lang="en-US" altLang="zh-CN" sz="2400" dirty="0">
                <a:sym typeface="Symbol" panose="05050102010706020507" pitchFamily="18" charset="2"/>
              </a:rPr>
              <a:t>YZ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zh-CN" altLang="en-US" sz="2400" dirty="0"/>
              <a:t>点的含义？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栈中已形成</a:t>
            </a:r>
            <a:r>
              <a:rPr lang="en-US" altLang="zh-CN" sz="2400" dirty="0"/>
              <a:t>X</a:t>
            </a:r>
            <a:r>
              <a:rPr lang="zh-CN" altLang="en-US" sz="2400" dirty="0"/>
              <a:t>，期待继续形成</a:t>
            </a:r>
            <a:r>
              <a:rPr lang="en-US" altLang="zh-CN" sz="2400" dirty="0"/>
              <a:t>YZ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目标？栈中形成</a:t>
            </a:r>
            <a:r>
              <a:rPr lang="en-US" altLang="zh-CN" sz="2400" dirty="0"/>
              <a:t>XYZ</a:t>
            </a:r>
            <a:r>
              <a:rPr lang="zh-CN" altLang="en-US" sz="2400" dirty="0"/>
              <a:t>后归约出</a:t>
            </a:r>
            <a:r>
              <a:rPr lang="en-US" altLang="zh-CN" sz="2400" dirty="0"/>
              <a:t>A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所以，点</a:t>
            </a:r>
            <a:r>
              <a:rPr lang="en-US" altLang="zh-CN" sz="2400" dirty="0"/>
              <a:t>=</a:t>
            </a:r>
            <a:r>
              <a:rPr lang="zh-CN" altLang="en-US" sz="2400" dirty="0"/>
              <a:t>活前缀末尾！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LR</a:t>
            </a:r>
            <a:r>
              <a:rPr lang="zh-CN" altLang="en-US" sz="2400" dirty="0"/>
              <a:t>分析表构造</a:t>
            </a:r>
            <a:r>
              <a:rPr lang="en-US" altLang="zh-CN" sz="2400" dirty="0"/>
              <a:t>——</a:t>
            </a:r>
            <a:r>
              <a:rPr lang="zh-CN" altLang="en-US" sz="2400" dirty="0"/>
              <a:t>用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项目构造识别活前缀的</a:t>
            </a:r>
            <a:r>
              <a:rPr lang="en-US" altLang="zh-CN" sz="2400" dirty="0"/>
              <a:t>DFA</a:t>
            </a:r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天然有一个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项目构成的识别活前缀的</a:t>
            </a:r>
            <a:r>
              <a:rPr lang="en-US" altLang="zh-CN" sz="2400" dirty="0"/>
              <a:t>NFA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08342E24-7675-4B37-8F25-495E42E9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7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9240A84-05C8-4BDF-8BE9-D35725ED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F6BF7132-ED49-41C2-A3AE-8B770543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02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9A86F403-D71D-48E2-8B75-847F86F41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210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66BCA403-4EC1-4C77-8F41-47A0130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ABD901E0-B4C9-4E01-8DB7-E05BC69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046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65540825-3892-49A8-971B-08BAF1E5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2743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7A2DFA4C-CE73-48EC-960F-EDA4F6B6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657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4751680-EE78-4922-B2D4-3C6D63BB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352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BA66EC5B-3BC0-4324-B64F-E76BAF96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97" y="182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6325E718-0A86-4EF7-89D8-1C0333A7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2667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01EBB369-A5EF-4E34-8014-84C43D57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97" y="2286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1FDA76AB-F1A4-4FF5-8D98-1D6292E2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97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7AD302FC-6B8E-4759-B79E-230962F2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3657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E43492A5-68FB-408A-9BC1-AD67D8E1C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2797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2F5F4A6A-FEC0-4911-A6F8-23708D4C6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597" y="2895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B2C4B5C-3C6E-408E-9B2A-0A00BFFE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2797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832FEAB1-8796-49A0-938E-E7E02027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797" y="2971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D43B6549-DE16-4D3A-8E3A-163CEF0F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4265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153456B5-6D2D-4D8C-A1ED-7779852C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960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D4C6421A-77ED-4E4E-BDF5-2D416DB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047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360345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1D8A-7351-4D6A-9A81-F0900C0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LR(0)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9837-A930-4614-BDF1-48FB37F4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4890159"/>
            <a:ext cx="4929188" cy="3345791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dirty="0"/>
              <a:t> A</a:t>
            </a:r>
            <a:r>
              <a:rPr lang="en-US" altLang="zh-CN" sz="2400" dirty="0">
                <a:sym typeface="Symbol" panose="05050102010706020507" pitchFamily="18" charset="2"/>
              </a:rPr>
              <a:t>X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  <a:r>
              <a:rPr lang="en-US" altLang="zh-CN" sz="2400" dirty="0">
                <a:sym typeface="Symbol" panose="05050102010706020507" pitchFamily="18" charset="2"/>
              </a:rPr>
              <a:t>YZ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zh-CN" altLang="en-US" sz="2400" dirty="0"/>
              <a:t>点的含义？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栈中已形成</a:t>
            </a:r>
            <a:r>
              <a:rPr lang="en-US" altLang="zh-CN" sz="2400" dirty="0"/>
              <a:t>X</a:t>
            </a:r>
            <a:r>
              <a:rPr lang="zh-CN" altLang="en-US" sz="2400" dirty="0"/>
              <a:t>，期待继续形成</a:t>
            </a:r>
            <a:r>
              <a:rPr lang="en-US" altLang="zh-CN" sz="2400" dirty="0"/>
              <a:t>YZ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目标？栈中形成</a:t>
            </a:r>
            <a:r>
              <a:rPr lang="en-US" altLang="zh-CN" sz="2400" dirty="0"/>
              <a:t>XYZ</a:t>
            </a:r>
            <a:r>
              <a:rPr lang="zh-CN" altLang="en-US" sz="2400" dirty="0"/>
              <a:t>后归约出</a:t>
            </a:r>
            <a:r>
              <a:rPr lang="en-US" altLang="zh-CN" sz="2400" dirty="0"/>
              <a:t>A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所以，点</a:t>
            </a:r>
            <a:r>
              <a:rPr lang="en-US" altLang="zh-CN" sz="2400" dirty="0"/>
              <a:t>=</a:t>
            </a:r>
            <a:r>
              <a:rPr lang="zh-CN" altLang="en-US" sz="2400" dirty="0"/>
              <a:t>活前缀末尾！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LR</a:t>
            </a:r>
            <a:r>
              <a:rPr lang="zh-CN" altLang="en-US" sz="2400" dirty="0"/>
              <a:t>分析表构造</a:t>
            </a:r>
            <a:r>
              <a:rPr lang="en-US" altLang="zh-CN" sz="2400" dirty="0"/>
              <a:t>——</a:t>
            </a:r>
            <a:r>
              <a:rPr lang="zh-CN" altLang="en-US" sz="2400" dirty="0"/>
              <a:t>用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项目构造识别活前缀的</a:t>
            </a:r>
            <a:r>
              <a:rPr lang="en-US" altLang="zh-CN" sz="2400" dirty="0"/>
              <a:t>DFA</a:t>
            </a:r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天然有一个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项目构成的识别活前缀的</a:t>
            </a:r>
            <a:r>
              <a:rPr lang="en-US" altLang="zh-CN" sz="2400" dirty="0"/>
              <a:t>NFA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08342E24-7675-4B37-8F25-495E42E9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7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9240A84-05C8-4BDF-8BE9-D35725ED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F6BF7132-ED49-41C2-A3AE-8B770543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02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9A86F403-D71D-48E2-8B75-847F86F41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210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66BCA403-4EC1-4C77-8F41-47A0130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ABD901E0-B4C9-4E01-8DB7-E05BC69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046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65540825-3892-49A8-971B-08BAF1E5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2743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7A2DFA4C-CE73-48EC-960F-EDA4F6B6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657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4751680-EE78-4922-B2D4-3C6D63BB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352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BA66EC5B-3BC0-4324-B64F-E76BAF96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97" y="182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6325E718-0A86-4EF7-89D8-1C0333A7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2667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01EBB369-A5EF-4E34-8014-84C43D57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97" y="2286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1FDA76AB-F1A4-4FF5-8D98-1D6292E2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97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7AD302FC-6B8E-4759-B79E-230962F2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3657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E43492A5-68FB-408A-9BC1-AD67D8E1C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2797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2F5F4A6A-FEC0-4911-A6F8-23708D4C6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597" y="2895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B2C4B5C-3C6E-408E-9B2A-0A00BFFE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2797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832FEAB1-8796-49A0-938E-E7E02027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797" y="2971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D43B6549-DE16-4D3A-8E3A-163CEF0F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4265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153456B5-6D2D-4D8C-A1ED-7779852C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960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D4C6421A-77ED-4E4E-BDF5-2D416DB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047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88812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1D8A-7351-4D6A-9A81-F0900C0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识别活前缀的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9837-A930-4614-BDF1-48FB37F4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4890159"/>
            <a:ext cx="4929188" cy="3345791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每个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项目形成</a:t>
            </a:r>
            <a:r>
              <a:rPr lang="en-US" altLang="zh-CN" sz="2400" dirty="0"/>
              <a:t>NFA</a:t>
            </a:r>
            <a:r>
              <a:rPr lang="zh-CN" altLang="en-US" sz="2400" dirty="0"/>
              <a:t>一个状态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边（状态迁移）如何构造？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A</a:t>
            </a:r>
            <a:r>
              <a:rPr lang="en-US" altLang="zh-CN" sz="2400" dirty="0">
                <a:sym typeface="Symbol" panose="05050102010706020507" pitchFamily="18" charset="2"/>
              </a:rPr>
              <a:t>X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  <a:r>
              <a:rPr lang="en-US" altLang="zh-CN" sz="2400" dirty="0">
                <a:sym typeface="Symbol" panose="05050102010706020507" pitchFamily="18" charset="2"/>
              </a:rPr>
              <a:t>YZ</a:t>
            </a:r>
            <a:r>
              <a:rPr lang="zh-CN" altLang="en-US" sz="2400" dirty="0">
                <a:sym typeface="Symbol" panose="05050102010706020507" pitchFamily="18" charset="2"/>
              </a:rPr>
              <a:t>到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XY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  <a:r>
              <a:rPr lang="en-US" altLang="zh-CN" sz="2400" dirty="0">
                <a:sym typeface="Symbol" panose="05050102010706020507" pitchFamily="18" charset="2"/>
              </a:rPr>
              <a:t>Z</a:t>
            </a:r>
            <a:r>
              <a:rPr lang="zh-CN" altLang="en-US" sz="2400" dirty="0">
                <a:sym typeface="Symbol" panose="05050102010706020507" pitchFamily="18" charset="2"/>
              </a:rPr>
              <a:t>，边上符号</a:t>
            </a:r>
            <a:r>
              <a:rPr lang="en-US" altLang="zh-CN" sz="2400" dirty="0">
                <a:sym typeface="Symbol" panose="05050102010706020507" pitchFamily="18" charset="2"/>
              </a:rPr>
              <a:t>Y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——</a:t>
            </a:r>
            <a:r>
              <a:rPr lang="zh-CN" altLang="en-US" sz="2400" dirty="0">
                <a:sym typeface="Symbol" panose="05050102010706020507" pitchFamily="18" charset="2"/>
              </a:rPr>
              <a:t>通过移进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和归约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形成了</a:t>
            </a:r>
            <a:r>
              <a:rPr lang="en-US" altLang="zh-CN" sz="2400" dirty="0">
                <a:sym typeface="Symbol" panose="05050102010706020507" pitchFamily="18" charset="2"/>
              </a:rPr>
              <a:t>Y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dirty="0" err="1">
                <a:latin typeface="Symbol" pitchFamily="18" charset="2"/>
                <a:sym typeface="Symbol" pitchFamily="18" charset="2"/>
              </a:rPr>
              <a:t>a</a:t>
            </a:r>
            <a:r>
              <a:rPr lang="en-US" altLang="zh-CN" sz="2400" dirty="0" err="1">
                <a:sym typeface="Symbol" pitchFamily="18" charset="2"/>
              </a:rPr>
              <a:t>·B</a:t>
            </a:r>
            <a:r>
              <a:rPr lang="en-US" altLang="zh-CN" sz="2400" dirty="0" err="1">
                <a:latin typeface="Symbol" pitchFamily="18" charset="2"/>
                <a:sym typeface="Symbol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sym typeface="Symbol" pitchFamily="18" charset="2"/>
              </a:rPr>
              <a:t>B·</a:t>
            </a:r>
            <a:r>
              <a:rPr lang="en-US" altLang="zh-CN" sz="2400" dirty="0">
                <a:latin typeface="Symbol" pitchFamily="18" charset="2"/>
                <a:sym typeface="Symbol" pitchFamily="18" charset="2"/>
              </a:rPr>
              <a:t>g </a:t>
            </a:r>
            <a:r>
              <a:rPr lang="zh-CN" altLang="en-US" sz="2400" dirty="0">
                <a:sym typeface="Symbol" panose="05050102010706020507" pitchFamily="18" charset="2"/>
              </a:rPr>
              <a:t>，边上符号</a:t>
            </a:r>
            <a:r>
              <a:rPr lang="en-US" altLang="zh-CN" sz="2400" dirty="0">
                <a:latin typeface="Symbol" pitchFamily="18" charset="2"/>
                <a:sym typeface="Symbol" pitchFamily="18" charset="2"/>
              </a:rPr>
              <a:t>e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——</a:t>
            </a:r>
            <a:r>
              <a:rPr lang="zh-CN" altLang="en-US" sz="2400" dirty="0">
                <a:sym typeface="Symbol" panose="05050102010706020507" pitchFamily="18" charset="2"/>
              </a:rPr>
              <a:t>为形成</a:t>
            </a:r>
            <a:r>
              <a:rPr lang="en-US" altLang="zh-CN" sz="2400" dirty="0"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，应先去形成</a:t>
            </a:r>
            <a:r>
              <a:rPr lang="en-US" altLang="zh-CN" sz="2400" dirty="0">
                <a:latin typeface="Symbol" pitchFamily="18" charset="2"/>
                <a:sym typeface="Symbol" pitchFamily="18" charset="2"/>
              </a:rPr>
              <a:t>g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讲义</a:t>
            </a:r>
            <a:r>
              <a:rPr lang="en-US" altLang="zh-CN" sz="2400" dirty="0"/>
              <a:t>P60</a:t>
            </a:r>
            <a:r>
              <a:rPr lang="zh-CN" altLang="en-US" sz="2400" dirty="0"/>
              <a:t>：</a:t>
            </a:r>
            <a:r>
              <a:rPr lang="en-US" altLang="zh-CN" sz="2400" dirty="0"/>
              <a:t>LR</a:t>
            </a:r>
            <a:r>
              <a:rPr lang="zh-CN" altLang="en-US" sz="2400" dirty="0"/>
              <a:t>分析</a:t>
            </a:r>
            <a:r>
              <a:rPr lang="en-US" altLang="zh-CN" sz="2400" dirty="0"/>
              <a:t>——NFA</a:t>
            </a:r>
            <a:r>
              <a:rPr lang="zh-CN" altLang="en-US" sz="2400" dirty="0"/>
              <a:t>运转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移进</a:t>
            </a:r>
            <a:r>
              <a:rPr lang="en-US" altLang="zh-CN" sz="2400" dirty="0"/>
              <a:t>a</a:t>
            </a:r>
            <a:r>
              <a:rPr lang="zh-CN" altLang="en-US" sz="2400" dirty="0"/>
              <a:t>：走</a:t>
            </a:r>
            <a:r>
              <a:rPr lang="en-US" altLang="zh-CN" sz="2400" dirty="0"/>
              <a:t>a</a:t>
            </a:r>
            <a:r>
              <a:rPr lang="zh-CN" altLang="en-US" sz="2400" dirty="0"/>
              <a:t>边</a:t>
            </a:r>
            <a:r>
              <a:rPr lang="en-US" altLang="zh-CN" sz="2400" dirty="0"/>
              <a:t>——</a:t>
            </a:r>
            <a:r>
              <a:rPr lang="zh-CN" altLang="en-US" sz="2400" dirty="0"/>
              <a:t>状态迁移</a:t>
            </a:r>
            <a:r>
              <a:rPr lang="en-US" altLang="zh-CN" sz="2400" dirty="0">
                <a:latin typeface="Symbol" pitchFamily="18" charset="2"/>
                <a:sym typeface="Symbol" pitchFamily="18" charset="2"/>
              </a:rPr>
              <a:t>d</a:t>
            </a:r>
            <a:r>
              <a:rPr lang="en-US" altLang="zh-CN" sz="2400" dirty="0"/>
              <a:t>(T, a)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归约：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dirty="0" err="1">
                <a:latin typeface="Symbol" pitchFamily="18" charset="2"/>
                <a:sym typeface="Symbol" pitchFamily="18" charset="2"/>
              </a:rPr>
              <a:t>a</a:t>
            </a:r>
            <a:r>
              <a:rPr lang="en-US" altLang="zh-CN" sz="2400" dirty="0">
                <a:sym typeface="Symbol" pitchFamily="18" charset="2"/>
              </a:rPr>
              <a:t>·</a:t>
            </a:r>
            <a:r>
              <a:rPr lang="zh-CN" altLang="en-US" sz="2400" dirty="0"/>
              <a:t>回退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itchFamily="18" charset="2"/>
              </a:rPr>
              <a:t>·</a:t>
            </a:r>
            <a:r>
              <a:rPr lang="en-US" altLang="zh-CN" sz="2400" dirty="0">
                <a:latin typeface="Symbol" pitchFamily="18" charset="2"/>
                <a:sym typeface="Symbol" pitchFamily="18" charset="2"/>
              </a:rPr>
              <a:t>a</a:t>
            </a:r>
            <a:r>
              <a:rPr lang="zh-CN" altLang="en-US" sz="2400" dirty="0"/>
              <a:t>，再走</a:t>
            </a:r>
            <a:r>
              <a:rPr lang="en-US" altLang="zh-CN" sz="2400" dirty="0"/>
              <a:t>A</a:t>
            </a:r>
            <a:r>
              <a:rPr lang="zh-CN" altLang="en-US" sz="2400" dirty="0"/>
              <a:t>边</a:t>
            </a:r>
            <a:endParaRPr lang="en-US" altLang="zh-CN" sz="240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08342E24-7675-4B37-8F25-495E42E9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7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9240A84-05C8-4BDF-8BE9-D35725ED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F6BF7132-ED49-41C2-A3AE-8B770543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02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9A86F403-D71D-48E2-8B75-847F86F41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210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66BCA403-4EC1-4C77-8F41-47A0130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ABD901E0-B4C9-4E01-8DB7-E05BC69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046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65540825-3892-49A8-971B-08BAF1E5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2743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7A2DFA4C-CE73-48EC-960F-EDA4F6B6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657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4751680-EE78-4922-B2D4-3C6D63BB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352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BA66EC5B-3BC0-4324-B64F-E76BAF96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97" y="182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6325E718-0A86-4EF7-89D8-1C0333A7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2667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01EBB369-A5EF-4E34-8014-84C43D57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97" y="2286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1FDA76AB-F1A4-4FF5-8D98-1D6292E2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97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7AD302FC-6B8E-4759-B79E-230962F2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3657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E43492A5-68FB-408A-9BC1-AD67D8E1C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2797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2F5F4A6A-FEC0-4911-A6F8-23708D4C6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597" y="2895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B2C4B5C-3C6E-408E-9B2A-0A00BFFE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2797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832FEAB1-8796-49A0-938E-E7E02027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797" y="2971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D43B6549-DE16-4D3A-8E3A-163CEF0F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4265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153456B5-6D2D-4D8C-A1ED-7779852C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960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D4C6421A-77ED-4E4E-BDF5-2D416DB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047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13311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11D8A-7351-4D6A-9A81-F0900C0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en-US" altLang="zh-CN" dirty="0">
                <a:sym typeface="Wingdings" panose="05000000000000000000" pitchFamily="2" charset="2"/>
              </a:rPr>
              <a:t>DFA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9837-A930-4614-BDF1-48FB37F4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4890159"/>
            <a:ext cx="4929188" cy="3345791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构造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项目集规范族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项目集</a:t>
            </a:r>
            <a:r>
              <a:rPr lang="en-US" altLang="zh-CN" sz="2400" dirty="0"/>
              <a:t>—NFA</a:t>
            </a:r>
            <a:r>
              <a:rPr lang="zh-CN" altLang="en-US" sz="2400" dirty="0"/>
              <a:t>状态集，子集构造法！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en-US" altLang="zh-CN" sz="2400" dirty="0">
                <a:latin typeface="Symbol" pitchFamily="18" charset="2"/>
                <a:sym typeface="Symbol" pitchFamily="18" charset="2"/>
              </a:rPr>
              <a:t>e</a:t>
            </a:r>
            <a:r>
              <a:rPr lang="en-US" altLang="zh-CN" sz="2400" dirty="0">
                <a:sym typeface="Symbol" pitchFamily="18" charset="2"/>
              </a:rPr>
              <a:t>-closure</a:t>
            </a:r>
            <a:r>
              <a:rPr lang="zh-CN" altLang="en-US" sz="2400" dirty="0">
                <a:sym typeface="Symbol" pitchFamily="18" charset="2"/>
              </a:rPr>
              <a:t>闭包</a:t>
            </a:r>
            <a:r>
              <a:rPr lang="en-US" altLang="zh-CN" sz="2400" dirty="0"/>
              <a:t>——</a:t>
            </a:r>
            <a:r>
              <a:rPr lang="zh-CN" altLang="en-US" sz="2400" dirty="0"/>
              <a:t>项目集</a:t>
            </a:r>
            <a:r>
              <a:rPr lang="en-US" altLang="zh-CN" sz="2400" dirty="0"/>
              <a:t>I</a:t>
            </a:r>
            <a:r>
              <a:rPr lang="zh-CN" altLang="en-US" sz="2400" dirty="0"/>
              <a:t>的闭包</a:t>
            </a:r>
            <a:endParaRPr lang="en-US" altLang="zh-CN" sz="2400" dirty="0"/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  closure(I)</a:t>
            </a:r>
            <a:r>
              <a:rPr lang="zh-CN" altLang="en-US" sz="2400" dirty="0"/>
              <a:t>：若包含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itchFamily="18" charset="2"/>
              </a:rPr>
              <a:t></a:t>
            </a:r>
            <a:r>
              <a:rPr lang="en-US" altLang="zh-CN" sz="2400" dirty="0" err="1">
                <a:latin typeface="Symbol" pitchFamily="18" charset="2"/>
                <a:sym typeface="Symbol" pitchFamily="18" charset="2"/>
              </a:rPr>
              <a:t>a</a:t>
            </a:r>
            <a:r>
              <a:rPr lang="en-US" altLang="zh-CN" sz="2400" dirty="0" err="1">
                <a:sym typeface="Symbol" pitchFamily="18" charset="2"/>
              </a:rPr>
              <a:t>·B</a:t>
            </a:r>
            <a:r>
              <a:rPr lang="en-US" altLang="zh-CN" sz="2400" dirty="0" err="1">
                <a:latin typeface="Symbol" pitchFamily="18" charset="2"/>
                <a:sym typeface="Symbol" pitchFamily="18" charset="2"/>
              </a:rPr>
              <a:t>b</a:t>
            </a:r>
            <a:r>
              <a:rPr lang="zh-CN" altLang="en-US" sz="2400" dirty="0"/>
              <a:t>，则也加入</a:t>
            </a:r>
            <a:r>
              <a:rPr lang="en-US" altLang="zh-CN" sz="2400" dirty="0">
                <a:sym typeface="Symbol" pitchFamily="18" charset="2"/>
              </a:rPr>
              <a:t>B·</a:t>
            </a:r>
            <a:r>
              <a:rPr lang="en-US" altLang="zh-CN" sz="2400" dirty="0">
                <a:latin typeface="Symbol" pitchFamily="18" charset="2"/>
                <a:sym typeface="Symbol" pitchFamily="18" charset="2"/>
              </a:rPr>
              <a:t>g</a:t>
            </a:r>
            <a:r>
              <a:rPr lang="zh-CN" altLang="en-US" sz="2400" dirty="0"/>
              <a:t>，因为两者间有</a:t>
            </a:r>
            <a:r>
              <a:rPr lang="en-US" altLang="zh-CN" sz="2400" dirty="0">
                <a:latin typeface="Symbol" pitchFamily="18" charset="2"/>
                <a:sym typeface="Symbol" pitchFamily="18" charset="2"/>
              </a:rPr>
              <a:t>e</a:t>
            </a:r>
            <a:r>
              <a:rPr lang="zh-CN" altLang="en-US" sz="2400" dirty="0"/>
              <a:t>边！</a:t>
            </a:r>
            <a:endParaRPr lang="en-US" altLang="zh-CN" sz="2400" dirty="0"/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状态迁移</a:t>
            </a:r>
            <a:r>
              <a:rPr lang="en-US" altLang="zh-CN" sz="2400" dirty="0">
                <a:latin typeface="Symbol" pitchFamily="18" charset="2"/>
                <a:sym typeface="Symbol" pitchFamily="18" charset="2"/>
              </a:rPr>
              <a:t>d</a:t>
            </a:r>
            <a:r>
              <a:rPr lang="en-US" altLang="zh-CN" sz="2400" dirty="0"/>
              <a:t>(T, a)——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(I, X)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en-US" altLang="zh-CN" sz="2400" dirty="0"/>
              <a:t>=closure({</a:t>
            </a:r>
            <a:r>
              <a:rPr lang="en-US" altLang="zh-CN" sz="2400" dirty="0">
                <a:sym typeface="Symbol" panose="05050102010706020507" pitchFamily="18" charset="2"/>
              </a:rPr>
              <a:t>AX· | A·X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∈</a:t>
            </a:r>
            <a:r>
              <a:rPr lang="en-US" altLang="zh-CN" sz="2400" dirty="0">
                <a:sym typeface="Symbol" panose="05050102010706020507" pitchFamily="18" charset="2"/>
              </a:rPr>
              <a:t>I})</a:t>
            </a:r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填分析表：</a:t>
            </a:r>
            <a:r>
              <a:rPr lang="en-US" altLang="zh-CN" sz="2400" dirty="0"/>
              <a:t>a</a:t>
            </a:r>
            <a:r>
              <a:rPr lang="zh-CN" altLang="en-US" sz="2400" dirty="0"/>
              <a:t>边填移进动作，</a:t>
            </a:r>
            <a:r>
              <a:rPr lang="en-US" altLang="zh-CN" sz="2400" dirty="0"/>
              <a:t>A</a:t>
            </a:r>
            <a:r>
              <a:rPr lang="zh-CN" altLang="en-US" sz="2400" dirty="0"/>
              <a:t>边填</a:t>
            </a:r>
            <a:r>
              <a:rPr lang="en-US" altLang="zh-CN" sz="2400" dirty="0" err="1"/>
              <a:t>goto</a:t>
            </a:r>
            <a:r>
              <a:rPr lang="zh-CN" altLang="en-US" sz="2400" dirty="0"/>
              <a:t>表，</a:t>
            </a:r>
            <a:r>
              <a:rPr lang="en-US" altLang="zh-CN" sz="2400" dirty="0">
                <a:sym typeface="Symbol" panose="05050102010706020507" pitchFamily="18" charset="2"/>
              </a:rPr>
              <a:t>A·</a:t>
            </a:r>
            <a:r>
              <a:rPr lang="zh-CN" altLang="en-US" sz="2400">
                <a:sym typeface="Symbol" panose="05050102010706020507" pitchFamily="18" charset="2"/>
              </a:rPr>
              <a:t>填归约动作</a:t>
            </a:r>
            <a:endParaRPr lang="en-US" altLang="zh-CN" sz="2400" dirty="0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08342E24-7675-4B37-8F25-495E42E9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7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99240A84-05C8-4BDF-8BE9-D35725ED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F6BF7132-ED49-41C2-A3AE-8B770543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022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9A86F403-D71D-48E2-8B75-847F86F41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210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66BCA403-4EC1-4C77-8F41-47A0130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35" y="1828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ABD901E0-B4C9-4E01-8DB7-E05BC69C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046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65540825-3892-49A8-971B-08BAF1E5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2743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7A2DFA4C-CE73-48EC-960F-EDA4F6B6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657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34751680-EE78-4922-B2D4-3C6D63BB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352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BA66EC5B-3BC0-4324-B64F-E76BAF96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97" y="182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6325E718-0A86-4EF7-89D8-1C0333A7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2667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01EBB369-A5EF-4E34-8014-84C43D57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97" y="2286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1FDA76AB-F1A4-4FF5-8D98-1D6292E2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97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7AD302FC-6B8E-4759-B79E-230962F2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197" y="3657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E43492A5-68FB-408A-9BC1-AD67D8E1C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2797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2F5F4A6A-FEC0-4911-A6F8-23708D4C6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597" y="2895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B2C4B5C-3C6E-408E-9B2A-0A00BFFEB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2797" y="3352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832FEAB1-8796-49A0-938E-E7E02027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5797" y="2971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D43B6549-DE16-4D3A-8E3A-163CEF0F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4265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153456B5-6D2D-4D8C-A1ED-7779852C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97" y="3960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D4C6421A-77ED-4E4E-BDF5-2D416DB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047" y="1828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  <p:extLst>
      <p:ext uri="{BB962C8B-B14F-4D97-AF65-F5344CB8AC3E}">
        <p14:creationId xmlns:p14="http://schemas.microsoft.com/office/powerpoint/2010/main" val="3888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893</Words>
  <Application>Microsoft Office PowerPoint</Application>
  <PresentationFormat>全屏显示(16:10)</PresentationFormat>
  <Paragraphs>206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Symbol</vt:lpstr>
      <vt:lpstr>Times New Roman</vt:lpstr>
      <vt:lpstr>Wingdings</vt:lpstr>
      <vt:lpstr>Office 主题​​</vt:lpstr>
      <vt:lpstr>LR分析法</vt:lpstr>
      <vt:lpstr>算法框架</vt:lpstr>
      <vt:lpstr>LR分析表</vt:lpstr>
      <vt:lpstr>LR分析算法执行</vt:lpstr>
      <vt:lpstr>LR分析表构造</vt:lpstr>
      <vt:lpstr>LR(0)项目</vt:lpstr>
      <vt:lpstr>LR(0)项目</vt:lpstr>
      <vt:lpstr>识别活前缀的NFA</vt:lpstr>
      <vt:lpstr>NFADFA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预测分析法 表驱动实现</dc:title>
  <dc:creator>王 刚</dc:creator>
  <cp:lastModifiedBy>王 刚</cp:lastModifiedBy>
  <cp:revision>30</cp:revision>
  <dcterms:created xsi:type="dcterms:W3CDTF">2019-10-27T03:17:09Z</dcterms:created>
  <dcterms:modified xsi:type="dcterms:W3CDTF">2019-11-10T02:23:14Z</dcterms:modified>
</cp:coreProperties>
</file>