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27"/>
  </p:notesMasterIdLst>
  <p:sldIdLst>
    <p:sldId id="285" r:id="rId3"/>
    <p:sldId id="286" r:id="rId4"/>
    <p:sldId id="315" r:id="rId5"/>
    <p:sldId id="316" r:id="rId6"/>
    <p:sldId id="317" r:id="rId7"/>
    <p:sldId id="344" r:id="rId8"/>
    <p:sldId id="343" r:id="rId9"/>
    <p:sldId id="346" r:id="rId10"/>
    <p:sldId id="318" r:id="rId11"/>
    <p:sldId id="328" r:id="rId12"/>
    <p:sldId id="330" r:id="rId13"/>
    <p:sldId id="331" r:id="rId14"/>
    <p:sldId id="329" r:id="rId15"/>
    <p:sldId id="332" r:id="rId16"/>
    <p:sldId id="333" r:id="rId17"/>
    <p:sldId id="334" r:id="rId18"/>
    <p:sldId id="345" r:id="rId19"/>
    <p:sldId id="335" r:id="rId20"/>
    <p:sldId id="336" r:id="rId21"/>
    <p:sldId id="337" r:id="rId22"/>
    <p:sldId id="338" r:id="rId23"/>
    <p:sldId id="339" r:id="rId24"/>
    <p:sldId id="340" r:id="rId25"/>
    <p:sldId id="30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052" autoAdjust="0"/>
  </p:normalViewPr>
  <p:slideViewPr>
    <p:cSldViewPr snapToGrid="0">
      <p:cViewPr varScale="1">
        <p:scale>
          <a:sx n="45" d="100"/>
          <a:sy n="45" d="100"/>
        </p:scale>
        <p:origin x="18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97ADE-8A79-48D1-AEDB-AB02056817B4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21381-C884-4683-A5EA-D4BBE8D45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9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其中，这个选择子，就是</a:t>
            </a:r>
            <a:r>
              <a:rPr lang="en-US" altLang="zh-CN" dirty="0" smtClean="0"/>
              <a:t>CS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SS</a:t>
            </a:r>
            <a:r>
              <a:rPr lang="zh-CN" altLang="en-US" dirty="0" smtClean="0"/>
              <a:t>这些段寄存器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21381-C884-4683-A5EA-D4BBE8D455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4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9" y="188913"/>
            <a:ext cx="2051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4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4" y="1341440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7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6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7883741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3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32656"/>
            <a:ext cx="8207375" cy="57467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3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29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79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1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332658"/>
            <a:ext cx="8207375" cy="574675"/>
          </a:xfrm>
        </p:spPr>
        <p:txBody>
          <a:bodyPr/>
          <a:lstStyle>
            <a:lvl1pPr>
              <a:defRPr sz="27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7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1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7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624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3995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48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88913"/>
            <a:ext cx="2051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45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341438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25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911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2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1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4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916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749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341440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4" y="188914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8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00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7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100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800" b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7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video.mobisys.cc/materials/tools/ucore_os_doc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it-scm.com/book/en/v2/Git-Branching-Basic-Branching-and-Merg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Lab2: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分段机制和段描述符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请阅读</a:t>
            </a:r>
            <a:r>
              <a:rPr lang="zh-CN" altLang="en-US" dirty="0">
                <a:hlinkClick r:id="rId2"/>
              </a:rPr>
              <a:t>保护模式和分段</a:t>
            </a:r>
            <a:r>
              <a:rPr lang="zh-CN" altLang="en-US" dirty="0" smtClean="0">
                <a:hlinkClick r:id="rId2"/>
              </a:rPr>
              <a:t>机制</a:t>
            </a:r>
            <a:r>
              <a:rPr lang="zh-CN" altLang="en-US" dirty="0" smtClean="0"/>
              <a:t>章节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8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分段机制和段描述符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175" y="1715294"/>
            <a:ext cx="7867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分段机制和段描述符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843" y="1341438"/>
            <a:ext cx="7406314" cy="49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857516" y="1071564"/>
            <a:ext cx="3786187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 简介</a:t>
            </a:r>
          </a:p>
        </p:txBody>
      </p:sp>
      <p:sp>
        <p:nvSpPr>
          <p:cNvPr id="32" name="椭圆 31"/>
          <p:cNvSpPr/>
          <p:nvPr/>
        </p:nvSpPr>
        <p:spPr>
          <a:xfrm flipV="1">
            <a:off x="3989612" y="1908447"/>
            <a:ext cx="2363576" cy="2363576"/>
          </a:xfrm>
          <a:prstGeom prst="ellipse">
            <a:avLst/>
          </a:prstGeom>
          <a:gradFill>
            <a:gsLst>
              <a:gs pos="0">
                <a:srgbClr val="007C8B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V="1">
            <a:off x="4287608" y="2206443"/>
            <a:ext cx="1779828" cy="1779828"/>
          </a:xfrm>
          <a:prstGeom prst="ellipse">
            <a:avLst/>
          </a:prstGeom>
          <a:gradFill>
            <a:gsLst>
              <a:gs pos="100000">
                <a:srgbClr val="FFF9B1"/>
              </a:gs>
              <a:gs pos="0">
                <a:srgbClr val="FDD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V="1">
            <a:off x="4573360" y="2492195"/>
            <a:ext cx="1208324" cy="1208324"/>
          </a:xfrm>
          <a:prstGeom prst="ellipse">
            <a:avLst/>
          </a:prstGeom>
          <a:gradFill>
            <a:gsLst>
              <a:gs pos="0">
                <a:srgbClr val="007C8B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4859112" y="2767061"/>
            <a:ext cx="636820" cy="63682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>
            <a:off x="2792636" y="4520131"/>
            <a:ext cx="157163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5400000" flipH="1" flipV="1">
            <a:off x="2727333" y="445356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5400000" flipH="1" flipV="1">
            <a:off x="4287493" y="445356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5400000" flipH="1" flipV="1">
            <a:off x="3764776" y="445356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5400000" flipH="1" flipV="1">
            <a:off x="3255912" y="445356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25921" y="1671625"/>
            <a:ext cx="1394109" cy="28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Protection Rings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38007" y="3211497"/>
            <a:ext cx="1460096" cy="31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Operating System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632271" y="3351288"/>
            <a:ext cx="1309268" cy="25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Services (Device </a:t>
            </a:r>
            <a:r>
              <a:rPr lang="en-US" altLang="zh-CN" sz="1000" b="1" dirty="0" err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Drivers,Etc</a:t>
            </a: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867947" y="3763149"/>
            <a:ext cx="1045317" cy="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Applications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500299" y="4126366"/>
            <a:ext cx="809647" cy="29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Highest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065147" y="4133341"/>
            <a:ext cx="809647" cy="29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Lowest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015660" y="4579688"/>
            <a:ext cx="1390904" cy="26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Privilege  Levels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872736" y="2989013"/>
            <a:ext cx="677672" cy="25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Level 0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545537" y="4853546"/>
            <a:ext cx="2807651" cy="27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zh-CN" altLang="en-US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图 </a:t>
            </a:r>
            <a:r>
              <a: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Protection Rings</a:t>
            </a:r>
            <a:endParaRPr lang="zh-CN" altLang="en-US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3874416" y="2960581"/>
            <a:ext cx="1187778" cy="47134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3883844" y="3460202"/>
            <a:ext cx="1018095" cy="1588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3912125" y="3460203"/>
            <a:ext cx="886119" cy="301659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>
            <a:off x="3883844" y="3903263"/>
            <a:ext cx="1018095" cy="160255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886797" y="2664744"/>
            <a:ext cx="988757" cy="57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Operating System Kernel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2066932" y="5230995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Linux 和 uCore 只使用 ring 0 and ring 3</a:t>
            </a: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1691680" y="5246075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81" name="Content Placeholder 2"/>
          <p:cNvSpPr txBox="1">
            <a:spLocks/>
          </p:cNvSpPr>
          <p:nvPr/>
        </p:nvSpPr>
        <p:spPr bwMode="auto">
          <a:xfrm>
            <a:off x="4872736" y="3416127"/>
            <a:ext cx="677672" cy="25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Level 1</a:t>
            </a:r>
            <a:endParaRPr lang="zh-CN" altLang="en-US" sz="1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 bwMode="auto">
          <a:xfrm>
            <a:off x="4872736" y="3716167"/>
            <a:ext cx="677672" cy="25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Level 2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Content Placeholder 2"/>
          <p:cNvSpPr txBox="1">
            <a:spLocks/>
          </p:cNvSpPr>
          <p:nvPr/>
        </p:nvSpPr>
        <p:spPr bwMode="auto">
          <a:xfrm>
            <a:off x="4872736" y="3992394"/>
            <a:ext cx="677672" cy="25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Level 3</a:t>
            </a:r>
            <a:endParaRPr lang="zh-CN" altLang="en-US" sz="1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85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28964" y="1071564"/>
            <a:ext cx="400049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–区别?</a:t>
            </a: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1116013" y="1755780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一些指令（比如特权指令）只能执行在</a:t>
            </a:r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ring 0 (e.g. </a:t>
            </a:r>
            <a:r>
              <a:rPr lang="en-US" altLang="zh-CN" sz="2000" b="1" dirty="0" err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lgdt</a:t>
            </a:r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).</a:t>
            </a: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758825" y="1778005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1116014" y="2128838"/>
            <a:ext cx="438468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CPU在如下时刻会检查特权级</a:t>
            </a:r>
            <a:endParaRPr lang="en-US" altLang="zh-CN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6"/>
          <p:cNvSpPr>
            <a:spLocks noChangeArrowheads="1"/>
          </p:cNvSpPr>
          <p:nvPr/>
        </p:nvSpPr>
        <p:spPr bwMode="auto">
          <a:xfrm>
            <a:off x="758825" y="2151063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1495458" y="2460625"/>
            <a:ext cx="29336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访问数据段</a:t>
            </a:r>
            <a:endParaRPr lang="en-US" altLang="zh-CN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8" descr="小点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226" y="258921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1504984" y="2793999"/>
            <a:ext cx="2995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访问页</a:t>
            </a:r>
            <a:endParaRPr lang="en-US" altLang="zh-CN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226" y="292258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1495458" y="3141664"/>
            <a:ext cx="51482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进入中断服务例程（</a:t>
            </a:r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ISRs</a:t>
            </a:r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226" y="327025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1504984" y="3403603"/>
            <a:ext cx="2995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pic>
        <p:nvPicPr>
          <p:cNvPr id="37" name="图片 8" descr="小点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226" y="3603626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1116014" y="3808419"/>
            <a:ext cx="438468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如果检查失败会如何</a:t>
            </a:r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39" name="矩形 6"/>
          <p:cNvSpPr>
            <a:spLocks noChangeArrowheads="1"/>
          </p:cNvSpPr>
          <p:nvPr/>
        </p:nvSpPr>
        <p:spPr bwMode="auto">
          <a:xfrm>
            <a:off x="758825" y="3830644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2187584" y="4357695"/>
            <a:ext cx="438468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General Protection Fault!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46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–段选择子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23529" y="1988840"/>
            <a:ext cx="5001871" cy="2435324"/>
            <a:chOff x="2090409" y="1618878"/>
            <a:chExt cx="5001871" cy="2435324"/>
          </a:xfrm>
        </p:grpSpPr>
        <p:sp>
          <p:nvSpPr>
            <p:cNvPr id="4" name="矩形 3"/>
            <p:cNvSpPr/>
            <p:nvPr/>
          </p:nvSpPr>
          <p:spPr bwMode="auto">
            <a:xfrm>
              <a:off x="3071168" y="1924995"/>
              <a:ext cx="3530732" cy="414857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08157" y="1968007"/>
              <a:ext cx="1274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Index</a:t>
              </a:r>
              <a:endPara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5892839" y="2135122"/>
              <a:ext cx="416010" cy="1749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831825" y="1920338"/>
              <a:ext cx="29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rot="10800000">
              <a:off x="3953851" y="2626105"/>
              <a:ext cx="2059594" cy="2305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5645172" y="2121424"/>
              <a:ext cx="414857" cy="218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46828" y="2493028"/>
              <a:ext cx="1557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Table Indicator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4638" y="2744708"/>
              <a:ext cx="783535" cy="27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0=GDT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06920" y="2960600"/>
              <a:ext cx="783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1=LDT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0409" y="3190910"/>
              <a:ext cx="5001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Requested Privilege Level</a:t>
              </a: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RPL</a:t>
              </a: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75442" y="3654092"/>
              <a:ext cx="3834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段选择子   </a:t>
              </a: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Selector</a:t>
              </a:r>
              <a:endPara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308985" y="2328790"/>
              <a:ext cx="7666" cy="101828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4732475" y="3335825"/>
              <a:ext cx="1594192" cy="11245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5868448" y="2483271"/>
              <a:ext cx="266892" cy="2180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62099" y="1637292"/>
              <a:ext cx="44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</a:p>
            <a:p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73704" y="1618878"/>
              <a:ext cx="263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37165" y="1618878"/>
              <a:ext cx="263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72239" y="1618878"/>
              <a:ext cx="263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46554" y="1618878"/>
              <a:ext cx="263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2527" y="1968007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RPL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9181" y="2083326"/>
              <a:ext cx="29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7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–段描述符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323528" y="2852936"/>
            <a:ext cx="4677740" cy="36392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stCxn id="26" idx="0"/>
            <a:endCxn id="26" idx="2"/>
          </p:cNvCxnSpPr>
          <p:nvPr/>
        </p:nvCxnSpPr>
        <p:spPr>
          <a:xfrm rot="16200000" flipH="1">
            <a:off x="2480438" y="3034719"/>
            <a:ext cx="363920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 bwMode="auto">
          <a:xfrm>
            <a:off x="323528" y="2172811"/>
            <a:ext cx="4677740" cy="437512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rot="5400000">
            <a:off x="1029756" y="2398534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1241234" y="2391390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1486794" y="2391390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5400000">
            <a:off x="1677992" y="2391390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1944342" y="2404329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2557816" y="2384920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>
            <a:off x="2787869" y="2384920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3094606" y="2384920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5400000">
            <a:off x="3350902" y="2384920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>
            <a:off x="3861449" y="2403655"/>
            <a:ext cx="437512" cy="1705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1"/>
          <p:cNvSpPr txBox="1"/>
          <p:nvPr/>
        </p:nvSpPr>
        <p:spPr>
          <a:xfrm>
            <a:off x="290810" y="1988530"/>
            <a:ext cx="41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82"/>
          <p:cNvSpPr txBox="1"/>
          <p:nvPr/>
        </p:nvSpPr>
        <p:spPr>
          <a:xfrm>
            <a:off x="946230" y="2001469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83"/>
          <p:cNvSpPr txBox="1"/>
          <p:nvPr/>
        </p:nvSpPr>
        <p:spPr>
          <a:xfrm>
            <a:off x="405489" y="2274978"/>
            <a:ext cx="1010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31:24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84"/>
          <p:cNvSpPr txBox="1"/>
          <p:nvPr/>
        </p:nvSpPr>
        <p:spPr>
          <a:xfrm>
            <a:off x="1211022" y="2269597"/>
            <a:ext cx="306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85"/>
          <p:cNvSpPr txBox="1"/>
          <p:nvPr/>
        </p:nvSpPr>
        <p:spPr>
          <a:xfrm>
            <a:off x="1513615" y="2150976"/>
            <a:ext cx="848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86"/>
          <p:cNvSpPr txBox="1"/>
          <p:nvPr/>
        </p:nvSpPr>
        <p:spPr>
          <a:xfrm>
            <a:off x="1680274" y="2268509"/>
            <a:ext cx="536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87"/>
          <p:cNvSpPr txBox="1"/>
          <p:nvPr/>
        </p:nvSpPr>
        <p:spPr>
          <a:xfrm>
            <a:off x="1902524" y="2135539"/>
            <a:ext cx="279130" cy="50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V</a:t>
            </a:r>
          </a:p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88"/>
          <p:cNvSpPr txBox="1"/>
          <p:nvPr/>
        </p:nvSpPr>
        <p:spPr>
          <a:xfrm>
            <a:off x="3846596" y="2009027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89"/>
          <p:cNvSpPr txBox="1"/>
          <p:nvPr/>
        </p:nvSpPr>
        <p:spPr>
          <a:xfrm>
            <a:off x="4764042" y="1988530"/>
            <a:ext cx="305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90"/>
          <p:cNvSpPr txBox="1"/>
          <p:nvPr/>
        </p:nvSpPr>
        <p:spPr>
          <a:xfrm>
            <a:off x="4967746" y="2286461"/>
            <a:ext cx="383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91"/>
          <p:cNvSpPr txBox="1"/>
          <p:nvPr/>
        </p:nvSpPr>
        <p:spPr>
          <a:xfrm>
            <a:off x="4764042" y="2676166"/>
            <a:ext cx="228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92"/>
          <p:cNvSpPr txBox="1"/>
          <p:nvPr/>
        </p:nvSpPr>
        <p:spPr>
          <a:xfrm>
            <a:off x="4954278" y="2946627"/>
            <a:ext cx="231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93"/>
          <p:cNvSpPr txBox="1"/>
          <p:nvPr/>
        </p:nvSpPr>
        <p:spPr>
          <a:xfrm>
            <a:off x="2400858" y="2679245"/>
            <a:ext cx="36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94"/>
          <p:cNvSpPr txBox="1"/>
          <p:nvPr/>
        </p:nvSpPr>
        <p:spPr>
          <a:xfrm>
            <a:off x="2101407" y="2145064"/>
            <a:ext cx="766843" cy="50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 err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</a:t>
            </a:r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ctr"/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Limit</a:t>
            </a:r>
          </a:p>
          <a:p>
            <a:pPr algn="ctr"/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95"/>
          <p:cNvSpPr txBox="1"/>
          <p:nvPr/>
        </p:nvSpPr>
        <p:spPr>
          <a:xfrm>
            <a:off x="2753855" y="2287918"/>
            <a:ext cx="230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96"/>
          <p:cNvSpPr txBox="1"/>
          <p:nvPr/>
        </p:nvSpPr>
        <p:spPr>
          <a:xfrm>
            <a:off x="3027123" y="2145612"/>
            <a:ext cx="306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1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1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97"/>
          <p:cNvSpPr txBox="1"/>
          <p:nvPr/>
        </p:nvSpPr>
        <p:spPr>
          <a:xfrm>
            <a:off x="3582367" y="2275338"/>
            <a:ext cx="107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98"/>
          <p:cNvSpPr txBox="1"/>
          <p:nvPr/>
        </p:nvSpPr>
        <p:spPr>
          <a:xfrm>
            <a:off x="3315156" y="2275338"/>
            <a:ext cx="306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99"/>
          <p:cNvSpPr txBox="1"/>
          <p:nvPr/>
        </p:nvSpPr>
        <p:spPr>
          <a:xfrm>
            <a:off x="4109148" y="2281807"/>
            <a:ext cx="1150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23</a:t>
            </a:r>
            <a:r>
              <a: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100"/>
          <p:cNvSpPr txBox="1"/>
          <p:nvPr/>
        </p:nvSpPr>
        <p:spPr>
          <a:xfrm>
            <a:off x="762163" y="2913590"/>
            <a:ext cx="2837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  Address 15</a:t>
            </a:r>
            <a:r>
              <a: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00 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101"/>
          <p:cNvSpPr txBox="1"/>
          <p:nvPr/>
        </p:nvSpPr>
        <p:spPr>
          <a:xfrm>
            <a:off x="3110310" y="2913590"/>
            <a:ext cx="2990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Limit 15</a:t>
            </a:r>
            <a:r>
              <a: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102"/>
          <p:cNvSpPr txBox="1"/>
          <p:nvPr/>
        </p:nvSpPr>
        <p:spPr>
          <a:xfrm>
            <a:off x="290810" y="2675152"/>
            <a:ext cx="41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  <a:p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103"/>
          <p:cNvSpPr txBox="1"/>
          <p:nvPr/>
        </p:nvSpPr>
        <p:spPr>
          <a:xfrm>
            <a:off x="4042099" y="2009027"/>
            <a:ext cx="211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104"/>
          <p:cNvSpPr txBox="1"/>
          <p:nvPr/>
        </p:nvSpPr>
        <p:spPr>
          <a:xfrm>
            <a:off x="1192584" y="2001469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105"/>
          <p:cNvSpPr txBox="1"/>
          <p:nvPr/>
        </p:nvSpPr>
        <p:spPr>
          <a:xfrm>
            <a:off x="1415052" y="2001469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106"/>
          <p:cNvSpPr txBox="1"/>
          <p:nvPr/>
        </p:nvSpPr>
        <p:spPr>
          <a:xfrm>
            <a:off x="1637519" y="2001469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107"/>
          <p:cNvSpPr txBox="1"/>
          <p:nvPr/>
        </p:nvSpPr>
        <p:spPr>
          <a:xfrm>
            <a:off x="1873607" y="2001469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108"/>
          <p:cNvSpPr txBox="1"/>
          <p:nvPr/>
        </p:nvSpPr>
        <p:spPr>
          <a:xfrm>
            <a:off x="2090854" y="2001469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109"/>
          <p:cNvSpPr txBox="1"/>
          <p:nvPr/>
        </p:nvSpPr>
        <p:spPr>
          <a:xfrm>
            <a:off x="2491976" y="2001469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110"/>
          <p:cNvSpPr txBox="1"/>
          <p:nvPr/>
        </p:nvSpPr>
        <p:spPr>
          <a:xfrm>
            <a:off x="2718643" y="2001469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111"/>
          <p:cNvSpPr txBox="1"/>
          <p:nvPr/>
        </p:nvSpPr>
        <p:spPr>
          <a:xfrm>
            <a:off x="2893098" y="2001469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112"/>
          <p:cNvSpPr txBox="1"/>
          <p:nvPr/>
        </p:nvSpPr>
        <p:spPr>
          <a:xfrm>
            <a:off x="3087416" y="2001469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113"/>
          <p:cNvSpPr txBox="1"/>
          <p:nvPr/>
        </p:nvSpPr>
        <p:spPr>
          <a:xfrm>
            <a:off x="3266071" y="2001469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114"/>
          <p:cNvSpPr txBox="1"/>
          <p:nvPr/>
        </p:nvSpPr>
        <p:spPr>
          <a:xfrm>
            <a:off x="3507268" y="2001469"/>
            <a:ext cx="366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115"/>
          <p:cNvSpPr txBox="1"/>
          <p:nvPr/>
        </p:nvSpPr>
        <p:spPr>
          <a:xfrm>
            <a:off x="2611042" y="2679245"/>
            <a:ext cx="36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 </a:t>
            </a:r>
            <a:endParaRPr lang="zh-CN" altLang="en-US" sz="8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56"/>
          <p:cNvSpPr txBox="1"/>
          <p:nvPr/>
        </p:nvSpPr>
        <p:spPr>
          <a:xfrm>
            <a:off x="762163" y="3450616"/>
            <a:ext cx="409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段描述符 </a:t>
            </a:r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Descriptor</a:t>
            </a:r>
            <a:endParaRPr lang="zh-CN" altLang="en-US" sz="2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84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6275268" y="2392535"/>
            <a:ext cx="205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275267" y="1875204"/>
            <a:ext cx="270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722851" y="188286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746090" y="240889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275267" y="2932292"/>
            <a:ext cx="2440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zh-CN" altLang="en-US" sz="1600" b="1" dirty="0" smtClean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描述符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5746090" y="294864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79015" y="4652118"/>
            <a:ext cx="3081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MAX(CPL, RPL) &lt;= DPL[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13"/>
          <p:cNvSpPr txBox="1"/>
          <p:nvPr/>
        </p:nvSpPr>
        <p:spPr>
          <a:xfrm>
            <a:off x="478624" y="4652118"/>
            <a:ext cx="110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访问段时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28745" y="1635299"/>
            <a:ext cx="5194836" cy="2373768"/>
            <a:chOff x="28745" y="778049"/>
            <a:chExt cx="5194836" cy="2373768"/>
          </a:xfrm>
        </p:grpSpPr>
        <p:grpSp>
          <p:nvGrpSpPr>
            <p:cNvPr id="93" name="组合 92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95" name="矩形 94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4"/>
              <p:cNvSpPr txBox="1"/>
              <p:nvPr/>
            </p:nvSpPr>
            <p:spPr>
              <a:xfrm>
                <a:off x="4108157" y="1968007"/>
                <a:ext cx="12749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99" name="直接连接符 98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TextBox 12"/>
              <p:cNvSpPr txBox="1"/>
              <p:nvPr/>
            </p:nvSpPr>
            <p:spPr>
              <a:xfrm>
                <a:off x="2090409" y="3190910"/>
                <a:ext cx="5001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103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0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4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0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–门描述符</a:t>
            </a:r>
          </a:p>
        </p:txBody>
      </p:sp>
      <p:sp>
        <p:nvSpPr>
          <p:cNvPr id="6" name="TextBox 96"/>
          <p:cNvSpPr txBox="1"/>
          <p:nvPr/>
        </p:nvSpPr>
        <p:spPr>
          <a:xfrm>
            <a:off x="3347865" y="2152611"/>
            <a:ext cx="3067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96"/>
          <p:cNvSpPr txBox="1"/>
          <p:nvPr/>
        </p:nvSpPr>
        <p:spPr>
          <a:xfrm>
            <a:off x="3347864" y="4275679"/>
            <a:ext cx="3067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85720" y="2115126"/>
            <a:ext cx="5688000" cy="630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 rot="16200000" flipH="1">
            <a:off x="2814720" y="2430126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2995235" y="2430126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H="1">
            <a:off x="3352425" y="2430126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H="1">
            <a:off x="4243799" y="2430126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auto">
          <a:xfrm>
            <a:off x="5214942" y="2118246"/>
            <a:ext cx="761898" cy="63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96"/>
          <p:cNvSpPr txBox="1"/>
          <p:nvPr/>
        </p:nvSpPr>
        <p:spPr>
          <a:xfrm>
            <a:off x="3079670" y="2318647"/>
            <a:ext cx="306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16" name="TextBox 96"/>
          <p:cNvSpPr txBox="1"/>
          <p:nvPr/>
        </p:nvSpPr>
        <p:spPr>
          <a:xfrm>
            <a:off x="3643306" y="2313982"/>
            <a:ext cx="100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1  0</a:t>
            </a:r>
          </a:p>
        </p:txBody>
      </p:sp>
      <p:sp>
        <p:nvSpPr>
          <p:cNvPr id="17" name="TextBox 96"/>
          <p:cNvSpPr txBox="1"/>
          <p:nvPr/>
        </p:nvSpPr>
        <p:spPr>
          <a:xfrm>
            <a:off x="4553340" y="2313982"/>
            <a:ext cx="695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0   0   0</a:t>
            </a:r>
          </a:p>
        </p:txBody>
      </p:sp>
      <p:sp>
        <p:nvSpPr>
          <p:cNvPr id="18" name="TextBox 96"/>
          <p:cNvSpPr txBox="1"/>
          <p:nvPr/>
        </p:nvSpPr>
        <p:spPr>
          <a:xfrm>
            <a:off x="1217616" y="2313982"/>
            <a:ext cx="1143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</a:p>
        </p:txBody>
      </p:sp>
      <p:sp>
        <p:nvSpPr>
          <p:cNvPr id="19" name="TextBox 96"/>
          <p:cNvSpPr txBox="1"/>
          <p:nvPr/>
        </p:nvSpPr>
        <p:spPr>
          <a:xfrm>
            <a:off x="200287" y="1891482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20" name="TextBox 96"/>
          <p:cNvSpPr txBox="1"/>
          <p:nvPr/>
        </p:nvSpPr>
        <p:spPr>
          <a:xfrm>
            <a:off x="2856301" y="1891482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21" name="TextBox 96"/>
          <p:cNvSpPr txBox="1"/>
          <p:nvPr/>
        </p:nvSpPr>
        <p:spPr>
          <a:xfrm>
            <a:off x="3039423" y="1891482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22" name="TextBox 96"/>
          <p:cNvSpPr txBox="1"/>
          <p:nvPr/>
        </p:nvSpPr>
        <p:spPr>
          <a:xfrm>
            <a:off x="3202422" y="1891482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</a:p>
        </p:txBody>
      </p:sp>
      <p:sp>
        <p:nvSpPr>
          <p:cNvPr id="23" name="TextBox 96"/>
          <p:cNvSpPr txBox="1"/>
          <p:nvPr/>
        </p:nvSpPr>
        <p:spPr>
          <a:xfrm>
            <a:off x="3419662" y="1891482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</a:p>
        </p:txBody>
      </p:sp>
      <p:sp>
        <p:nvSpPr>
          <p:cNvPr id="24" name="TextBox 96"/>
          <p:cNvSpPr txBox="1"/>
          <p:nvPr/>
        </p:nvSpPr>
        <p:spPr>
          <a:xfrm>
            <a:off x="3585863" y="1891482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25" name="TextBox 96"/>
          <p:cNvSpPr txBox="1"/>
          <p:nvPr/>
        </p:nvSpPr>
        <p:spPr>
          <a:xfrm>
            <a:off x="4360888" y="1891482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</a:p>
        </p:txBody>
      </p:sp>
      <p:sp>
        <p:nvSpPr>
          <p:cNvPr id="26" name="TextBox 96"/>
          <p:cNvSpPr txBox="1"/>
          <p:nvPr/>
        </p:nvSpPr>
        <p:spPr>
          <a:xfrm>
            <a:off x="4500562" y="1891482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</a:p>
        </p:txBody>
      </p:sp>
      <p:sp>
        <p:nvSpPr>
          <p:cNvPr id="27" name="TextBox 96"/>
          <p:cNvSpPr txBox="1"/>
          <p:nvPr/>
        </p:nvSpPr>
        <p:spPr>
          <a:xfrm>
            <a:off x="5003830" y="1891482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28" name="TextBox 96"/>
          <p:cNvSpPr txBox="1"/>
          <p:nvPr/>
        </p:nvSpPr>
        <p:spPr>
          <a:xfrm>
            <a:off x="5158962" y="1891482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29" name="TextBox 96"/>
          <p:cNvSpPr txBox="1"/>
          <p:nvPr/>
        </p:nvSpPr>
        <p:spPr>
          <a:xfrm>
            <a:off x="5795776" y="1891482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30" name="TextBox 96"/>
          <p:cNvSpPr txBox="1"/>
          <p:nvPr/>
        </p:nvSpPr>
        <p:spPr>
          <a:xfrm>
            <a:off x="5954110" y="2298525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285720" y="3005037"/>
            <a:ext cx="5688000" cy="630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rot="16200000" flipH="1">
            <a:off x="2827446" y="3320037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96"/>
          <p:cNvSpPr txBox="1"/>
          <p:nvPr/>
        </p:nvSpPr>
        <p:spPr>
          <a:xfrm>
            <a:off x="1000100" y="3197489"/>
            <a:ext cx="163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</a:p>
        </p:txBody>
      </p:sp>
      <p:sp>
        <p:nvSpPr>
          <p:cNvPr id="42" name="TextBox 96"/>
          <p:cNvSpPr txBox="1"/>
          <p:nvPr/>
        </p:nvSpPr>
        <p:spPr>
          <a:xfrm>
            <a:off x="200287" y="2781393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43" name="TextBox 96"/>
          <p:cNvSpPr txBox="1"/>
          <p:nvPr/>
        </p:nvSpPr>
        <p:spPr>
          <a:xfrm>
            <a:off x="2856301" y="2781393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44" name="TextBox 96"/>
          <p:cNvSpPr txBox="1"/>
          <p:nvPr/>
        </p:nvSpPr>
        <p:spPr>
          <a:xfrm>
            <a:off x="3039423" y="2781393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45" name="TextBox 96"/>
          <p:cNvSpPr txBox="1"/>
          <p:nvPr/>
        </p:nvSpPr>
        <p:spPr>
          <a:xfrm>
            <a:off x="5795776" y="2781393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46" name="TextBox 96"/>
          <p:cNvSpPr txBox="1"/>
          <p:nvPr/>
        </p:nvSpPr>
        <p:spPr>
          <a:xfrm>
            <a:off x="5954110" y="318843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47" name="TextBox 96"/>
          <p:cNvSpPr txBox="1"/>
          <p:nvPr/>
        </p:nvSpPr>
        <p:spPr>
          <a:xfrm>
            <a:off x="3936925" y="3189079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</a:p>
        </p:txBody>
      </p:sp>
      <p:sp>
        <p:nvSpPr>
          <p:cNvPr id="48" name="TextBox 96"/>
          <p:cNvSpPr txBox="1"/>
          <p:nvPr/>
        </p:nvSpPr>
        <p:spPr>
          <a:xfrm>
            <a:off x="2638509" y="3782445"/>
            <a:ext cx="1178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Trap Gate</a:t>
            </a:r>
          </a:p>
        </p:txBody>
      </p:sp>
      <p:sp>
        <p:nvSpPr>
          <p:cNvPr id="49" name="TextBox 96"/>
          <p:cNvSpPr txBox="1"/>
          <p:nvPr/>
        </p:nvSpPr>
        <p:spPr>
          <a:xfrm>
            <a:off x="3347865" y="4284958"/>
            <a:ext cx="3067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  <a:p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r>
              <a:rPr lang="en-US" altLang="zh-CN" sz="105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endParaRPr lang="zh-CN" altLang="en-US" sz="105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285720" y="4247473"/>
            <a:ext cx="5688000" cy="630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>
            <a:stCxn id="50" idx="0"/>
            <a:endCxn id="50" idx="2"/>
          </p:cNvCxnSpPr>
          <p:nvPr/>
        </p:nvCxnSpPr>
        <p:spPr>
          <a:xfrm rot="16200000" flipH="1">
            <a:off x="2814720" y="4562473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16200000" flipH="1">
            <a:off x="2995235" y="4562473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16200000" flipH="1">
            <a:off x="3352425" y="4562473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H="1">
            <a:off x="4243799" y="4562473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 bwMode="auto">
          <a:xfrm>
            <a:off x="5214942" y="4250593"/>
            <a:ext cx="761898" cy="63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96"/>
          <p:cNvSpPr txBox="1"/>
          <p:nvPr/>
        </p:nvSpPr>
        <p:spPr>
          <a:xfrm>
            <a:off x="3079670" y="4450994"/>
            <a:ext cx="306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57" name="TextBox 96"/>
          <p:cNvSpPr txBox="1"/>
          <p:nvPr/>
        </p:nvSpPr>
        <p:spPr>
          <a:xfrm>
            <a:off x="3643306" y="4446329"/>
            <a:ext cx="100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D  1  1  1</a:t>
            </a:r>
          </a:p>
        </p:txBody>
      </p:sp>
      <p:sp>
        <p:nvSpPr>
          <p:cNvPr id="58" name="TextBox 96"/>
          <p:cNvSpPr txBox="1"/>
          <p:nvPr/>
        </p:nvSpPr>
        <p:spPr>
          <a:xfrm>
            <a:off x="4553340" y="4446329"/>
            <a:ext cx="695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0   0   0</a:t>
            </a:r>
          </a:p>
        </p:txBody>
      </p:sp>
      <p:sp>
        <p:nvSpPr>
          <p:cNvPr id="59" name="TextBox 96"/>
          <p:cNvSpPr txBox="1"/>
          <p:nvPr/>
        </p:nvSpPr>
        <p:spPr>
          <a:xfrm>
            <a:off x="1217616" y="4446329"/>
            <a:ext cx="1143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31..16</a:t>
            </a:r>
          </a:p>
        </p:txBody>
      </p:sp>
      <p:sp>
        <p:nvSpPr>
          <p:cNvPr id="60" name="TextBox 96"/>
          <p:cNvSpPr txBox="1"/>
          <p:nvPr/>
        </p:nvSpPr>
        <p:spPr>
          <a:xfrm>
            <a:off x="200287" y="4023829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61" name="TextBox 96"/>
          <p:cNvSpPr txBox="1"/>
          <p:nvPr/>
        </p:nvSpPr>
        <p:spPr>
          <a:xfrm>
            <a:off x="2856301" y="4023829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62" name="TextBox 96"/>
          <p:cNvSpPr txBox="1"/>
          <p:nvPr/>
        </p:nvSpPr>
        <p:spPr>
          <a:xfrm>
            <a:off x="3039423" y="4023829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63" name="TextBox 96"/>
          <p:cNvSpPr txBox="1"/>
          <p:nvPr/>
        </p:nvSpPr>
        <p:spPr>
          <a:xfrm>
            <a:off x="3202422" y="4023829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14</a:t>
            </a:r>
          </a:p>
        </p:txBody>
      </p:sp>
      <p:sp>
        <p:nvSpPr>
          <p:cNvPr id="64" name="TextBox 96"/>
          <p:cNvSpPr txBox="1"/>
          <p:nvPr/>
        </p:nvSpPr>
        <p:spPr>
          <a:xfrm>
            <a:off x="3419662" y="4023829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13</a:t>
            </a:r>
          </a:p>
        </p:txBody>
      </p:sp>
      <p:sp>
        <p:nvSpPr>
          <p:cNvPr id="65" name="TextBox 96"/>
          <p:cNvSpPr txBox="1"/>
          <p:nvPr/>
        </p:nvSpPr>
        <p:spPr>
          <a:xfrm>
            <a:off x="3585863" y="4023829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66" name="TextBox 96"/>
          <p:cNvSpPr txBox="1"/>
          <p:nvPr/>
        </p:nvSpPr>
        <p:spPr>
          <a:xfrm>
            <a:off x="4360888" y="4023829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8</a:t>
            </a:r>
          </a:p>
        </p:txBody>
      </p:sp>
      <p:sp>
        <p:nvSpPr>
          <p:cNvPr id="67" name="TextBox 96"/>
          <p:cNvSpPr txBox="1"/>
          <p:nvPr/>
        </p:nvSpPr>
        <p:spPr>
          <a:xfrm>
            <a:off x="4500562" y="4023829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7</a:t>
            </a:r>
          </a:p>
        </p:txBody>
      </p:sp>
      <p:sp>
        <p:nvSpPr>
          <p:cNvPr id="68" name="TextBox 96"/>
          <p:cNvSpPr txBox="1"/>
          <p:nvPr/>
        </p:nvSpPr>
        <p:spPr>
          <a:xfrm>
            <a:off x="5003830" y="4023829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69" name="TextBox 96"/>
          <p:cNvSpPr txBox="1"/>
          <p:nvPr/>
        </p:nvSpPr>
        <p:spPr>
          <a:xfrm>
            <a:off x="5158962" y="4023829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70" name="TextBox 96"/>
          <p:cNvSpPr txBox="1"/>
          <p:nvPr/>
        </p:nvSpPr>
        <p:spPr>
          <a:xfrm>
            <a:off x="5795776" y="4023829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71" name="TextBox 96"/>
          <p:cNvSpPr txBox="1"/>
          <p:nvPr/>
        </p:nvSpPr>
        <p:spPr>
          <a:xfrm>
            <a:off x="5954110" y="4430872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285720" y="5140202"/>
            <a:ext cx="5688000" cy="630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/>
          <p:cNvCxnSpPr/>
          <p:nvPr/>
        </p:nvCxnSpPr>
        <p:spPr>
          <a:xfrm rot="16200000" flipH="1">
            <a:off x="2827446" y="5455202"/>
            <a:ext cx="63000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96"/>
          <p:cNvSpPr txBox="1"/>
          <p:nvPr/>
        </p:nvSpPr>
        <p:spPr>
          <a:xfrm>
            <a:off x="1000100" y="5332654"/>
            <a:ext cx="163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</a:p>
        </p:txBody>
      </p:sp>
      <p:sp>
        <p:nvSpPr>
          <p:cNvPr id="75" name="TextBox 96"/>
          <p:cNvSpPr txBox="1"/>
          <p:nvPr/>
        </p:nvSpPr>
        <p:spPr>
          <a:xfrm>
            <a:off x="200287" y="4916558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31</a:t>
            </a:r>
          </a:p>
        </p:txBody>
      </p:sp>
      <p:sp>
        <p:nvSpPr>
          <p:cNvPr id="76" name="TextBox 96"/>
          <p:cNvSpPr txBox="1"/>
          <p:nvPr/>
        </p:nvSpPr>
        <p:spPr>
          <a:xfrm>
            <a:off x="2856301" y="4916558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77" name="TextBox 96"/>
          <p:cNvSpPr txBox="1"/>
          <p:nvPr/>
        </p:nvSpPr>
        <p:spPr>
          <a:xfrm>
            <a:off x="3039423" y="4916558"/>
            <a:ext cx="357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15</a:t>
            </a:r>
          </a:p>
        </p:txBody>
      </p:sp>
      <p:sp>
        <p:nvSpPr>
          <p:cNvPr id="78" name="TextBox 96"/>
          <p:cNvSpPr txBox="1"/>
          <p:nvPr/>
        </p:nvSpPr>
        <p:spPr>
          <a:xfrm>
            <a:off x="5795776" y="4916558"/>
            <a:ext cx="21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79" name="TextBox 96"/>
          <p:cNvSpPr txBox="1"/>
          <p:nvPr/>
        </p:nvSpPr>
        <p:spPr>
          <a:xfrm>
            <a:off x="5954110" y="5323601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80" name="TextBox 96"/>
          <p:cNvSpPr txBox="1"/>
          <p:nvPr/>
        </p:nvSpPr>
        <p:spPr>
          <a:xfrm>
            <a:off x="3936925" y="5324244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 15..0</a:t>
            </a:r>
          </a:p>
        </p:txBody>
      </p:sp>
      <p:sp>
        <p:nvSpPr>
          <p:cNvPr id="81" name="TextBox 96"/>
          <p:cNvSpPr txBox="1"/>
          <p:nvPr/>
        </p:nvSpPr>
        <p:spPr>
          <a:xfrm>
            <a:off x="2446058" y="1661710"/>
            <a:ext cx="15451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Gate</a:t>
            </a:r>
          </a:p>
        </p:txBody>
      </p:sp>
    </p:spTree>
    <p:extLst>
      <p:ext uri="{BB962C8B-B14F-4D97-AF65-F5344CB8AC3E}">
        <p14:creationId xmlns:p14="http://schemas.microsoft.com/office/powerpoint/2010/main" val="580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–特权转移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1337556" y="201176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1286540" y="3582025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53010" y="1990910"/>
            <a:ext cx="1080000" cy="1602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057675" y="2247209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057675" y="2509636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057675" y="2781393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057675" y="3043820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057675" y="3323444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3"/>
          <p:cNvSpPr txBox="1"/>
          <p:nvPr/>
        </p:nvSpPr>
        <p:spPr>
          <a:xfrm>
            <a:off x="2391540" y="1769006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IDT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1042085" y="2442863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</a:t>
            </a:r>
          </a:p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Vector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733140" y="2643182"/>
            <a:ext cx="285752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 bwMode="auto">
          <a:xfrm>
            <a:off x="2053010" y="4219483"/>
            <a:ext cx="1080000" cy="16020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2057675" y="4475782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057675" y="4738209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057675" y="5009966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057675" y="5272393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057675" y="5552017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3"/>
          <p:cNvSpPr txBox="1"/>
          <p:nvPr/>
        </p:nvSpPr>
        <p:spPr>
          <a:xfrm>
            <a:off x="2121246" y="3997579"/>
            <a:ext cx="966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GDT or LDT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747135" y="4871755"/>
            <a:ext cx="285752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3"/>
          <p:cNvSpPr txBox="1"/>
          <p:nvPr/>
        </p:nvSpPr>
        <p:spPr>
          <a:xfrm>
            <a:off x="2147773" y="245685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Interrupt or</a:t>
            </a:r>
          </a:p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Trap Gate   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2185094" y="4689185"/>
            <a:ext cx="92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Segment</a:t>
            </a:r>
          </a:p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Descriptor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rot="10800000">
            <a:off x="1848026" y="2253337"/>
            <a:ext cx="876824" cy="450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3"/>
          <p:cNvSpPr txBox="1"/>
          <p:nvPr/>
        </p:nvSpPr>
        <p:spPr>
          <a:xfrm>
            <a:off x="1900804" y="3663437"/>
            <a:ext cx="14908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3019024" y="2301450"/>
            <a:ext cx="6429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147905" y="2587202"/>
            <a:ext cx="468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864024" y="2587202"/>
            <a:ext cx="306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752064" y="3719417"/>
            <a:ext cx="414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 bwMode="auto">
          <a:xfrm>
            <a:off x="4165234" y="1990910"/>
            <a:ext cx="1080000" cy="1724400"/>
          </a:xfrm>
          <a:prstGeom prst="rect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4169899" y="2321849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169899" y="2584276"/>
            <a:ext cx="1071570" cy="1588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3"/>
          <p:cNvSpPr txBox="1"/>
          <p:nvPr/>
        </p:nvSpPr>
        <p:spPr>
          <a:xfrm>
            <a:off x="4317440" y="227199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Interrupt</a:t>
            </a:r>
          </a:p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Procedure</a:t>
            </a:r>
            <a:endParaRPr lang="zh-CN" altLang="en-US" sz="9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23"/>
          <p:cNvSpPr txBox="1"/>
          <p:nvPr/>
        </p:nvSpPr>
        <p:spPr>
          <a:xfrm>
            <a:off x="4129653" y="159960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Destination</a:t>
            </a:r>
          </a:p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Code Segment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3720872" y="419003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Base</a:t>
            </a:r>
          </a:p>
          <a:p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Address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rot="16200000" flipH="1">
            <a:off x="2635859" y="3822198"/>
            <a:ext cx="221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16200000" flipH="1">
            <a:off x="2938612" y="3329395"/>
            <a:ext cx="1242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138575" y="2714620"/>
            <a:ext cx="432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753263" y="3938396"/>
            <a:ext cx="1818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H="1">
            <a:off x="1282391" y="4394319"/>
            <a:ext cx="954000" cy="0"/>
          </a:xfrm>
          <a:prstGeom prst="line">
            <a:avLst/>
          </a:prstGeom>
          <a:ln w="28575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1714481" y="3861048"/>
            <a:ext cx="736719" cy="1074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 bwMode="auto">
          <a:xfrm>
            <a:off x="3631050" y="2489513"/>
            <a:ext cx="216000" cy="216000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23"/>
          <p:cNvSpPr txBox="1"/>
          <p:nvPr/>
        </p:nvSpPr>
        <p:spPr>
          <a:xfrm>
            <a:off x="3559612" y="242274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3149368" y="4921607"/>
            <a:ext cx="594000" cy="1588"/>
          </a:xfrm>
          <a:prstGeom prst="line">
            <a:avLst/>
          </a:prstGeom>
          <a:ln w="28575">
            <a:solidFill>
              <a:srgbClr val="00507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6"/>
          <p:cNvSpPr txBox="1"/>
          <p:nvPr/>
        </p:nvSpPr>
        <p:spPr>
          <a:xfrm>
            <a:off x="-108368" y="2732977"/>
            <a:ext cx="2808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中断</a:t>
            </a:r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/Trap</a:t>
            </a:r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访问</a:t>
            </a:r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263858" y="4198368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内存段访问</a:t>
            </a:r>
          </a:p>
        </p:txBody>
      </p:sp>
    </p:spTree>
    <p:extLst>
      <p:ext uri="{BB962C8B-B14F-4D97-AF65-F5344CB8AC3E}">
        <p14:creationId xmlns:p14="http://schemas.microsoft.com/office/powerpoint/2010/main" val="182665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的分支管理</a:t>
            </a:r>
            <a:endParaRPr lang="en-US" altLang="zh-CN" dirty="0" smtClean="0"/>
          </a:p>
          <a:p>
            <a:r>
              <a:rPr lang="en-US" altLang="zh-CN" smtClean="0"/>
              <a:t>80386</a:t>
            </a:r>
            <a:r>
              <a:rPr lang="zh-CN" altLang="en-US" dirty="0" smtClean="0"/>
              <a:t>的描述符和权限管理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7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</a:p>
        </p:txBody>
      </p:sp>
      <p:sp>
        <p:nvSpPr>
          <p:cNvPr id="28" name="TextBox 13"/>
          <p:cNvSpPr txBox="1"/>
          <p:nvPr/>
        </p:nvSpPr>
        <p:spPr>
          <a:xfrm>
            <a:off x="6275267" y="1875204"/>
            <a:ext cx="270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722851" y="188286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8745" y="1635299"/>
            <a:ext cx="5194836" cy="2373768"/>
            <a:chOff x="28745" y="778049"/>
            <a:chExt cx="5194836" cy="2373768"/>
          </a:xfrm>
        </p:grpSpPr>
        <p:grpSp>
          <p:nvGrpSpPr>
            <p:cNvPr id="32" name="组合 31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Box 4"/>
              <p:cNvSpPr txBox="1"/>
              <p:nvPr/>
            </p:nvSpPr>
            <p:spPr>
              <a:xfrm>
                <a:off x="4108157" y="1968007"/>
                <a:ext cx="12749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TextBox 12"/>
              <p:cNvSpPr txBox="1"/>
              <p:nvPr/>
            </p:nvSpPr>
            <p:spPr>
              <a:xfrm>
                <a:off x="2090409" y="3190910"/>
                <a:ext cx="5001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43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3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92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6275268" y="2392535"/>
            <a:ext cx="205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275267" y="1875204"/>
            <a:ext cx="270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722851" y="188286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746090" y="240889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8745" y="1635299"/>
            <a:ext cx="5194836" cy="2373768"/>
            <a:chOff x="28745" y="778049"/>
            <a:chExt cx="5194836" cy="2373768"/>
          </a:xfrm>
        </p:grpSpPr>
        <p:grpSp>
          <p:nvGrpSpPr>
            <p:cNvPr id="34" name="组合 33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37" name="矩形 36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Box 4"/>
              <p:cNvSpPr txBox="1"/>
              <p:nvPr/>
            </p:nvSpPr>
            <p:spPr>
              <a:xfrm>
                <a:off x="4108157" y="1968007"/>
                <a:ext cx="12749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Box 12"/>
              <p:cNvSpPr txBox="1"/>
              <p:nvPr/>
            </p:nvSpPr>
            <p:spPr>
              <a:xfrm>
                <a:off x="2090409" y="3190910"/>
                <a:ext cx="5001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45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6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9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6275268" y="2392535"/>
            <a:ext cx="205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275267" y="1875204"/>
            <a:ext cx="270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722851" y="188286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746090" y="240889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275267" y="2932292"/>
            <a:ext cx="2440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段描述符， 门描述符</a:t>
            </a:r>
          </a:p>
        </p:txBody>
      </p:sp>
      <p:sp>
        <p:nvSpPr>
          <p:cNvPr id="36" name="TextBox 23"/>
          <p:cNvSpPr txBox="1"/>
          <p:nvPr/>
        </p:nvSpPr>
        <p:spPr>
          <a:xfrm>
            <a:off x="5746090" y="294864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" name="组合 152"/>
          <p:cNvGrpSpPr/>
          <p:nvPr/>
        </p:nvGrpSpPr>
        <p:grpSpPr>
          <a:xfrm>
            <a:off x="328515" y="4122977"/>
            <a:ext cx="5810176" cy="1229000"/>
            <a:chOff x="4000496" y="910702"/>
            <a:chExt cx="5412680" cy="1447528"/>
          </a:xfrm>
        </p:grpSpPr>
        <p:sp>
          <p:nvSpPr>
            <p:cNvPr id="39" name="矩形 38"/>
            <p:cNvSpPr/>
            <p:nvPr/>
          </p:nvSpPr>
          <p:spPr bwMode="auto">
            <a:xfrm>
              <a:off x="4030976" y="1928808"/>
              <a:ext cx="4357718" cy="428628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9" idx="0"/>
              <a:endCxn id="39" idx="2"/>
            </p:cNvCxnSpPr>
            <p:nvPr/>
          </p:nvCxnSpPr>
          <p:spPr>
            <a:xfrm rot="16200000" flipH="1">
              <a:off x="5995521" y="2143122"/>
              <a:ext cx="428628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 bwMode="auto">
            <a:xfrm>
              <a:off x="4030976" y="1127750"/>
              <a:ext cx="4357718" cy="515306"/>
            </a:xfrm>
            <a:prstGeom prst="rect">
              <a:avLst/>
            </a:prstGeom>
            <a:noFill/>
            <a:ln w="28575">
              <a:solidFill>
                <a:srgbClr val="00507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4635025" y="1393817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4832035" y="138540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5400000">
              <a:off x="5060795" y="138540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5238913" y="138540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5487041" y="140064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6058545" y="137778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6272859" y="137778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6558611" y="137778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6797373" y="1377783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5400000">
              <a:off x="7272991" y="1399849"/>
              <a:ext cx="515306" cy="1588"/>
            </a:xfrm>
            <a:prstGeom prst="line">
              <a:avLst/>
            </a:prstGeom>
            <a:ln w="28575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81"/>
            <p:cNvSpPr txBox="1"/>
            <p:nvPr/>
          </p:nvSpPr>
          <p:spPr>
            <a:xfrm>
              <a:off x="4000496" y="910702"/>
              <a:ext cx="387670" cy="398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82"/>
            <p:cNvSpPr txBox="1"/>
            <p:nvPr/>
          </p:nvSpPr>
          <p:spPr>
            <a:xfrm>
              <a:off x="4611076" y="925942"/>
              <a:ext cx="341372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24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83"/>
            <p:cNvSpPr txBox="1"/>
            <p:nvPr/>
          </p:nvSpPr>
          <p:spPr>
            <a:xfrm>
              <a:off x="4107328" y="1248083"/>
              <a:ext cx="941076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31:24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84"/>
            <p:cNvSpPr txBox="1"/>
            <p:nvPr/>
          </p:nvSpPr>
          <p:spPr>
            <a:xfrm>
              <a:off x="4857752" y="1241745"/>
              <a:ext cx="285752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G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85"/>
            <p:cNvSpPr txBox="1"/>
            <p:nvPr/>
          </p:nvSpPr>
          <p:spPr>
            <a:xfrm>
              <a:off x="5139644" y="1102031"/>
              <a:ext cx="79058" cy="598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  <a:p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</a:p>
            <a:p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86"/>
            <p:cNvSpPr txBox="1"/>
            <p:nvPr/>
          </p:nvSpPr>
          <p:spPr>
            <a:xfrm>
              <a:off x="5294902" y="1240464"/>
              <a:ext cx="500066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87"/>
            <p:cNvSpPr txBox="1"/>
            <p:nvPr/>
          </p:nvSpPr>
          <p:spPr>
            <a:xfrm>
              <a:off x="5501947" y="1083849"/>
              <a:ext cx="260034" cy="60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  <a:p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V</a:t>
              </a:r>
            </a:p>
            <a:p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88"/>
            <p:cNvSpPr txBox="1"/>
            <p:nvPr/>
          </p:nvSpPr>
          <p:spPr>
            <a:xfrm>
              <a:off x="7313016" y="934844"/>
              <a:ext cx="196720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89"/>
            <p:cNvSpPr txBox="1"/>
            <p:nvPr/>
          </p:nvSpPr>
          <p:spPr>
            <a:xfrm>
              <a:off x="8167696" y="910702"/>
              <a:ext cx="284912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90"/>
            <p:cNvSpPr txBox="1"/>
            <p:nvPr/>
          </p:nvSpPr>
          <p:spPr>
            <a:xfrm>
              <a:off x="8357464" y="1261608"/>
              <a:ext cx="357158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91"/>
            <p:cNvSpPr txBox="1"/>
            <p:nvPr/>
          </p:nvSpPr>
          <p:spPr>
            <a:xfrm>
              <a:off x="8167696" y="1720606"/>
              <a:ext cx="212904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92"/>
            <p:cNvSpPr txBox="1"/>
            <p:nvPr/>
          </p:nvSpPr>
          <p:spPr>
            <a:xfrm>
              <a:off x="8344918" y="2039158"/>
              <a:ext cx="215754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93"/>
            <p:cNvSpPr txBox="1"/>
            <p:nvPr/>
          </p:nvSpPr>
          <p:spPr>
            <a:xfrm>
              <a:off x="5966188" y="1724233"/>
              <a:ext cx="339820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 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687222" y="1095068"/>
              <a:ext cx="714380" cy="60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 err="1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</a:t>
              </a:r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</a:p>
            <a:p>
              <a:pPr algn="ctr"/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Limit</a:t>
              </a:r>
            </a:p>
            <a:p>
              <a:pPr algn="ctr"/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r>
                <a:rPr lang="zh-CN" altLang="en-US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95"/>
            <p:cNvSpPr txBox="1"/>
            <p:nvPr/>
          </p:nvSpPr>
          <p:spPr>
            <a:xfrm>
              <a:off x="6295034" y="1263324"/>
              <a:ext cx="214314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96"/>
            <p:cNvSpPr txBox="1"/>
            <p:nvPr/>
          </p:nvSpPr>
          <p:spPr>
            <a:xfrm>
              <a:off x="6549607" y="1095715"/>
              <a:ext cx="285752" cy="652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  <a:p>
              <a:r>
                <a:rPr lang="en-US" altLang="zh-CN" sz="1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  <a:p>
              <a:r>
                <a:rPr lang="en-US" altLang="zh-CN" sz="1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endParaRPr lang="zh-CN" altLang="en-US" sz="1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97"/>
            <p:cNvSpPr txBox="1"/>
            <p:nvPr/>
          </p:nvSpPr>
          <p:spPr>
            <a:xfrm>
              <a:off x="7066865" y="1248507"/>
              <a:ext cx="1000132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Type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98"/>
            <p:cNvSpPr txBox="1"/>
            <p:nvPr/>
          </p:nvSpPr>
          <p:spPr>
            <a:xfrm>
              <a:off x="6817934" y="1248507"/>
              <a:ext cx="285752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99"/>
            <p:cNvSpPr txBox="1"/>
            <p:nvPr/>
          </p:nvSpPr>
          <p:spPr>
            <a:xfrm>
              <a:off x="7557607" y="1256126"/>
              <a:ext cx="1071570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23</a:t>
              </a:r>
              <a:r>
                <a:rPr lang="zh-CN" altLang="en-US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Box 100"/>
            <p:cNvSpPr txBox="1"/>
            <p:nvPr/>
          </p:nvSpPr>
          <p:spPr>
            <a:xfrm>
              <a:off x="4439601" y="2000247"/>
              <a:ext cx="2643198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Base  Address 15</a:t>
              </a:r>
              <a:r>
                <a:rPr lang="zh-CN" altLang="en-US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 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101"/>
            <p:cNvSpPr txBox="1"/>
            <p:nvPr/>
          </p:nvSpPr>
          <p:spPr>
            <a:xfrm>
              <a:off x="6627102" y="2000247"/>
              <a:ext cx="2786074" cy="27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Segment Limit 15</a:t>
              </a:r>
              <a:r>
                <a:rPr lang="zh-CN" altLang="en-US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9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9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102"/>
            <p:cNvSpPr txBox="1"/>
            <p:nvPr/>
          </p:nvSpPr>
          <p:spPr>
            <a:xfrm>
              <a:off x="4000496" y="1719412"/>
              <a:ext cx="387670" cy="398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</a:p>
            <a:p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103"/>
            <p:cNvSpPr txBox="1"/>
            <p:nvPr/>
          </p:nvSpPr>
          <p:spPr>
            <a:xfrm>
              <a:off x="7495144" y="934844"/>
              <a:ext cx="196720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104"/>
            <p:cNvSpPr txBox="1"/>
            <p:nvPr/>
          </p:nvSpPr>
          <p:spPr>
            <a:xfrm>
              <a:off x="4840576" y="925942"/>
              <a:ext cx="341372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23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105"/>
            <p:cNvSpPr txBox="1"/>
            <p:nvPr/>
          </p:nvSpPr>
          <p:spPr>
            <a:xfrm>
              <a:off x="5047824" y="925942"/>
              <a:ext cx="341372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22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106"/>
            <p:cNvSpPr txBox="1"/>
            <p:nvPr/>
          </p:nvSpPr>
          <p:spPr>
            <a:xfrm>
              <a:off x="5255072" y="925942"/>
              <a:ext cx="341372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21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107"/>
            <p:cNvSpPr txBox="1"/>
            <p:nvPr/>
          </p:nvSpPr>
          <p:spPr>
            <a:xfrm>
              <a:off x="5475008" y="925942"/>
              <a:ext cx="341372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108"/>
            <p:cNvSpPr txBox="1"/>
            <p:nvPr/>
          </p:nvSpPr>
          <p:spPr>
            <a:xfrm>
              <a:off x="5677392" y="925942"/>
              <a:ext cx="341372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109"/>
            <p:cNvSpPr txBox="1"/>
            <p:nvPr/>
          </p:nvSpPr>
          <p:spPr>
            <a:xfrm>
              <a:off x="6051072" y="925942"/>
              <a:ext cx="341372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110"/>
            <p:cNvSpPr txBox="1"/>
            <p:nvPr/>
          </p:nvSpPr>
          <p:spPr>
            <a:xfrm>
              <a:off x="6262232" y="925942"/>
              <a:ext cx="341372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111"/>
            <p:cNvSpPr txBox="1"/>
            <p:nvPr/>
          </p:nvSpPr>
          <p:spPr>
            <a:xfrm>
              <a:off x="6424752" y="925942"/>
              <a:ext cx="341372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112"/>
            <p:cNvSpPr txBox="1"/>
            <p:nvPr/>
          </p:nvSpPr>
          <p:spPr>
            <a:xfrm>
              <a:off x="6605776" y="925942"/>
              <a:ext cx="341372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113"/>
            <p:cNvSpPr txBox="1"/>
            <p:nvPr/>
          </p:nvSpPr>
          <p:spPr>
            <a:xfrm>
              <a:off x="6772208" y="925942"/>
              <a:ext cx="341372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114"/>
            <p:cNvSpPr txBox="1"/>
            <p:nvPr/>
          </p:nvSpPr>
          <p:spPr>
            <a:xfrm>
              <a:off x="6996904" y="925942"/>
              <a:ext cx="341372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115"/>
            <p:cNvSpPr txBox="1"/>
            <p:nvPr/>
          </p:nvSpPr>
          <p:spPr>
            <a:xfrm>
              <a:off x="6161992" y="1724233"/>
              <a:ext cx="339820" cy="253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15 </a:t>
              </a:r>
              <a:endParaRPr lang="zh-CN" altLang="en-US" sz="8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7" name="TextBox 56"/>
          <p:cNvSpPr txBox="1"/>
          <p:nvPr/>
        </p:nvSpPr>
        <p:spPr>
          <a:xfrm>
            <a:off x="1785758" y="5405808"/>
            <a:ext cx="2907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门描述符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745" y="1635299"/>
            <a:ext cx="5194836" cy="2373768"/>
            <a:chOff x="28745" y="778049"/>
            <a:chExt cx="5194836" cy="2373768"/>
          </a:xfrm>
        </p:grpSpPr>
        <p:grpSp>
          <p:nvGrpSpPr>
            <p:cNvPr id="27" name="组合 26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108157" y="1968007"/>
                <a:ext cx="12749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90409" y="3190910"/>
                <a:ext cx="5001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8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06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0" y="1071563"/>
            <a:ext cx="9144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–当前的特权级?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6275268" y="2392535"/>
            <a:ext cx="205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275267" y="1875204"/>
            <a:ext cx="270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段寄存器 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FS, GS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5722851" y="188286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RPL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23"/>
          <p:cNvSpPr txBox="1"/>
          <p:nvPr/>
        </p:nvSpPr>
        <p:spPr>
          <a:xfrm>
            <a:off x="5746090" y="240889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275267" y="2932292"/>
            <a:ext cx="2440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段描述符， 门描述符</a:t>
            </a:r>
          </a:p>
        </p:txBody>
      </p:sp>
      <p:sp>
        <p:nvSpPr>
          <p:cNvPr id="36" name="TextBox 23"/>
          <p:cNvSpPr txBox="1"/>
          <p:nvPr/>
        </p:nvSpPr>
        <p:spPr>
          <a:xfrm>
            <a:off x="5746090" y="294864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79015" y="4652118"/>
            <a:ext cx="3081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MAX(CPL, RPL) &lt;= DPL[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421391" y="4194076"/>
            <a:ext cx="3800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CPL &lt;= DPL[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门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]  &amp; CPL &gt;= DPL[</a:t>
            </a:r>
            <a:r>
              <a:rPr lang="zh-CN" altLang="en-US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16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6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13"/>
          <p:cNvSpPr txBox="1"/>
          <p:nvPr/>
        </p:nvSpPr>
        <p:spPr>
          <a:xfrm>
            <a:off x="464318" y="4190489"/>
            <a:ext cx="110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访问门时</a:t>
            </a:r>
          </a:p>
        </p:txBody>
      </p:sp>
      <p:sp>
        <p:nvSpPr>
          <p:cNvPr id="91" name="TextBox 13"/>
          <p:cNvSpPr txBox="1"/>
          <p:nvPr/>
        </p:nvSpPr>
        <p:spPr>
          <a:xfrm>
            <a:off x="478624" y="4652118"/>
            <a:ext cx="110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访问段时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28745" y="1635299"/>
            <a:ext cx="5194836" cy="2373768"/>
            <a:chOff x="28745" y="778049"/>
            <a:chExt cx="5194836" cy="2373768"/>
          </a:xfrm>
        </p:grpSpPr>
        <p:grpSp>
          <p:nvGrpSpPr>
            <p:cNvPr id="93" name="组合 92"/>
            <p:cNvGrpSpPr/>
            <p:nvPr/>
          </p:nvGrpSpPr>
          <p:grpSpPr>
            <a:xfrm>
              <a:off x="28745" y="778049"/>
              <a:ext cx="5194836" cy="2373768"/>
              <a:chOff x="2090409" y="1618878"/>
              <a:chExt cx="5194836" cy="2373768"/>
            </a:xfrm>
          </p:grpSpPr>
          <p:sp>
            <p:nvSpPr>
              <p:cNvPr id="95" name="矩形 94"/>
              <p:cNvSpPr/>
              <p:nvPr/>
            </p:nvSpPr>
            <p:spPr bwMode="auto">
              <a:xfrm>
                <a:off x="3071167" y="1924995"/>
                <a:ext cx="4214078" cy="414857"/>
              </a:xfrm>
              <a:prstGeom prst="rect">
                <a:avLst/>
              </a:prstGeom>
              <a:noFill/>
              <a:ln w="28575">
                <a:solidFill>
                  <a:srgbClr val="00507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4"/>
              <p:cNvSpPr txBox="1"/>
              <p:nvPr/>
            </p:nvSpPr>
            <p:spPr>
              <a:xfrm>
                <a:off x="4108157" y="1968007"/>
                <a:ext cx="12749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Index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 rot="5400000">
                <a:off x="5892839" y="2135122"/>
                <a:ext cx="416010" cy="1749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6"/>
              <p:cNvSpPr txBox="1"/>
              <p:nvPr/>
            </p:nvSpPr>
            <p:spPr>
              <a:xfrm>
                <a:off x="5831825" y="1920338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99" name="直接连接符 98"/>
              <p:cNvCxnSpPr/>
              <p:nvPr/>
            </p:nvCxnSpPr>
            <p:spPr>
              <a:xfrm flipH="1">
                <a:off x="3953851" y="2623306"/>
                <a:ext cx="1614041" cy="280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rot="5400000">
                <a:off x="5645172" y="2121424"/>
                <a:ext cx="414857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9"/>
              <p:cNvSpPr txBox="1"/>
              <p:nvPr/>
            </p:nvSpPr>
            <p:spPr>
              <a:xfrm>
                <a:off x="2646828" y="2493028"/>
                <a:ext cx="155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Table Indicator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TextBox 12"/>
              <p:cNvSpPr txBox="1"/>
              <p:nvPr/>
            </p:nvSpPr>
            <p:spPr>
              <a:xfrm>
                <a:off x="2090409" y="3190910"/>
                <a:ext cx="5001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Requested Privilege Level</a:t>
                </a: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r>
                  <a:rPr lang="zh-CN" altLang="en-US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103" name="TextBox 13"/>
              <p:cNvSpPr txBox="1"/>
              <p:nvPr/>
            </p:nvSpPr>
            <p:spPr>
              <a:xfrm>
                <a:off x="2775443" y="3654092"/>
                <a:ext cx="3336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段选择子 </a:t>
                </a:r>
                <a:r>
                  <a:rPr lang="en-US" altLang="zh-CN" sz="16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Segment Selector</a:t>
                </a:r>
                <a:endParaRPr lang="zh-CN" altLang="en-US" sz="16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6308985" y="2328790"/>
                <a:ext cx="7666" cy="10182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H="1">
                <a:off x="4732475" y="3335825"/>
                <a:ext cx="1594192" cy="11245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rot="5400000">
                <a:off x="5442034" y="2491472"/>
                <a:ext cx="266892" cy="2180"/>
              </a:xfrm>
              <a:prstGeom prst="line">
                <a:avLst/>
              </a:prstGeom>
              <a:ln w="28575">
                <a:solidFill>
                  <a:srgbClr val="00507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8"/>
              <p:cNvSpPr txBox="1"/>
              <p:nvPr/>
            </p:nvSpPr>
            <p:spPr>
              <a:xfrm>
                <a:off x="3062099" y="1637292"/>
                <a:ext cx="446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</a:p>
              <a:p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" name="TextBox 19"/>
              <p:cNvSpPr txBox="1"/>
              <p:nvPr/>
            </p:nvSpPr>
            <p:spPr>
              <a:xfrm>
                <a:off x="557370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TextBox 20"/>
              <p:cNvSpPr txBox="1"/>
              <p:nvPr/>
            </p:nvSpPr>
            <p:spPr>
              <a:xfrm>
                <a:off x="5837165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0" name="TextBox 21"/>
              <p:cNvSpPr txBox="1"/>
              <p:nvPr/>
            </p:nvSpPr>
            <p:spPr>
              <a:xfrm>
                <a:off x="6072239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TextBox 22"/>
              <p:cNvSpPr txBox="1"/>
              <p:nvPr/>
            </p:nvSpPr>
            <p:spPr>
              <a:xfrm>
                <a:off x="6346554" y="1618878"/>
                <a:ext cx="26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TextBox 23"/>
              <p:cNvSpPr txBox="1"/>
              <p:nvPr/>
            </p:nvSpPr>
            <p:spPr>
              <a:xfrm>
                <a:off x="6062527" y="1968007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RPL</a:t>
                </a:r>
                <a:endPara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TextBox 29"/>
              <p:cNvSpPr txBox="1"/>
              <p:nvPr/>
            </p:nvSpPr>
            <p:spPr>
              <a:xfrm>
                <a:off x="5859181" y="2083326"/>
                <a:ext cx="2942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4" name="TextBox 23"/>
            <p:cNvSpPr txBox="1"/>
            <p:nvPr/>
          </p:nvSpPr>
          <p:spPr>
            <a:xfrm>
              <a:off x="4460453" y="1111253"/>
              <a:ext cx="69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/CPL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73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请参考文档并完成第一次作业内存管理之后的内容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Branch Management (1/3)</a:t>
            </a:r>
            <a:endParaRPr lang="ko-KR" altLang="en-US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2800" b="0" dirty="0" smtClean="0"/>
              <a:t>Check the branch list of local</a:t>
            </a:r>
            <a:r>
              <a:rPr lang="ko-KR" altLang="en-US" sz="2800" b="0" dirty="0" smtClean="0"/>
              <a:t> </a:t>
            </a:r>
            <a:r>
              <a:rPr lang="en-US" altLang="ko-KR" sz="2800" b="0" dirty="0" smtClean="0"/>
              <a:t>repository</a:t>
            </a:r>
          </a:p>
          <a:p>
            <a:pPr marL="85725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2400" b="0" dirty="0" smtClean="0"/>
              <a:t>$ </a:t>
            </a:r>
            <a:r>
              <a:rPr lang="en-US" altLang="ko-KR" sz="2400" b="0" dirty="0" err="1" smtClean="0"/>
              <a:t>git</a:t>
            </a:r>
            <a:r>
              <a:rPr lang="en-US" altLang="ko-KR" sz="2400" b="0" dirty="0" smtClean="0"/>
              <a:t> branch --list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2800" b="0" dirty="0" smtClean="0"/>
              <a:t>Check the branch list of remote repository</a:t>
            </a:r>
          </a:p>
          <a:p>
            <a:pPr marL="91440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branch --remote</a:t>
            </a:r>
          </a:p>
          <a:p>
            <a:pPr marL="514350" indent="-457200" fontAlgn="auto">
              <a:spcAft>
                <a:spcPts val="0"/>
              </a:spcAft>
              <a:buFont typeface="+mj-lt"/>
              <a:buAutoNum type="arabicPeriod"/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7700" y="2997200"/>
            <a:ext cx="5400675" cy="54133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atinLnBrk="1"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* master</a:t>
            </a:r>
          </a:p>
          <a:p>
            <a:pPr latinLnBrk="1"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  </a:t>
            </a:r>
            <a:r>
              <a:rPr lang="en-US" altLang="ko-KR" sz="1400" b="1" dirty="0" err="1">
                <a:solidFill>
                  <a:prstClr val="black"/>
                </a:solidFill>
              </a:rPr>
              <a:t>feature_x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457200" y="3538538"/>
            <a:ext cx="8435975" cy="12223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b="1" kern="1200" spc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 spc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 spc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 spc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 spc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0" dirty="0" smtClean="0">
                <a:solidFill>
                  <a:prstClr val="black"/>
                </a:solidFill>
              </a:rPr>
              <a:t>Move to another branch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$ </a:t>
            </a:r>
            <a:r>
              <a:rPr lang="en-US" altLang="ko-KR" dirty="0" err="1" smtClean="0">
                <a:solidFill>
                  <a:prstClr val="black"/>
                </a:solidFill>
              </a:rPr>
              <a:t>git</a:t>
            </a:r>
            <a:r>
              <a:rPr lang="en-US" altLang="ko-KR" dirty="0" smtClean="0">
                <a:solidFill>
                  <a:prstClr val="black"/>
                </a:solidFill>
              </a:rPr>
              <a:t> checkout </a:t>
            </a:r>
            <a:r>
              <a:rPr lang="en-US" altLang="ko-KR" dirty="0" smtClean="0">
                <a:solidFill>
                  <a:srgbClr val="FF0000"/>
                </a:solidFill>
              </a:rPr>
              <a:t>&lt;branch name&gt;</a:t>
            </a:r>
          </a:p>
          <a:p>
            <a:pPr lvl="1"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ex. $ </a:t>
            </a:r>
            <a:r>
              <a:rPr lang="en-US" altLang="ko-KR" dirty="0" err="1" smtClean="0">
                <a:solidFill>
                  <a:prstClr val="black"/>
                </a:solidFill>
              </a:rPr>
              <a:t>git</a:t>
            </a:r>
            <a:r>
              <a:rPr lang="en-US" altLang="ko-KR" dirty="0" smtClean="0">
                <a:solidFill>
                  <a:prstClr val="black"/>
                </a:solidFill>
              </a:rPr>
              <a:t> checkout </a:t>
            </a:r>
            <a:r>
              <a:rPr lang="en-US" altLang="ko-KR" b="1" dirty="0" err="1" smtClean="0">
                <a:solidFill>
                  <a:prstClr val="black"/>
                </a:solidFill>
              </a:rPr>
              <a:t>feature_x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pic>
        <p:nvPicPr>
          <p:cNvPr id="2663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4724400"/>
            <a:ext cx="39052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5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Branch Management (2/3)</a:t>
            </a:r>
            <a:endParaRPr lang="ko-KR" altLang="en-US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2000" dirty="0" smtClean="0"/>
              <a:t>Develop a </a:t>
            </a:r>
            <a:r>
              <a:rPr lang="en-US" altLang="ko-KR" sz="2000" dirty="0"/>
              <a:t>n</a:t>
            </a:r>
            <a:r>
              <a:rPr lang="en-US" altLang="ko-KR" sz="2000" dirty="0" smtClean="0"/>
              <a:t>ew feature by </a:t>
            </a:r>
            <a:r>
              <a:rPr lang="en-US" altLang="ko-KR" sz="2000" u="sng" dirty="0" smtClean="0"/>
              <a:t>making a new branch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2000" dirty="0" smtClean="0"/>
              <a:t>Make a new branch ‘</a:t>
            </a:r>
            <a:r>
              <a:rPr lang="en-US" altLang="ko-KR" sz="2000" dirty="0" err="1" smtClean="0"/>
              <a:t>feature_x</a:t>
            </a:r>
            <a:r>
              <a:rPr lang="en-US" altLang="ko-KR" sz="2000" dirty="0" smtClean="0"/>
              <a:t>’</a:t>
            </a:r>
          </a:p>
          <a:p>
            <a:pPr marL="914400" lvl="1" indent="-457200" fontAlgn="auto">
              <a:spcAft>
                <a:spcPts val="0"/>
              </a:spcAft>
              <a:buFont typeface="+mj-lt"/>
              <a:buAutoNum type="arabicPeriod"/>
              <a:defRPr lang="ko-KR" altLang="en-US"/>
            </a:pPr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</a:t>
            </a:r>
            <a:r>
              <a:rPr lang="en-US" altLang="ko-KR" sz="2000" dirty="0" err="1">
                <a:solidFill>
                  <a:srgbClr val="FF0000"/>
                </a:solidFill>
              </a:rPr>
              <a:t>feature_x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914400" lvl="1" indent="-457200" fontAlgn="auto">
              <a:spcAft>
                <a:spcPts val="0"/>
              </a:spcAft>
              <a:buFont typeface="+mj-lt"/>
              <a:buAutoNum type="arabicPeriod"/>
              <a:defRPr lang="ko-KR" altLang="en-US"/>
            </a:pPr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feature_x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 startAt="2"/>
              <a:defRPr lang="ko-KR" altLang="en-US"/>
            </a:pPr>
            <a:r>
              <a:rPr lang="en-US" altLang="ko-KR" sz="2000" dirty="0" smtClean="0"/>
              <a:t>Edit and commit source code</a:t>
            </a:r>
            <a:endParaRPr lang="en-US" altLang="ko-KR" sz="2000" dirty="0"/>
          </a:p>
          <a:p>
            <a:pPr marL="457200" indent="-457200" fontAlgn="auto">
              <a:spcAft>
                <a:spcPts val="0"/>
              </a:spcAft>
              <a:buFont typeface="+mj-lt"/>
              <a:buAutoNum type="arabicPeriod" startAt="2"/>
              <a:defRPr lang="ko-KR" altLang="en-US"/>
            </a:pPr>
            <a:r>
              <a:rPr lang="en-US" altLang="ko-KR" sz="2000" dirty="0" smtClean="0"/>
              <a:t>Merge ‘</a:t>
            </a:r>
            <a:r>
              <a:rPr lang="en-US" altLang="ko-KR" sz="2000" dirty="0" err="1" smtClean="0"/>
              <a:t>feature_x</a:t>
            </a:r>
            <a:r>
              <a:rPr lang="en-US" altLang="ko-KR" sz="2000" dirty="0" smtClean="0"/>
              <a:t>’ branch to original branch</a:t>
            </a:r>
            <a:endParaRPr lang="en-US" altLang="ko-KR" sz="2000" dirty="0"/>
          </a:p>
          <a:p>
            <a:pPr marL="857250" lvl="1" indent="-457200" fontAlgn="auto">
              <a:spcAft>
                <a:spcPts val="0"/>
              </a:spcAft>
              <a:buFont typeface="+mj-lt"/>
              <a:buAutoNum type="arabicPeriod"/>
              <a:defRPr lang="ko-KR" altLang="en-US"/>
            </a:pPr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</a:t>
            </a:r>
            <a:r>
              <a:rPr lang="en-US" altLang="ko-KR" sz="2000" dirty="0">
                <a:solidFill>
                  <a:srgbClr val="FF0000"/>
                </a:solidFill>
              </a:rPr>
              <a:t>master</a:t>
            </a:r>
          </a:p>
          <a:p>
            <a:pPr marL="857250" lvl="1" indent="-457200" fontAlgn="auto">
              <a:spcAft>
                <a:spcPts val="0"/>
              </a:spcAft>
              <a:buFont typeface="+mj-lt"/>
              <a:buAutoNum type="arabicPeriod"/>
              <a:defRPr lang="ko-KR" altLang="en-US"/>
            </a:pPr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merge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feature_x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pic>
        <p:nvPicPr>
          <p:cNvPr id="27652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4724400"/>
            <a:ext cx="39052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9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Branch Management (3/3)</a:t>
            </a:r>
            <a:endParaRPr lang="ko-KR" altLang="en-US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800" dirty="0" smtClean="0"/>
              <a:t>Conflict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sz="1600" dirty="0" smtClean="0"/>
              <a:t>When merging </a:t>
            </a:r>
            <a:r>
              <a:rPr lang="en-US" altLang="ko-KR" sz="1600" dirty="0" err="1" smtClean="0"/>
              <a:t>feature_y</a:t>
            </a:r>
            <a:r>
              <a:rPr lang="en-US" altLang="ko-KR" sz="1600" dirty="0" smtClean="0"/>
              <a:t> branch to master branch, ‘</a:t>
            </a:r>
            <a:r>
              <a:rPr lang="en-US" altLang="ko-KR" sz="1600" dirty="0" err="1" smtClean="0"/>
              <a:t>hello.h</a:t>
            </a:r>
            <a:r>
              <a:rPr lang="en-US" altLang="ko-KR" sz="1600" dirty="0" smtClean="0"/>
              <a:t>’ in version 2-x and 2-y have </a:t>
            </a:r>
            <a:r>
              <a:rPr lang="en-US" altLang="ko-KR" sz="1600" b="1" dirty="0" smtClean="0"/>
              <a:t>different changes</a:t>
            </a:r>
            <a:r>
              <a:rPr lang="en-US" altLang="ko-KR" sz="1600" dirty="0" smtClean="0"/>
              <a:t> each other.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sz="1600" dirty="0" smtClean="0"/>
              <a:t>This situation is called as ‘</a:t>
            </a:r>
            <a:r>
              <a:rPr lang="en-US" altLang="ko-KR" sz="1600" b="1" dirty="0" smtClean="0"/>
              <a:t>conflict</a:t>
            </a:r>
            <a:r>
              <a:rPr lang="en-US" altLang="ko-KR" sz="1600" dirty="0" smtClean="0"/>
              <a:t>’.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ko-KR" sz="1600" dirty="0" smtClean="0"/>
              <a:t>The conflict should be resolved by ‘conflict resolution’ process.</a:t>
            </a:r>
            <a:endParaRPr lang="en-US" altLang="ko-KR" sz="1600" b="1" dirty="0" smtClean="0"/>
          </a:p>
          <a:p>
            <a:pPr marL="1257300" lvl="2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mergetool</a:t>
            </a:r>
            <a:endParaRPr lang="en-US" altLang="ko-KR" sz="1400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800" dirty="0">
                <a:hlinkClick r:id="rId2"/>
              </a:rPr>
              <a:t>http://</a:t>
            </a:r>
            <a:r>
              <a:rPr lang="en-US" altLang="ko-KR" sz="1800" dirty="0" smtClean="0">
                <a:hlinkClick r:id="rId2"/>
              </a:rPr>
              <a:t>git-scm.com/book/en/v2/Git-Branching-Basic-Branching-and-Merging</a:t>
            </a:r>
            <a:endParaRPr lang="en-US" altLang="ko-KR" sz="1800" dirty="0" smtClean="0"/>
          </a:p>
        </p:txBody>
      </p:sp>
      <p:pic>
        <p:nvPicPr>
          <p:cNvPr id="2867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4013200"/>
            <a:ext cx="56102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2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80386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JOS</a:t>
            </a:r>
            <a:r>
              <a:rPr lang="zh-CN" altLang="en-US" dirty="0" smtClean="0"/>
              <a:t>的内存管理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主要的数据结构关系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12" y="1131374"/>
            <a:ext cx="8103376" cy="45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9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8"/>
          <p:cNvSpPr>
            <a:spLocks noChangeArrowheads="1"/>
          </p:cNvSpPr>
          <p:nvPr/>
        </p:nvSpPr>
        <p:spPr bwMode="auto">
          <a:xfrm>
            <a:off x="625475" y="97155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相关的寄存器配置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267" name="组合 149"/>
          <p:cNvGrpSpPr>
            <a:grpSpLocks/>
          </p:cNvGrpSpPr>
          <p:nvPr/>
        </p:nvGrpSpPr>
        <p:grpSpPr bwMode="auto">
          <a:xfrm>
            <a:off x="1014413" y="1690688"/>
            <a:ext cx="9493250" cy="3929062"/>
            <a:chOff x="0" y="0"/>
            <a:chExt cx="7195331" cy="2832328"/>
          </a:xfrm>
        </p:grpSpPr>
        <p:sp>
          <p:nvSpPr>
            <p:cNvPr id="11268" name="Rectangle 3"/>
            <p:cNvSpPr>
              <a:spLocks noChangeArrowheads="1"/>
            </p:cNvSpPr>
            <p:nvPr/>
          </p:nvSpPr>
          <p:spPr bwMode="auto">
            <a:xfrm>
              <a:off x="81510" y="584634"/>
              <a:ext cx="5683613" cy="38294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800">
                <a:solidFill>
                  <a:srgbClr val="0F518B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269" name="矩形 5"/>
            <p:cNvSpPr>
              <a:spLocks noChangeArrowheads="1"/>
            </p:cNvSpPr>
            <p:nvPr/>
          </p:nvSpPr>
          <p:spPr bwMode="auto">
            <a:xfrm>
              <a:off x="66648" y="43486"/>
              <a:ext cx="5715040" cy="2545264"/>
            </a:xfrm>
            <a:prstGeom prst="rect">
              <a:avLst/>
            </a:prstGeom>
            <a:noFill/>
            <a:ln w="2857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0" name="直接连接符 6"/>
            <p:cNvSpPr>
              <a:spLocks noChangeShapeType="1"/>
            </p:cNvSpPr>
            <p:nvPr/>
          </p:nvSpPr>
          <p:spPr bwMode="auto">
            <a:xfrm>
              <a:off x="66648" y="581860"/>
              <a:ext cx="5715040" cy="1588"/>
            </a:xfrm>
            <a:prstGeom prst="line">
              <a:avLst/>
            </a:prstGeom>
            <a:noFill/>
            <a:ln w="2857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直接连接符 7"/>
            <p:cNvSpPr>
              <a:spLocks noChangeShapeType="1"/>
            </p:cNvSpPr>
            <p:nvPr/>
          </p:nvSpPr>
          <p:spPr bwMode="auto">
            <a:xfrm>
              <a:off x="66648" y="1784502"/>
              <a:ext cx="5715040" cy="1588"/>
            </a:xfrm>
            <a:prstGeom prst="line">
              <a:avLst/>
            </a:prstGeom>
            <a:noFill/>
            <a:ln w="2857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直接连接符 8"/>
            <p:cNvSpPr>
              <a:spLocks noChangeShapeType="1"/>
            </p:cNvSpPr>
            <p:nvPr/>
          </p:nvSpPr>
          <p:spPr bwMode="auto">
            <a:xfrm>
              <a:off x="66648" y="171662"/>
              <a:ext cx="5715040" cy="1588"/>
            </a:xfrm>
            <a:prstGeom prst="line">
              <a:avLst/>
            </a:prstGeom>
            <a:noFill/>
            <a:ln w="2857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直接连接符 9"/>
            <p:cNvSpPr>
              <a:spLocks noChangeShapeType="1"/>
            </p:cNvSpPr>
            <p:nvPr/>
          </p:nvSpPr>
          <p:spPr bwMode="auto">
            <a:xfrm rot="16200000" flipH="1">
              <a:off x="4011579" y="1312081"/>
              <a:ext cx="2532012" cy="8074"/>
            </a:xfrm>
            <a:prstGeom prst="line">
              <a:avLst/>
            </a:prstGeom>
            <a:noFill/>
            <a:ln w="2857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直接连接符 10"/>
            <p:cNvSpPr>
              <a:spLocks noChangeShapeType="1"/>
            </p:cNvSpPr>
            <p:nvPr/>
          </p:nvSpPr>
          <p:spPr bwMode="auto">
            <a:xfrm rot="16200000" flipH="1">
              <a:off x="2667509" y="708894"/>
              <a:ext cx="1317566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直接连接符 11"/>
            <p:cNvSpPr>
              <a:spLocks noChangeShapeType="1"/>
            </p:cNvSpPr>
            <p:nvPr/>
          </p:nvSpPr>
          <p:spPr bwMode="auto">
            <a:xfrm rot="5400000">
              <a:off x="3131856" y="1984115"/>
              <a:ext cx="388872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直接连接符 12"/>
            <p:cNvSpPr>
              <a:spLocks noChangeShapeType="1"/>
            </p:cNvSpPr>
            <p:nvPr/>
          </p:nvSpPr>
          <p:spPr bwMode="auto">
            <a:xfrm>
              <a:off x="66648" y="978806"/>
              <a:ext cx="5715040" cy="1588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直接连接符 13"/>
            <p:cNvSpPr>
              <a:spLocks noChangeShapeType="1"/>
            </p:cNvSpPr>
            <p:nvPr/>
          </p:nvSpPr>
          <p:spPr bwMode="auto">
            <a:xfrm>
              <a:off x="66648" y="1374304"/>
              <a:ext cx="5715040" cy="1588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直接连接符 14"/>
            <p:cNvSpPr>
              <a:spLocks noChangeShapeType="1"/>
            </p:cNvSpPr>
            <p:nvPr/>
          </p:nvSpPr>
          <p:spPr bwMode="auto">
            <a:xfrm>
              <a:off x="66648" y="2190216"/>
              <a:ext cx="5715040" cy="1588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直接连接符 15"/>
            <p:cNvSpPr>
              <a:spLocks noChangeShapeType="1"/>
            </p:cNvSpPr>
            <p:nvPr/>
          </p:nvSpPr>
          <p:spPr bwMode="auto">
            <a:xfrm rot="5400000">
              <a:off x="3613492" y="1984115"/>
              <a:ext cx="388872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直接连接符 16"/>
            <p:cNvSpPr>
              <a:spLocks noChangeShapeType="1"/>
            </p:cNvSpPr>
            <p:nvPr/>
          </p:nvSpPr>
          <p:spPr bwMode="auto">
            <a:xfrm rot="5400000">
              <a:off x="3773350" y="1984115"/>
              <a:ext cx="388872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直接连接符 17"/>
            <p:cNvSpPr>
              <a:spLocks noChangeShapeType="1"/>
            </p:cNvSpPr>
            <p:nvPr/>
          </p:nvSpPr>
          <p:spPr bwMode="auto">
            <a:xfrm rot="5400000">
              <a:off x="3937552" y="1984115"/>
              <a:ext cx="388872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直接连接符 18"/>
            <p:cNvSpPr>
              <a:spLocks noChangeShapeType="1"/>
            </p:cNvSpPr>
            <p:nvPr/>
          </p:nvSpPr>
          <p:spPr bwMode="auto">
            <a:xfrm rot="5400000">
              <a:off x="4101754" y="1984115"/>
              <a:ext cx="388872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直接连接符 19"/>
            <p:cNvSpPr>
              <a:spLocks noChangeShapeType="1"/>
            </p:cNvSpPr>
            <p:nvPr/>
          </p:nvSpPr>
          <p:spPr bwMode="auto">
            <a:xfrm rot="5400000">
              <a:off x="4261612" y="1984115"/>
              <a:ext cx="388872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直接连接符 20"/>
            <p:cNvSpPr>
              <a:spLocks noChangeShapeType="1"/>
            </p:cNvSpPr>
            <p:nvPr/>
          </p:nvSpPr>
          <p:spPr bwMode="auto">
            <a:xfrm rot="5400000">
              <a:off x="4425814" y="1984115"/>
              <a:ext cx="388872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直接连接符 21"/>
            <p:cNvSpPr>
              <a:spLocks noChangeShapeType="1"/>
            </p:cNvSpPr>
            <p:nvPr/>
          </p:nvSpPr>
          <p:spPr bwMode="auto">
            <a:xfrm rot="5400000">
              <a:off x="4587120" y="1984115"/>
              <a:ext cx="388872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直接连接符 22"/>
            <p:cNvSpPr>
              <a:spLocks noChangeShapeType="1"/>
            </p:cNvSpPr>
            <p:nvPr/>
          </p:nvSpPr>
          <p:spPr bwMode="auto">
            <a:xfrm rot="5400000">
              <a:off x="4746978" y="1984115"/>
              <a:ext cx="388872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直接连接符 23"/>
            <p:cNvSpPr>
              <a:spLocks noChangeShapeType="1"/>
            </p:cNvSpPr>
            <p:nvPr/>
          </p:nvSpPr>
          <p:spPr bwMode="auto">
            <a:xfrm rot="5400000">
              <a:off x="4106932" y="1581992"/>
              <a:ext cx="2000264" cy="1588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直接连接符 24"/>
            <p:cNvSpPr>
              <a:spLocks noChangeShapeType="1"/>
            </p:cNvSpPr>
            <p:nvPr/>
          </p:nvSpPr>
          <p:spPr bwMode="auto">
            <a:xfrm rot="16200000" flipH="1">
              <a:off x="3798713" y="708894"/>
              <a:ext cx="1317566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直接连接符 25"/>
            <p:cNvSpPr>
              <a:spLocks noChangeShapeType="1"/>
            </p:cNvSpPr>
            <p:nvPr/>
          </p:nvSpPr>
          <p:spPr bwMode="auto">
            <a:xfrm rot="16200000" flipH="1">
              <a:off x="3953393" y="708894"/>
              <a:ext cx="1317566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直接连接符 26"/>
            <p:cNvSpPr>
              <a:spLocks noChangeShapeType="1"/>
            </p:cNvSpPr>
            <p:nvPr/>
          </p:nvSpPr>
          <p:spPr bwMode="auto">
            <a:xfrm rot="16200000" flipH="1">
              <a:off x="4122773" y="708894"/>
              <a:ext cx="1317566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直接连接符 27"/>
            <p:cNvSpPr>
              <a:spLocks noChangeShapeType="1"/>
            </p:cNvSpPr>
            <p:nvPr/>
          </p:nvSpPr>
          <p:spPr bwMode="auto">
            <a:xfrm rot="5400000">
              <a:off x="3613492" y="781473"/>
              <a:ext cx="388872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直接连接符 28"/>
            <p:cNvSpPr>
              <a:spLocks noChangeShapeType="1"/>
            </p:cNvSpPr>
            <p:nvPr/>
          </p:nvSpPr>
          <p:spPr bwMode="auto">
            <a:xfrm rot="5400000">
              <a:off x="3571786" y="983037"/>
              <a:ext cx="792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直接连接符 29"/>
            <p:cNvSpPr>
              <a:spLocks noChangeShapeType="1"/>
            </p:cNvSpPr>
            <p:nvPr/>
          </p:nvSpPr>
          <p:spPr bwMode="auto">
            <a:xfrm rot="5400000">
              <a:off x="3735988" y="983037"/>
              <a:ext cx="792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直接连接符 30"/>
            <p:cNvSpPr>
              <a:spLocks noChangeShapeType="1"/>
            </p:cNvSpPr>
            <p:nvPr/>
          </p:nvSpPr>
          <p:spPr bwMode="auto">
            <a:xfrm rot="5400000">
              <a:off x="3900190" y="983037"/>
              <a:ext cx="792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直接连接符 31"/>
            <p:cNvSpPr>
              <a:spLocks noChangeShapeType="1"/>
            </p:cNvSpPr>
            <p:nvPr/>
          </p:nvSpPr>
          <p:spPr bwMode="auto">
            <a:xfrm rot="5400000">
              <a:off x="4546862" y="983037"/>
              <a:ext cx="792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直接连接符 32"/>
            <p:cNvSpPr>
              <a:spLocks noChangeShapeType="1"/>
            </p:cNvSpPr>
            <p:nvPr/>
          </p:nvSpPr>
          <p:spPr bwMode="auto">
            <a:xfrm rot="5400000">
              <a:off x="2963924" y="781473"/>
              <a:ext cx="388872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直接连接符 33"/>
            <p:cNvSpPr>
              <a:spLocks noChangeShapeType="1"/>
            </p:cNvSpPr>
            <p:nvPr/>
          </p:nvSpPr>
          <p:spPr bwMode="auto">
            <a:xfrm rot="5400000">
              <a:off x="2241470" y="781473"/>
              <a:ext cx="388872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直接连接符 34"/>
            <p:cNvSpPr>
              <a:spLocks noChangeShapeType="1"/>
            </p:cNvSpPr>
            <p:nvPr/>
          </p:nvSpPr>
          <p:spPr bwMode="auto">
            <a:xfrm rot="5400000">
              <a:off x="1508660" y="781473"/>
              <a:ext cx="388872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直接连接符 35"/>
            <p:cNvSpPr>
              <a:spLocks noChangeShapeType="1"/>
            </p:cNvSpPr>
            <p:nvPr/>
          </p:nvSpPr>
          <p:spPr bwMode="auto">
            <a:xfrm rot="5400000">
              <a:off x="1481164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直接连接符 36"/>
            <p:cNvSpPr>
              <a:spLocks noChangeShapeType="1"/>
            </p:cNvSpPr>
            <p:nvPr/>
          </p:nvSpPr>
          <p:spPr bwMode="auto">
            <a:xfrm rot="5400000">
              <a:off x="1311784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直接连接符 37"/>
            <p:cNvSpPr>
              <a:spLocks noChangeShapeType="1"/>
            </p:cNvSpPr>
            <p:nvPr/>
          </p:nvSpPr>
          <p:spPr bwMode="auto">
            <a:xfrm rot="5400000">
              <a:off x="1162282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直接连接符 38"/>
            <p:cNvSpPr>
              <a:spLocks noChangeShapeType="1"/>
            </p:cNvSpPr>
            <p:nvPr/>
          </p:nvSpPr>
          <p:spPr bwMode="auto">
            <a:xfrm rot="5400000">
              <a:off x="999528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直接连接符 39"/>
            <p:cNvSpPr>
              <a:spLocks noChangeShapeType="1"/>
            </p:cNvSpPr>
            <p:nvPr/>
          </p:nvSpPr>
          <p:spPr bwMode="auto">
            <a:xfrm rot="5400000">
              <a:off x="668842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直接连接符 40"/>
            <p:cNvSpPr>
              <a:spLocks noChangeShapeType="1"/>
            </p:cNvSpPr>
            <p:nvPr/>
          </p:nvSpPr>
          <p:spPr bwMode="auto">
            <a:xfrm rot="5400000">
              <a:off x="499462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直接连接符 41"/>
            <p:cNvSpPr>
              <a:spLocks noChangeShapeType="1"/>
            </p:cNvSpPr>
            <p:nvPr/>
          </p:nvSpPr>
          <p:spPr bwMode="auto">
            <a:xfrm rot="5400000">
              <a:off x="343334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直接连接符 42"/>
            <p:cNvSpPr>
              <a:spLocks noChangeShapeType="1"/>
            </p:cNvSpPr>
            <p:nvPr/>
          </p:nvSpPr>
          <p:spPr bwMode="auto">
            <a:xfrm rot="5400000">
              <a:off x="180580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直接连接符 43"/>
            <p:cNvSpPr>
              <a:spLocks noChangeShapeType="1"/>
            </p:cNvSpPr>
            <p:nvPr/>
          </p:nvSpPr>
          <p:spPr bwMode="auto">
            <a:xfrm rot="5400000">
              <a:off x="836774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直接连接符 44"/>
            <p:cNvSpPr>
              <a:spLocks noChangeShapeType="1"/>
            </p:cNvSpPr>
            <p:nvPr/>
          </p:nvSpPr>
          <p:spPr bwMode="auto">
            <a:xfrm rot="5400000">
              <a:off x="2941606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直接连接符 45"/>
            <p:cNvSpPr>
              <a:spLocks noChangeShapeType="1"/>
            </p:cNvSpPr>
            <p:nvPr/>
          </p:nvSpPr>
          <p:spPr bwMode="auto">
            <a:xfrm rot="5400000">
              <a:off x="2772226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直接连接符 46"/>
            <p:cNvSpPr>
              <a:spLocks noChangeShapeType="1"/>
            </p:cNvSpPr>
            <p:nvPr/>
          </p:nvSpPr>
          <p:spPr bwMode="auto">
            <a:xfrm rot="5400000">
              <a:off x="2622724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直接连接符 47"/>
            <p:cNvSpPr>
              <a:spLocks noChangeShapeType="1"/>
            </p:cNvSpPr>
            <p:nvPr/>
          </p:nvSpPr>
          <p:spPr bwMode="auto">
            <a:xfrm rot="5400000">
              <a:off x="2459970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直接连接符 48"/>
            <p:cNvSpPr>
              <a:spLocks noChangeShapeType="1"/>
            </p:cNvSpPr>
            <p:nvPr/>
          </p:nvSpPr>
          <p:spPr bwMode="auto">
            <a:xfrm rot="5400000">
              <a:off x="2129284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直接连接符 49"/>
            <p:cNvSpPr>
              <a:spLocks noChangeShapeType="1"/>
            </p:cNvSpPr>
            <p:nvPr/>
          </p:nvSpPr>
          <p:spPr bwMode="auto">
            <a:xfrm rot="5400000">
              <a:off x="1959904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直接连接符 50"/>
            <p:cNvSpPr>
              <a:spLocks noChangeShapeType="1"/>
            </p:cNvSpPr>
            <p:nvPr/>
          </p:nvSpPr>
          <p:spPr bwMode="auto">
            <a:xfrm rot="5400000">
              <a:off x="1803776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直接连接符 51"/>
            <p:cNvSpPr>
              <a:spLocks noChangeShapeType="1"/>
            </p:cNvSpPr>
            <p:nvPr/>
          </p:nvSpPr>
          <p:spPr bwMode="auto">
            <a:xfrm rot="5400000">
              <a:off x="1641022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直接连接符 52"/>
            <p:cNvSpPr>
              <a:spLocks noChangeShapeType="1"/>
            </p:cNvSpPr>
            <p:nvPr/>
          </p:nvSpPr>
          <p:spPr bwMode="auto">
            <a:xfrm rot="5400000">
              <a:off x="2297216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直接连接符 53"/>
            <p:cNvSpPr>
              <a:spLocks noChangeShapeType="1"/>
            </p:cNvSpPr>
            <p:nvPr/>
          </p:nvSpPr>
          <p:spPr bwMode="auto">
            <a:xfrm rot="5400000">
              <a:off x="3429868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直接连接符 54"/>
            <p:cNvSpPr>
              <a:spLocks noChangeShapeType="1"/>
            </p:cNvSpPr>
            <p:nvPr/>
          </p:nvSpPr>
          <p:spPr bwMode="auto">
            <a:xfrm rot="5400000">
              <a:off x="3110986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直接连接符 55"/>
            <p:cNvSpPr>
              <a:spLocks noChangeShapeType="1"/>
            </p:cNvSpPr>
            <p:nvPr/>
          </p:nvSpPr>
          <p:spPr bwMode="auto">
            <a:xfrm rot="5400000">
              <a:off x="4071362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直接连接符 56"/>
            <p:cNvSpPr>
              <a:spLocks noChangeShapeType="1"/>
            </p:cNvSpPr>
            <p:nvPr/>
          </p:nvSpPr>
          <p:spPr bwMode="auto">
            <a:xfrm rot="5400000">
              <a:off x="3915234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直接连接符 57"/>
            <p:cNvSpPr>
              <a:spLocks noChangeShapeType="1"/>
            </p:cNvSpPr>
            <p:nvPr/>
          </p:nvSpPr>
          <p:spPr bwMode="auto">
            <a:xfrm rot="5400000">
              <a:off x="3752480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直接连接符 58"/>
            <p:cNvSpPr>
              <a:spLocks noChangeShapeType="1"/>
            </p:cNvSpPr>
            <p:nvPr/>
          </p:nvSpPr>
          <p:spPr bwMode="auto">
            <a:xfrm rot="5400000">
              <a:off x="3589726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直接连接符 59"/>
            <p:cNvSpPr>
              <a:spLocks noChangeShapeType="1"/>
            </p:cNvSpPr>
            <p:nvPr/>
          </p:nvSpPr>
          <p:spPr bwMode="auto">
            <a:xfrm rot="5400000">
              <a:off x="4240742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4" name="直接连接符 60"/>
            <p:cNvSpPr>
              <a:spLocks noChangeShapeType="1"/>
            </p:cNvSpPr>
            <p:nvPr/>
          </p:nvSpPr>
          <p:spPr bwMode="auto">
            <a:xfrm rot="5400000">
              <a:off x="4888862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直接连接符 61"/>
            <p:cNvSpPr>
              <a:spLocks noChangeShapeType="1"/>
            </p:cNvSpPr>
            <p:nvPr/>
          </p:nvSpPr>
          <p:spPr bwMode="auto">
            <a:xfrm rot="5400000">
              <a:off x="5058242" y="102663"/>
              <a:ext cx="108000" cy="1"/>
            </a:xfrm>
            <a:prstGeom prst="line">
              <a:avLst/>
            </a:prstGeom>
            <a:noFill/>
            <a:ln w="22225" cap="flat" cmpd="sng">
              <a:solidFill>
                <a:srgbClr val="005768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6" name="TextBox 98"/>
            <p:cNvSpPr>
              <a:spLocks noChangeArrowheads="1"/>
            </p:cNvSpPr>
            <p:nvPr/>
          </p:nvSpPr>
          <p:spPr bwMode="auto">
            <a:xfrm>
              <a:off x="0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31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27" name="TextBox 100"/>
            <p:cNvSpPr>
              <a:spLocks noChangeArrowheads="1"/>
            </p:cNvSpPr>
            <p:nvPr/>
          </p:nvSpPr>
          <p:spPr bwMode="auto">
            <a:xfrm>
              <a:off x="164590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30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28" name="TextBox 102"/>
            <p:cNvSpPr>
              <a:spLocks noChangeArrowheads="1"/>
            </p:cNvSpPr>
            <p:nvPr/>
          </p:nvSpPr>
          <p:spPr bwMode="auto">
            <a:xfrm>
              <a:off x="325896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29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29" name="TextBox 103"/>
            <p:cNvSpPr>
              <a:spLocks noChangeArrowheads="1"/>
            </p:cNvSpPr>
            <p:nvPr/>
          </p:nvSpPr>
          <p:spPr bwMode="auto">
            <a:xfrm>
              <a:off x="495276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28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30" name="TextBox 104"/>
            <p:cNvSpPr>
              <a:spLocks noChangeArrowheads="1"/>
            </p:cNvSpPr>
            <p:nvPr/>
          </p:nvSpPr>
          <p:spPr bwMode="auto">
            <a:xfrm>
              <a:off x="664656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27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31" name="TextBox 105"/>
            <p:cNvSpPr>
              <a:spLocks noChangeArrowheads="1"/>
            </p:cNvSpPr>
            <p:nvPr/>
          </p:nvSpPr>
          <p:spPr bwMode="auto">
            <a:xfrm>
              <a:off x="820784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26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32" name="TextBox 106"/>
            <p:cNvSpPr>
              <a:spLocks noChangeArrowheads="1"/>
            </p:cNvSpPr>
            <p:nvPr/>
          </p:nvSpPr>
          <p:spPr bwMode="auto">
            <a:xfrm>
              <a:off x="988716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25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33" name="TextBox 107"/>
            <p:cNvSpPr>
              <a:spLocks noChangeArrowheads="1"/>
            </p:cNvSpPr>
            <p:nvPr/>
          </p:nvSpPr>
          <p:spPr bwMode="auto">
            <a:xfrm>
              <a:off x="1139278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24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34" name="TextBox 108"/>
            <p:cNvSpPr>
              <a:spLocks noChangeArrowheads="1"/>
            </p:cNvSpPr>
            <p:nvPr/>
          </p:nvSpPr>
          <p:spPr bwMode="auto">
            <a:xfrm>
              <a:off x="1300584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23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35" name="TextBox 109"/>
            <p:cNvSpPr>
              <a:spLocks noChangeArrowheads="1"/>
            </p:cNvSpPr>
            <p:nvPr/>
          </p:nvSpPr>
          <p:spPr bwMode="auto">
            <a:xfrm>
              <a:off x="1464786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22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36" name="TextBox 110"/>
            <p:cNvSpPr>
              <a:spLocks noChangeArrowheads="1"/>
            </p:cNvSpPr>
            <p:nvPr/>
          </p:nvSpPr>
          <p:spPr bwMode="auto">
            <a:xfrm>
              <a:off x="1626480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21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37" name="TextBox 111"/>
            <p:cNvSpPr>
              <a:spLocks noChangeArrowheads="1"/>
            </p:cNvSpPr>
            <p:nvPr/>
          </p:nvSpPr>
          <p:spPr bwMode="auto">
            <a:xfrm>
              <a:off x="1787786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38" name="TextBox 112"/>
            <p:cNvSpPr>
              <a:spLocks noChangeArrowheads="1"/>
            </p:cNvSpPr>
            <p:nvPr/>
          </p:nvSpPr>
          <p:spPr bwMode="auto">
            <a:xfrm>
              <a:off x="1957166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19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39" name="TextBox 113"/>
            <p:cNvSpPr>
              <a:spLocks noChangeArrowheads="1"/>
            </p:cNvSpPr>
            <p:nvPr/>
          </p:nvSpPr>
          <p:spPr bwMode="auto">
            <a:xfrm>
              <a:off x="2119920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18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40" name="TextBox 114"/>
            <p:cNvSpPr>
              <a:spLocks noChangeArrowheads="1"/>
            </p:cNvSpPr>
            <p:nvPr/>
          </p:nvSpPr>
          <p:spPr bwMode="auto">
            <a:xfrm>
              <a:off x="2281226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17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41" name="TextBox 115"/>
            <p:cNvSpPr>
              <a:spLocks noChangeArrowheads="1"/>
            </p:cNvSpPr>
            <p:nvPr/>
          </p:nvSpPr>
          <p:spPr bwMode="auto">
            <a:xfrm>
              <a:off x="2443980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16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42" name="TextBox 117"/>
            <p:cNvSpPr>
              <a:spLocks noChangeArrowheads="1"/>
            </p:cNvSpPr>
            <p:nvPr/>
          </p:nvSpPr>
          <p:spPr bwMode="auto">
            <a:xfrm>
              <a:off x="2600108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15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43" name="TextBox 120"/>
            <p:cNvSpPr>
              <a:spLocks noChangeArrowheads="1"/>
            </p:cNvSpPr>
            <p:nvPr/>
          </p:nvSpPr>
          <p:spPr bwMode="auto">
            <a:xfrm>
              <a:off x="2761414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14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44" name="TextBox 121"/>
            <p:cNvSpPr>
              <a:spLocks noChangeArrowheads="1"/>
            </p:cNvSpPr>
            <p:nvPr/>
          </p:nvSpPr>
          <p:spPr bwMode="auto">
            <a:xfrm>
              <a:off x="2935972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13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45" name="TextBox 122"/>
            <p:cNvSpPr>
              <a:spLocks noChangeArrowheads="1"/>
            </p:cNvSpPr>
            <p:nvPr/>
          </p:nvSpPr>
          <p:spPr bwMode="auto">
            <a:xfrm>
              <a:off x="3093548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12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46" name="TextBox 123"/>
            <p:cNvSpPr>
              <a:spLocks noChangeArrowheads="1"/>
            </p:cNvSpPr>
            <p:nvPr/>
          </p:nvSpPr>
          <p:spPr bwMode="auto">
            <a:xfrm>
              <a:off x="3254854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11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47" name="TextBox 124"/>
            <p:cNvSpPr>
              <a:spLocks noChangeArrowheads="1"/>
            </p:cNvSpPr>
            <p:nvPr/>
          </p:nvSpPr>
          <p:spPr bwMode="auto">
            <a:xfrm>
              <a:off x="3412430" y="0"/>
              <a:ext cx="266325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48" name="TextBox 125"/>
            <p:cNvSpPr>
              <a:spLocks noChangeArrowheads="1"/>
            </p:cNvSpPr>
            <p:nvPr/>
          </p:nvSpPr>
          <p:spPr bwMode="auto">
            <a:xfrm>
              <a:off x="3600240" y="0"/>
              <a:ext cx="203146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9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49" name="TextBox 126"/>
            <p:cNvSpPr>
              <a:spLocks noChangeArrowheads="1"/>
            </p:cNvSpPr>
            <p:nvPr/>
          </p:nvSpPr>
          <p:spPr bwMode="auto">
            <a:xfrm>
              <a:off x="3761546" y="0"/>
              <a:ext cx="203146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8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50" name="TextBox 127"/>
            <p:cNvSpPr>
              <a:spLocks noChangeArrowheads="1"/>
            </p:cNvSpPr>
            <p:nvPr/>
          </p:nvSpPr>
          <p:spPr bwMode="auto">
            <a:xfrm>
              <a:off x="3924300" y="0"/>
              <a:ext cx="203146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7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51" name="TextBox 128"/>
            <p:cNvSpPr>
              <a:spLocks noChangeArrowheads="1"/>
            </p:cNvSpPr>
            <p:nvPr/>
          </p:nvSpPr>
          <p:spPr bwMode="auto">
            <a:xfrm>
              <a:off x="4100306" y="0"/>
              <a:ext cx="203146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52" name="TextBox 129"/>
            <p:cNvSpPr>
              <a:spLocks noChangeArrowheads="1"/>
            </p:cNvSpPr>
            <p:nvPr/>
          </p:nvSpPr>
          <p:spPr bwMode="auto">
            <a:xfrm>
              <a:off x="4254986" y="0"/>
              <a:ext cx="203146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53" name="TextBox 130"/>
            <p:cNvSpPr>
              <a:spLocks noChangeArrowheads="1"/>
            </p:cNvSpPr>
            <p:nvPr/>
          </p:nvSpPr>
          <p:spPr bwMode="auto">
            <a:xfrm>
              <a:off x="4411114" y="0"/>
              <a:ext cx="203146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54" name="TextBox 131"/>
            <p:cNvSpPr>
              <a:spLocks noChangeArrowheads="1"/>
            </p:cNvSpPr>
            <p:nvPr/>
          </p:nvSpPr>
          <p:spPr bwMode="auto">
            <a:xfrm>
              <a:off x="4573868" y="0"/>
              <a:ext cx="203146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55" name="TextBox 132"/>
            <p:cNvSpPr>
              <a:spLocks noChangeArrowheads="1"/>
            </p:cNvSpPr>
            <p:nvPr/>
          </p:nvSpPr>
          <p:spPr bwMode="auto">
            <a:xfrm>
              <a:off x="4743248" y="0"/>
              <a:ext cx="203146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56" name="TextBox 133"/>
            <p:cNvSpPr>
              <a:spLocks noChangeArrowheads="1"/>
            </p:cNvSpPr>
            <p:nvPr/>
          </p:nvSpPr>
          <p:spPr bwMode="auto">
            <a:xfrm>
              <a:off x="4899376" y="0"/>
              <a:ext cx="203146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57" name="TextBox 134"/>
            <p:cNvSpPr>
              <a:spLocks noChangeArrowheads="1"/>
            </p:cNvSpPr>
            <p:nvPr/>
          </p:nvSpPr>
          <p:spPr bwMode="auto">
            <a:xfrm>
              <a:off x="5067308" y="0"/>
              <a:ext cx="203146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58" name="TextBox 135"/>
            <p:cNvSpPr>
              <a:spLocks noChangeArrowheads="1"/>
            </p:cNvSpPr>
            <p:nvPr/>
          </p:nvSpPr>
          <p:spPr bwMode="auto">
            <a:xfrm>
              <a:off x="3608314" y="251174"/>
              <a:ext cx="601738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Ignored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1359" name="组合 190"/>
            <p:cNvGrpSpPr>
              <a:grpSpLocks/>
            </p:cNvGrpSpPr>
            <p:nvPr/>
          </p:nvGrpSpPr>
          <p:grpSpPr bwMode="auto">
            <a:xfrm>
              <a:off x="938604" y="251174"/>
              <a:ext cx="1571636" cy="188221"/>
              <a:chOff x="0" y="0"/>
              <a:chExt cx="1571636" cy="188221"/>
            </a:xfrm>
          </p:grpSpPr>
          <p:sp>
            <p:nvSpPr>
              <p:cNvPr id="11360" name="TextBox 137"/>
              <p:cNvSpPr>
                <a:spLocks noChangeArrowheads="1"/>
              </p:cNvSpPr>
              <p:nvPr/>
            </p:nvSpPr>
            <p:spPr bwMode="auto">
              <a:xfrm>
                <a:off x="0" y="5178"/>
                <a:ext cx="1571636" cy="183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000" b="1">
                    <a:solidFill>
                      <a:srgbClr val="00576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Address of page directory</a:t>
                </a:r>
                <a:endParaRPr lang="zh-CN" altLang="en-US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361" name="TextBox 138"/>
              <p:cNvSpPr>
                <a:spLocks noChangeArrowheads="1"/>
              </p:cNvSpPr>
              <p:nvPr/>
            </p:nvSpPr>
            <p:spPr bwMode="auto">
              <a:xfrm>
                <a:off x="1317566" y="0"/>
                <a:ext cx="193426" cy="166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900" b="1">
                    <a:solidFill>
                      <a:srgbClr val="00576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1</a:t>
                </a:r>
                <a:endParaRPr lang="zh-CN" altLang="en-US" sz="9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1362" name="TextBox 139"/>
            <p:cNvSpPr>
              <a:spLocks noChangeArrowheads="1"/>
            </p:cNvSpPr>
            <p:nvPr/>
          </p:nvSpPr>
          <p:spPr bwMode="auto">
            <a:xfrm>
              <a:off x="4738070" y="251174"/>
              <a:ext cx="601738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Ignored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63" name="TextBox 140"/>
            <p:cNvSpPr>
              <a:spLocks noChangeArrowheads="1"/>
            </p:cNvSpPr>
            <p:nvPr/>
          </p:nvSpPr>
          <p:spPr bwMode="auto">
            <a:xfrm>
              <a:off x="5341256" y="251174"/>
              <a:ext cx="428628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CR3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64" name="TextBox 141"/>
            <p:cNvSpPr>
              <a:spLocks noChangeArrowheads="1"/>
            </p:cNvSpPr>
            <p:nvPr/>
          </p:nvSpPr>
          <p:spPr bwMode="auto">
            <a:xfrm>
              <a:off x="4527486" y="224670"/>
              <a:ext cx="428628" cy="28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PW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T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65" name="TextBox 142"/>
            <p:cNvSpPr>
              <a:spLocks noChangeArrowheads="1"/>
            </p:cNvSpPr>
            <p:nvPr/>
          </p:nvSpPr>
          <p:spPr bwMode="auto">
            <a:xfrm>
              <a:off x="4409666" y="141428"/>
              <a:ext cx="214314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PCD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66" name="TextBox 143"/>
            <p:cNvSpPr>
              <a:spLocks noChangeArrowheads="1"/>
            </p:cNvSpPr>
            <p:nvPr/>
          </p:nvSpPr>
          <p:spPr bwMode="auto">
            <a:xfrm>
              <a:off x="4527486" y="626794"/>
              <a:ext cx="428628" cy="28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PW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T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67" name="TextBox 144"/>
            <p:cNvSpPr>
              <a:spLocks noChangeArrowheads="1"/>
            </p:cNvSpPr>
            <p:nvPr/>
          </p:nvSpPr>
          <p:spPr bwMode="auto">
            <a:xfrm>
              <a:off x="4409666" y="543552"/>
              <a:ext cx="214314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PCD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68" name="TextBox 145"/>
            <p:cNvSpPr>
              <a:spLocks noChangeArrowheads="1"/>
            </p:cNvSpPr>
            <p:nvPr/>
          </p:nvSpPr>
          <p:spPr bwMode="auto">
            <a:xfrm>
              <a:off x="4527486" y="1036992"/>
              <a:ext cx="428628" cy="28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PW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T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69" name="TextBox 146"/>
            <p:cNvSpPr>
              <a:spLocks noChangeArrowheads="1"/>
            </p:cNvSpPr>
            <p:nvPr/>
          </p:nvSpPr>
          <p:spPr bwMode="auto">
            <a:xfrm>
              <a:off x="4409666" y="953750"/>
              <a:ext cx="214314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PCD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70" name="TextBox 147"/>
            <p:cNvSpPr>
              <a:spLocks noChangeArrowheads="1"/>
            </p:cNvSpPr>
            <p:nvPr/>
          </p:nvSpPr>
          <p:spPr bwMode="auto">
            <a:xfrm>
              <a:off x="3269554" y="653298"/>
              <a:ext cx="601738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Ignored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71" name="TextBox 148"/>
            <p:cNvSpPr>
              <a:spLocks noChangeArrowheads="1"/>
            </p:cNvSpPr>
            <p:nvPr/>
          </p:nvSpPr>
          <p:spPr bwMode="auto">
            <a:xfrm>
              <a:off x="3359422" y="1048796"/>
              <a:ext cx="601738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Ignored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72" name="TextBox 149"/>
            <p:cNvSpPr>
              <a:spLocks noChangeArrowheads="1"/>
            </p:cNvSpPr>
            <p:nvPr/>
          </p:nvSpPr>
          <p:spPr bwMode="auto">
            <a:xfrm>
              <a:off x="2312908" y="1457546"/>
              <a:ext cx="601738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Ignored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73" name="TextBox 151"/>
            <p:cNvSpPr>
              <a:spLocks noChangeArrowheads="1"/>
            </p:cNvSpPr>
            <p:nvPr/>
          </p:nvSpPr>
          <p:spPr bwMode="auto">
            <a:xfrm>
              <a:off x="2312908" y="2264690"/>
              <a:ext cx="601738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Ignored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74" name="TextBox 152"/>
            <p:cNvSpPr>
              <a:spLocks noChangeArrowheads="1"/>
            </p:cNvSpPr>
            <p:nvPr/>
          </p:nvSpPr>
          <p:spPr bwMode="auto">
            <a:xfrm>
              <a:off x="3273284" y="1867744"/>
              <a:ext cx="601738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Ignored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75" name="TextBox 153"/>
            <p:cNvSpPr>
              <a:spLocks noChangeArrowheads="1"/>
            </p:cNvSpPr>
            <p:nvPr/>
          </p:nvSpPr>
          <p:spPr bwMode="auto">
            <a:xfrm>
              <a:off x="931978" y="1859670"/>
              <a:ext cx="1842688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Address of 4KB page frame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76" name="TextBox 154"/>
            <p:cNvSpPr>
              <a:spLocks noChangeArrowheads="1"/>
            </p:cNvSpPr>
            <p:nvPr/>
          </p:nvSpPr>
          <p:spPr bwMode="auto">
            <a:xfrm>
              <a:off x="1031368" y="1048796"/>
              <a:ext cx="1571636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Address of page table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77" name="TextBox 155"/>
            <p:cNvSpPr>
              <a:spLocks noChangeArrowheads="1"/>
            </p:cNvSpPr>
            <p:nvPr/>
          </p:nvSpPr>
          <p:spPr bwMode="auto">
            <a:xfrm>
              <a:off x="3111978" y="550178"/>
              <a:ext cx="214314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PAT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78" name="TextBox 156"/>
            <p:cNvSpPr>
              <a:spLocks noChangeArrowheads="1"/>
            </p:cNvSpPr>
            <p:nvPr/>
          </p:nvSpPr>
          <p:spPr bwMode="auto">
            <a:xfrm>
              <a:off x="3754920" y="653298"/>
              <a:ext cx="214314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79" name="TextBox 157"/>
            <p:cNvSpPr>
              <a:spLocks noChangeArrowheads="1"/>
            </p:cNvSpPr>
            <p:nvPr/>
          </p:nvSpPr>
          <p:spPr bwMode="auto">
            <a:xfrm>
              <a:off x="3936104" y="653298"/>
              <a:ext cx="214314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 u="sng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000" b="1" u="sng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80" name="TextBox 158"/>
            <p:cNvSpPr>
              <a:spLocks noChangeArrowheads="1"/>
            </p:cNvSpPr>
            <p:nvPr/>
          </p:nvSpPr>
          <p:spPr bwMode="auto">
            <a:xfrm>
              <a:off x="3929478" y="1048796"/>
              <a:ext cx="214314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 u="sng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</a:t>
              </a:r>
              <a:endParaRPr lang="zh-CN" altLang="en-US" sz="1000" b="1" u="sng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81" name="TextBox 159"/>
            <p:cNvSpPr>
              <a:spLocks noChangeArrowheads="1"/>
            </p:cNvSpPr>
            <p:nvPr/>
          </p:nvSpPr>
          <p:spPr bwMode="auto">
            <a:xfrm>
              <a:off x="4084158" y="653298"/>
              <a:ext cx="214314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82" name="TextBox 160"/>
            <p:cNvSpPr>
              <a:spLocks noChangeArrowheads="1"/>
            </p:cNvSpPr>
            <p:nvPr/>
          </p:nvSpPr>
          <p:spPr bwMode="auto">
            <a:xfrm>
              <a:off x="4250642" y="653298"/>
              <a:ext cx="214314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83" name="TextBox 161"/>
            <p:cNvSpPr>
              <a:spLocks noChangeArrowheads="1"/>
            </p:cNvSpPr>
            <p:nvPr/>
          </p:nvSpPr>
          <p:spPr bwMode="auto">
            <a:xfrm>
              <a:off x="4729996" y="550178"/>
              <a:ext cx="214314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U/S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84" name="TextBox 162"/>
            <p:cNvSpPr>
              <a:spLocks noChangeArrowheads="1"/>
            </p:cNvSpPr>
            <p:nvPr/>
          </p:nvSpPr>
          <p:spPr bwMode="auto">
            <a:xfrm>
              <a:off x="4876602" y="550178"/>
              <a:ext cx="214314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R/W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85" name="TextBox 163"/>
            <p:cNvSpPr>
              <a:spLocks noChangeArrowheads="1"/>
            </p:cNvSpPr>
            <p:nvPr/>
          </p:nvSpPr>
          <p:spPr bwMode="auto">
            <a:xfrm>
              <a:off x="5064412" y="656194"/>
              <a:ext cx="214314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 u="sng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000" b="1" u="sng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86" name="TextBox 164"/>
            <p:cNvSpPr>
              <a:spLocks noChangeArrowheads="1"/>
            </p:cNvSpPr>
            <p:nvPr/>
          </p:nvSpPr>
          <p:spPr bwMode="auto">
            <a:xfrm>
              <a:off x="4085606" y="953750"/>
              <a:ext cx="214314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Ign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87" name="TextBox 165"/>
            <p:cNvSpPr>
              <a:spLocks noChangeArrowheads="1"/>
            </p:cNvSpPr>
            <p:nvPr/>
          </p:nvSpPr>
          <p:spPr bwMode="auto">
            <a:xfrm>
              <a:off x="4250642" y="1055422"/>
              <a:ext cx="214314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88" name="TextBox 166"/>
            <p:cNvSpPr>
              <a:spLocks noChangeArrowheads="1"/>
            </p:cNvSpPr>
            <p:nvPr/>
          </p:nvSpPr>
          <p:spPr bwMode="auto">
            <a:xfrm>
              <a:off x="4729996" y="949406"/>
              <a:ext cx="214314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U/S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89" name="TextBox 167"/>
            <p:cNvSpPr>
              <a:spLocks noChangeArrowheads="1"/>
            </p:cNvSpPr>
            <p:nvPr/>
          </p:nvSpPr>
          <p:spPr bwMode="auto">
            <a:xfrm>
              <a:off x="4876602" y="949406"/>
              <a:ext cx="214314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R/W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90" name="TextBox 168"/>
            <p:cNvSpPr>
              <a:spLocks noChangeArrowheads="1"/>
            </p:cNvSpPr>
            <p:nvPr/>
          </p:nvSpPr>
          <p:spPr bwMode="auto">
            <a:xfrm>
              <a:off x="5064412" y="1055422"/>
              <a:ext cx="214314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 u="sng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000" b="1" u="sng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91" name="TextBox 169"/>
            <p:cNvSpPr>
              <a:spLocks noChangeArrowheads="1"/>
            </p:cNvSpPr>
            <p:nvPr/>
          </p:nvSpPr>
          <p:spPr bwMode="auto">
            <a:xfrm>
              <a:off x="3754920" y="1867744"/>
              <a:ext cx="214314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G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92" name="TextBox 170"/>
            <p:cNvSpPr>
              <a:spLocks noChangeArrowheads="1"/>
            </p:cNvSpPr>
            <p:nvPr/>
          </p:nvSpPr>
          <p:spPr bwMode="auto">
            <a:xfrm>
              <a:off x="3917674" y="1764624"/>
              <a:ext cx="214314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PAT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93" name="TextBox 171"/>
            <p:cNvSpPr>
              <a:spLocks noChangeArrowheads="1"/>
            </p:cNvSpPr>
            <p:nvPr/>
          </p:nvSpPr>
          <p:spPr bwMode="auto">
            <a:xfrm>
              <a:off x="4527486" y="1834614"/>
              <a:ext cx="428628" cy="28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PW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T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94" name="TextBox 172"/>
            <p:cNvSpPr>
              <a:spLocks noChangeArrowheads="1"/>
            </p:cNvSpPr>
            <p:nvPr/>
          </p:nvSpPr>
          <p:spPr bwMode="auto">
            <a:xfrm>
              <a:off x="4409666" y="1751372"/>
              <a:ext cx="214314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PCD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95" name="TextBox 173"/>
            <p:cNvSpPr>
              <a:spLocks noChangeArrowheads="1"/>
            </p:cNvSpPr>
            <p:nvPr/>
          </p:nvSpPr>
          <p:spPr bwMode="auto">
            <a:xfrm>
              <a:off x="4084158" y="1861118"/>
              <a:ext cx="214314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96" name="TextBox 174"/>
            <p:cNvSpPr>
              <a:spLocks noChangeArrowheads="1"/>
            </p:cNvSpPr>
            <p:nvPr/>
          </p:nvSpPr>
          <p:spPr bwMode="auto">
            <a:xfrm>
              <a:off x="4250642" y="1861118"/>
              <a:ext cx="214314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97" name="TextBox 175"/>
            <p:cNvSpPr>
              <a:spLocks noChangeArrowheads="1"/>
            </p:cNvSpPr>
            <p:nvPr/>
          </p:nvSpPr>
          <p:spPr bwMode="auto">
            <a:xfrm>
              <a:off x="4729996" y="1757998"/>
              <a:ext cx="214314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U/S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98" name="TextBox 176"/>
            <p:cNvSpPr>
              <a:spLocks noChangeArrowheads="1"/>
            </p:cNvSpPr>
            <p:nvPr/>
          </p:nvSpPr>
          <p:spPr bwMode="auto">
            <a:xfrm>
              <a:off x="4876602" y="1757998"/>
              <a:ext cx="214314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R/W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399" name="TextBox 177"/>
            <p:cNvSpPr>
              <a:spLocks noChangeArrowheads="1"/>
            </p:cNvSpPr>
            <p:nvPr/>
          </p:nvSpPr>
          <p:spPr bwMode="auto">
            <a:xfrm>
              <a:off x="5064412" y="1864014"/>
              <a:ext cx="214314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 u="sng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000" b="1" u="sng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400" name="TextBox 178"/>
            <p:cNvSpPr>
              <a:spLocks noChangeArrowheads="1"/>
            </p:cNvSpPr>
            <p:nvPr/>
          </p:nvSpPr>
          <p:spPr bwMode="auto">
            <a:xfrm>
              <a:off x="5064412" y="1452368"/>
              <a:ext cx="214314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 u="sng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</a:t>
              </a:r>
              <a:endParaRPr lang="zh-CN" altLang="en-US" sz="1000" b="1" u="sng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401" name="TextBox 179"/>
            <p:cNvSpPr>
              <a:spLocks noChangeArrowheads="1"/>
            </p:cNvSpPr>
            <p:nvPr/>
          </p:nvSpPr>
          <p:spPr bwMode="auto">
            <a:xfrm>
              <a:off x="5064412" y="2261794"/>
              <a:ext cx="214314" cy="18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 u="sng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</a:t>
              </a:r>
              <a:endParaRPr lang="zh-CN" altLang="en-US" sz="1000" b="1" u="sng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402" name="TextBox 180"/>
            <p:cNvSpPr>
              <a:spLocks noChangeArrowheads="1"/>
            </p:cNvSpPr>
            <p:nvPr/>
          </p:nvSpPr>
          <p:spPr bwMode="auto">
            <a:xfrm>
              <a:off x="5334630" y="543552"/>
              <a:ext cx="500066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PDE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4MB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403" name="TextBox 181"/>
            <p:cNvSpPr>
              <a:spLocks noChangeArrowheads="1"/>
            </p:cNvSpPr>
            <p:nvPr/>
          </p:nvSpPr>
          <p:spPr bwMode="auto">
            <a:xfrm>
              <a:off x="5334630" y="952302"/>
              <a:ext cx="500066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PDE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</a:t>
              </a: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table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404" name="TextBox 182"/>
            <p:cNvSpPr>
              <a:spLocks noChangeArrowheads="1"/>
            </p:cNvSpPr>
            <p:nvPr/>
          </p:nvSpPr>
          <p:spPr bwMode="auto">
            <a:xfrm>
              <a:off x="5248492" y="1342622"/>
              <a:ext cx="657642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PDE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not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present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405" name="TextBox 183"/>
            <p:cNvSpPr>
              <a:spLocks noChangeArrowheads="1"/>
            </p:cNvSpPr>
            <p:nvPr/>
          </p:nvSpPr>
          <p:spPr bwMode="auto">
            <a:xfrm>
              <a:off x="5341256" y="1749924"/>
              <a:ext cx="657642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PTE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4KB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page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406" name="TextBox 184"/>
            <p:cNvSpPr>
              <a:spLocks noChangeArrowheads="1"/>
            </p:cNvSpPr>
            <p:nvPr/>
          </p:nvSpPr>
          <p:spPr bwMode="auto">
            <a:xfrm>
              <a:off x="5248492" y="2152048"/>
              <a:ext cx="657642" cy="39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PTE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not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present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407" name="TextBox 185"/>
            <p:cNvSpPr>
              <a:spLocks noChangeArrowheads="1"/>
            </p:cNvSpPr>
            <p:nvPr/>
          </p:nvSpPr>
          <p:spPr bwMode="auto">
            <a:xfrm>
              <a:off x="275784" y="608364"/>
              <a:ext cx="1285884" cy="29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Bits 31:22 of address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of 2MB page frame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408" name="TextBox 187"/>
            <p:cNvSpPr>
              <a:spLocks noChangeArrowheads="1"/>
            </p:cNvSpPr>
            <p:nvPr/>
          </p:nvSpPr>
          <p:spPr bwMode="auto">
            <a:xfrm>
              <a:off x="1678040" y="608364"/>
              <a:ext cx="785818" cy="29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Reserved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(must be 0)</a:t>
              </a:r>
              <a:endParaRPr lang="zh-CN" altLang="en-US" sz="1000" b="1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1409" name="组合 189"/>
            <p:cNvGrpSpPr>
              <a:grpSpLocks/>
            </p:cNvGrpSpPr>
            <p:nvPr/>
          </p:nvGrpSpPr>
          <p:grpSpPr bwMode="auto">
            <a:xfrm>
              <a:off x="2385794" y="608364"/>
              <a:ext cx="857256" cy="299525"/>
              <a:chOff x="0" y="0"/>
              <a:chExt cx="857256" cy="299525"/>
            </a:xfrm>
          </p:grpSpPr>
          <p:sp>
            <p:nvSpPr>
              <p:cNvPr id="11410" name="TextBox 18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57256" cy="299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000" b="1">
                    <a:solidFill>
                      <a:srgbClr val="00576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Bits 39:32 of</a:t>
                </a:r>
                <a:endParaRPr lang="zh-CN" altLang="en-US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r>
                  <a:rPr lang="en-US" altLang="zh-CN" sz="1000" b="1">
                    <a:solidFill>
                      <a:srgbClr val="00576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   address</a:t>
                </a:r>
                <a:endParaRPr lang="zh-CN" altLang="en-US" sz="10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411" name="TextBox 188"/>
              <p:cNvSpPr>
                <a:spLocks noChangeArrowheads="1"/>
              </p:cNvSpPr>
              <p:nvPr/>
            </p:nvSpPr>
            <p:spPr bwMode="auto">
              <a:xfrm>
                <a:off x="493700" y="109746"/>
                <a:ext cx="193426" cy="166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900" b="1">
                    <a:solidFill>
                      <a:srgbClr val="00576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endParaRPr lang="zh-CN" altLang="en-US" sz="9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1412" name="TextBox 191"/>
            <p:cNvSpPr>
              <a:spLocks noChangeArrowheads="1"/>
            </p:cNvSpPr>
            <p:nvPr/>
          </p:nvSpPr>
          <p:spPr bwMode="auto">
            <a:xfrm>
              <a:off x="1005281" y="2588271"/>
              <a:ext cx="6190050" cy="244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页目录表基址寄存器</a:t>
              </a:r>
              <a:r>
                <a:rPr lang="en-US" altLang="zh-CN" sz="16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CR3 </a:t>
              </a:r>
              <a:r>
                <a:rPr lang="zh-CN" altLang="en-US" sz="1600" b="1">
                  <a:solidFill>
                    <a:srgbClr val="0057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，页目录结构以及页表结构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8440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80386</a:t>
            </a:r>
            <a:r>
              <a:rPr lang="zh-CN" altLang="en-US" dirty="0" smtClean="0"/>
              <a:t>的描述符和权限管理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1094</Words>
  <Application>Microsoft Office PowerPoint</Application>
  <PresentationFormat>全屏显示(4:3)</PresentationFormat>
  <Paragraphs>455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黑体</vt:lpstr>
      <vt:lpstr>华文细黑</vt:lpstr>
      <vt:lpstr>宋体</vt:lpstr>
      <vt:lpstr>微软雅黑</vt:lpstr>
      <vt:lpstr>张海山锐谐体2.0-授权联系：Samtype@QQ.com</vt:lpstr>
      <vt:lpstr>Arial</vt:lpstr>
      <vt:lpstr>Calibri</vt:lpstr>
      <vt:lpstr>Wingdings</vt:lpstr>
      <vt:lpstr>精美ppt模板(中国风) (1)</vt:lpstr>
      <vt:lpstr>1_精美ppt模板(中国风) (1)</vt:lpstr>
      <vt:lpstr>Lab2:内存管理</vt:lpstr>
      <vt:lpstr>实验内容</vt:lpstr>
      <vt:lpstr>Branch Management (1/3)</vt:lpstr>
      <vt:lpstr>Branch Management (2/3)</vt:lpstr>
      <vt:lpstr>Branch Management (3/3)</vt:lpstr>
      <vt:lpstr>80386和JOS的内存管理</vt:lpstr>
      <vt:lpstr>主要的数据结构关系</vt:lpstr>
      <vt:lpstr>PowerPoint 演示文稿</vt:lpstr>
      <vt:lpstr>80386的描述符和权限管理</vt:lpstr>
      <vt:lpstr>分段机制和段描述符</vt:lpstr>
      <vt:lpstr>分段机制和段描述符</vt:lpstr>
      <vt:lpstr>分段机制和段描述符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请参考文档并完成第一次作业内存管理之后的内容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ready for GitHub</dc:title>
  <dc:creator>smart</dc:creator>
  <cp:lastModifiedBy>Xiaoli Gong</cp:lastModifiedBy>
  <cp:revision>66</cp:revision>
  <dcterms:created xsi:type="dcterms:W3CDTF">2016-09-27T05:39:38Z</dcterms:created>
  <dcterms:modified xsi:type="dcterms:W3CDTF">2017-10-17T09:28:54Z</dcterms:modified>
</cp:coreProperties>
</file>