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86" r:id="rId2"/>
  </p:sldMasterIdLst>
  <p:notesMasterIdLst>
    <p:notesMasterId r:id="rId48"/>
  </p:notesMasterIdLst>
  <p:sldIdLst>
    <p:sldId id="285" r:id="rId3"/>
    <p:sldId id="286" r:id="rId4"/>
    <p:sldId id="312" r:id="rId5"/>
    <p:sldId id="306" r:id="rId6"/>
    <p:sldId id="307" r:id="rId7"/>
    <p:sldId id="308" r:id="rId8"/>
    <p:sldId id="309" r:id="rId9"/>
    <p:sldId id="346" r:id="rId10"/>
    <p:sldId id="347" r:id="rId11"/>
    <p:sldId id="349" r:id="rId12"/>
    <p:sldId id="350" r:id="rId13"/>
    <p:sldId id="348" r:id="rId14"/>
    <p:sldId id="310" r:id="rId15"/>
    <p:sldId id="311" r:id="rId16"/>
    <p:sldId id="336" r:id="rId17"/>
    <p:sldId id="342" r:id="rId18"/>
    <p:sldId id="343" r:id="rId19"/>
    <p:sldId id="333" r:id="rId20"/>
    <p:sldId id="334" r:id="rId21"/>
    <p:sldId id="335" r:id="rId22"/>
    <p:sldId id="337" r:id="rId23"/>
    <p:sldId id="321" r:id="rId24"/>
    <p:sldId id="314" r:id="rId25"/>
    <p:sldId id="315" r:id="rId26"/>
    <p:sldId id="316" r:id="rId27"/>
    <p:sldId id="317" r:id="rId28"/>
    <p:sldId id="318" r:id="rId29"/>
    <p:sldId id="322" r:id="rId30"/>
    <p:sldId id="323" r:id="rId31"/>
    <p:sldId id="327" r:id="rId32"/>
    <p:sldId id="328" r:id="rId33"/>
    <p:sldId id="329" r:id="rId34"/>
    <p:sldId id="330" r:id="rId35"/>
    <p:sldId id="331" r:id="rId36"/>
    <p:sldId id="332" r:id="rId37"/>
    <p:sldId id="319" r:id="rId38"/>
    <p:sldId id="338" r:id="rId39"/>
    <p:sldId id="320" r:id="rId40"/>
    <p:sldId id="304" r:id="rId41"/>
    <p:sldId id="339" r:id="rId42"/>
    <p:sldId id="340" r:id="rId43"/>
    <p:sldId id="341" r:id="rId44"/>
    <p:sldId id="344" r:id="rId45"/>
    <p:sldId id="345" r:id="rId46"/>
    <p:sldId id="303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7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010" autoAdjust="0"/>
  </p:normalViewPr>
  <p:slideViewPr>
    <p:cSldViewPr snapToGrid="0">
      <p:cViewPr varScale="1">
        <p:scale>
          <a:sx n="89" d="100"/>
          <a:sy n="89" d="100"/>
        </p:scale>
        <p:origin x="2166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F20AB-565E-484B-A817-C9164CAEBC85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39A65-1317-49B0-96BB-526F701D0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814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39A65-1317-49B0-96BB-526F701D056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052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39A65-1317-49B0-96BB-526F701D056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486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39A65-1317-49B0-96BB-526F701D056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496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39A65-1317-49B0-96BB-526F701D056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030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39A65-1317-49B0-96BB-526F701D056E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25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39A65-1317-49B0-96BB-526F701D056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441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39A65-1317-49B0-96BB-526F701D056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188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39A65-1317-49B0-96BB-526F701D056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268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39A65-1317-49B0-96BB-526F701D056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417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39A65-1317-49B0-96BB-526F701D056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958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39A65-1317-49B0-96BB-526F701D056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154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39A65-1317-49B0-96BB-526F701D056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742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39A65-1317-49B0-96BB-526F701D056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058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782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54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9" y="188913"/>
            <a:ext cx="2051050" cy="6119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4" y="188913"/>
            <a:ext cx="6003925" cy="6119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07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4" y="188914"/>
            <a:ext cx="8207375" cy="5746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4" y="1341440"/>
            <a:ext cx="8207375" cy="4967287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279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4" y="188914"/>
            <a:ext cx="8207375" cy="5746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4" y="1341440"/>
            <a:ext cx="4027487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40"/>
            <a:ext cx="4027488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562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11566A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7084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11566A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0341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833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32656"/>
            <a:ext cx="8207375" cy="574675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930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972929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341438"/>
            <a:ext cx="4027487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27488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77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4" y="332658"/>
            <a:ext cx="8207375" cy="574675"/>
          </a:xfrm>
        </p:spPr>
        <p:txBody>
          <a:bodyPr/>
          <a:lstStyle>
            <a:lvl1pPr>
              <a:defRPr sz="27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870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0193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1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58776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46245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539957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6487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188913"/>
            <a:ext cx="2051050" cy="6119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88913"/>
            <a:ext cx="6003925" cy="6119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5453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07375" cy="5746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341438"/>
            <a:ext cx="8207375" cy="4967287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7250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07375" cy="5746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341438"/>
            <a:ext cx="4027487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27488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5911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4" y="1341440"/>
            <a:ext cx="4027487" cy="49672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40"/>
            <a:ext cx="4027488" cy="49672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72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21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70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74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916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1749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0" descr="bg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4" y="1341440"/>
            <a:ext cx="8207375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</p:txBody>
      </p:sp>
      <p:sp>
        <p:nvSpPr>
          <p:cNvPr id="1028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4" y="188914"/>
            <a:ext cx="8207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448" y="15060"/>
            <a:ext cx="1380553" cy="119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700" r:id="rId14"/>
    <p:sldLayoutId id="2147483701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9pPr>
    </p:titleStyle>
    <p:bodyStyle>
      <a:lvl1pPr marL="257175" indent="-2571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7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100" b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800" b="1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1500" b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1500" b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1500" b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1500" b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15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0" descr="bg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41438"/>
            <a:ext cx="8207375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</p:txBody>
      </p:sp>
      <p:sp>
        <p:nvSpPr>
          <p:cNvPr id="1028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8207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447" y="15060"/>
            <a:ext cx="1380553" cy="119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developerworks/library/l-ia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Lab3:</a:t>
            </a:r>
            <a:r>
              <a:rPr lang="zh-CN" altLang="en-US" dirty="0" smtClean="0"/>
              <a:t>用户环境与系统调用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题外：</a:t>
            </a:r>
            <a:r>
              <a:rPr lang="en-US" altLang="zh-CN" dirty="0"/>
              <a:t>volatile</a:t>
            </a:r>
            <a:r>
              <a:rPr lang="zh-CN" altLang="en-US" dirty="0"/>
              <a:t>关键字的作用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编译器优化会带来的问题</a:t>
            </a:r>
            <a:endParaRPr lang="en-US" altLang="zh-CN" dirty="0" smtClean="0"/>
          </a:p>
          <a:p>
            <a:r>
              <a:rPr lang="en-US" altLang="zh-CN" dirty="0" smtClean="0"/>
              <a:t>unsigned char* p = </a:t>
            </a:r>
            <a:r>
              <a:rPr lang="en-US" altLang="zh-CN" dirty="0" err="1" smtClean="0"/>
              <a:t>outport</a:t>
            </a:r>
            <a:r>
              <a:rPr lang="en-US" altLang="zh-CN" dirty="0" smtClean="0"/>
              <a:t>(……);</a:t>
            </a:r>
          </a:p>
          <a:p>
            <a:r>
              <a:rPr lang="zh-CN" altLang="en-US" dirty="0" smtClean="0"/>
              <a:t>*</a:t>
            </a:r>
            <a:r>
              <a:rPr lang="en-US" altLang="zh-CN" dirty="0" smtClean="0"/>
              <a:t>p = 0;</a:t>
            </a:r>
          </a:p>
          <a:p>
            <a:r>
              <a:rPr lang="en-US" altLang="zh-CN" dirty="0" smtClean="0"/>
              <a:t>*p = 0xff;</a:t>
            </a:r>
          </a:p>
          <a:p>
            <a:r>
              <a:rPr lang="en-US" altLang="zh-CN" dirty="0" smtClean="0"/>
              <a:t>*p = 0;</a:t>
            </a:r>
          </a:p>
          <a:p>
            <a:r>
              <a:rPr lang="en-US" altLang="zh-CN" dirty="0" smtClean="0"/>
              <a:t>*p = 0xff;</a:t>
            </a:r>
          </a:p>
          <a:p>
            <a:r>
              <a:rPr lang="zh-CN" altLang="en-US" dirty="0" smtClean="0"/>
              <a:t>这样原本会产生一个方波，优化后就只剩下一句了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47209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题外：</a:t>
            </a:r>
            <a:r>
              <a:rPr lang="en-US" altLang="zh-CN" dirty="0"/>
              <a:t>volatile</a:t>
            </a:r>
            <a:r>
              <a:rPr lang="zh-CN" altLang="en-US" dirty="0"/>
              <a:t>关键字的作用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禁用编译器优化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00B050"/>
                </a:solidFill>
              </a:rPr>
              <a:t>v</a:t>
            </a:r>
            <a:r>
              <a:rPr lang="en-US" altLang="zh-CN" dirty="0" smtClean="0">
                <a:solidFill>
                  <a:srgbClr val="00B050"/>
                </a:solidFill>
              </a:rPr>
              <a:t>olatile</a:t>
            </a:r>
            <a:r>
              <a:rPr lang="en-US" altLang="zh-CN" dirty="0" smtClean="0"/>
              <a:t> unsigned char* p = </a:t>
            </a:r>
            <a:r>
              <a:rPr lang="en-US" altLang="zh-CN" dirty="0" err="1" smtClean="0"/>
              <a:t>outport</a:t>
            </a:r>
            <a:r>
              <a:rPr lang="en-US" altLang="zh-CN" dirty="0" smtClean="0"/>
              <a:t>(……);</a:t>
            </a:r>
          </a:p>
          <a:p>
            <a:r>
              <a:rPr lang="zh-CN" altLang="en-US" dirty="0" smtClean="0"/>
              <a:t>*</a:t>
            </a:r>
            <a:r>
              <a:rPr lang="en-US" altLang="zh-CN" dirty="0" smtClean="0"/>
              <a:t>p = 0;</a:t>
            </a:r>
          </a:p>
          <a:p>
            <a:r>
              <a:rPr lang="en-US" altLang="zh-CN" dirty="0" smtClean="0"/>
              <a:t>*p = 0xff;</a:t>
            </a:r>
          </a:p>
          <a:p>
            <a:r>
              <a:rPr lang="en-US" altLang="zh-CN" dirty="0" smtClean="0"/>
              <a:t>*p = 0;</a:t>
            </a:r>
          </a:p>
          <a:p>
            <a:r>
              <a:rPr lang="en-US" altLang="zh-CN" dirty="0" smtClean="0"/>
              <a:t>*p = 0xff;</a:t>
            </a:r>
          </a:p>
          <a:p>
            <a:r>
              <a:rPr lang="zh-CN" altLang="en-US" dirty="0" smtClean="0"/>
              <a:t>这样就会按照代码的原本顺序依次执行了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43322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题外：</a:t>
            </a:r>
            <a:r>
              <a:rPr lang="en-US" altLang="zh-CN" dirty="0"/>
              <a:t>volatile</a:t>
            </a:r>
            <a:r>
              <a:rPr lang="zh-CN" altLang="en-US" dirty="0"/>
              <a:t>关键字的作用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lang="en-US" altLang="zh-CN" dirty="0" smtClean="0"/>
              <a:t>olatile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cache</a:t>
            </a:r>
          </a:p>
          <a:p>
            <a:r>
              <a:rPr lang="en-US" altLang="zh-CN" dirty="0" smtClean="0"/>
              <a:t>volatile</a:t>
            </a:r>
            <a:r>
              <a:rPr lang="zh-CN" altLang="en-US" dirty="0" smtClean="0"/>
              <a:t>只能保证真的发出了读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写操作，</a:t>
            </a:r>
            <a:r>
              <a:rPr lang="zh-CN" altLang="en-US" dirty="0" smtClean="0">
                <a:solidFill>
                  <a:srgbClr val="FF0000"/>
                </a:solidFill>
              </a:rPr>
              <a:t>不能</a:t>
            </a:r>
            <a:r>
              <a:rPr lang="zh-CN" altLang="en-US" dirty="0" smtClean="0"/>
              <a:t>禁止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对性能的优化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00B050"/>
                </a:solidFill>
              </a:rPr>
              <a:t>volatile</a:t>
            </a:r>
            <a:r>
              <a:rPr lang="en-US" altLang="zh-CN" dirty="0"/>
              <a:t> unsigned char* p = </a:t>
            </a:r>
            <a:r>
              <a:rPr lang="en-US" altLang="zh-CN" dirty="0" err="1" smtClean="0">
                <a:solidFill>
                  <a:srgbClr val="FF0000"/>
                </a:solidFill>
              </a:rPr>
              <a:t>ioremap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outport_address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oremap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或者类似函数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会告知系统，在建立页表时使用无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模式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17412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315" y="1269496"/>
            <a:ext cx="8207375" cy="41549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686560"/>
            <a:r>
              <a:rPr spc="-15" dirty="0">
                <a:latin typeface="微软雅黑"/>
                <a:cs typeface="微软雅黑"/>
              </a:rPr>
              <a:t>CC</a:t>
            </a:r>
            <a:r>
              <a:rPr spc="-15" dirty="0"/>
              <a:t>内联汇编– </a:t>
            </a:r>
            <a:r>
              <a:rPr spc="-5" dirty="0">
                <a:latin typeface="微软雅黑"/>
                <a:cs typeface="微软雅黑"/>
              </a:rPr>
              <a:t>Example</a:t>
            </a:r>
            <a:r>
              <a:rPr spc="-35" dirty="0">
                <a:latin typeface="微软雅黑"/>
                <a:cs typeface="微软雅黑"/>
              </a:rPr>
              <a:t> </a:t>
            </a:r>
            <a:r>
              <a:rPr dirty="0">
                <a:latin typeface="微软雅黑"/>
                <a:cs typeface="微软雅黑"/>
              </a:rPr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61634" y="1625347"/>
            <a:ext cx="220726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-10" dirty="0">
                <a:solidFill>
                  <a:srgbClr val="11566A"/>
                </a:solidFill>
                <a:latin typeface="Courier New"/>
                <a:cs typeface="Courier New"/>
              </a:rPr>
              <a:t>222, arg4 </a:t>
            </a:r>
            <a:r>
              <a:rPr b="1" dirty="0">
                <a:solidFill>
                  <a:srgbClr val="11566A"/>
                </a:solidFill>
                <a:latin typeface="Courier New"/>
                <a:cs typeface="Courier New"/>
              </a:rPr>
              <a:t>=</a:t>
            </a:r>
            <a:r>
              <a:rPr b="1" spc="-100" dirty="0">
                <a:solidFill>
                  <a:srgbClr val="11566A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11566A"/>
                </a:solidFill>
                <a:latin typeface="Courier New"/>
                <a:cs typeface="Courier New"/>
              </a:rPr>
              <a:t>233;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437" y="1625346"/>
            <a:ext cx="5347970" cy="605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-10" dirty="0">
                <a:solidFill>
                  <a:srgbClr val="11566A"/>
                </a:solidFill>
                <a:latin typeface="Courier New"/>
                <a:cs typeface="Courier New"/>
              </a:rPr>
              <a:t>long   res, arg1 </a:t>
            </a:r>
            <a:r>
              <a:rPr b="1" dirty="0">
                <a:solidFill>
                  <a:srgbClr val="11566A"/>
                </a:solidFill>
                <a:latin typeface="Courier New"/>
                <a:cs typeface="Courier New"/>
              </a:rPr>
              <a:t>= </a:t>
            </a:r>
            <a:r>
              <a:rPr b="1" spc="-5" dirty="0">
                <a:solidFill>
                  <a:srgbClr val="11566A"/>
                </a:solidFill>
                <a:latin typeface="Courier New"/>
                <a:cs typeface="Courier New"/>
              </a:rPr>
              <a:t>2, </a:t>
            </a:r>
            <a:r>
              <a:rPr b="1" spc="-10" dirty="0">
                <a:solidFill>
                  <a:srgbClr val="11566A"/>
                </a:solidFill>
                <a:latin typeface="Courier New"/>
                <a:cs typeface="Courier New"/>
              </a:rPr>
              <a:t>arg2 </a:t>
            </a:r>
            <a:r>
              <a:rPr b="1" dirty="0">
                <a:solidFill>
                  <a:srgbClr val="11566A"/>
                </a:solidFill>
                <a:latin typeface="Courier New"/>
                <a:cs typeface="Courier New"/>
              </a:rPr>
              <a:t>= </a:t>
            </a:r>
            <a:r>
              <a:rPr b="1" spc="-10" dirty="0">
                <a:solidFill>
                  <a:srgbClr val="11566A"/>
                </a:solidFill>
                <a:latin typeface="Courier New"/>
                <a:cs typeface="Courier New"/>
              </a:rPr>
              <a:t>22, arg3</a:t>
            </a:r>
            <a:r>
              <a:rPr b="1" spc="-105" dirty="0">
                <a:solidFill>
                  <a:srgbClr val="11566A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11566A"/>
                </a:solidFill>
                <a:latin typeface="Courier New"/>
                <a:cs typeface="Courier New"/>
              </a:rPr>
              <a:t>=</a:t>
            </a:r>
            <a:endParaRPr>
              <a:latin typeface="Courier New"/>
              <a:cs typeface="Courier New"/>
            </a:endParaRPr>
          </a:p>
          <a:p>
            <a:pPr marL="12700">
              <a:spcBef>
                <a:spcPts val="430"/>
              </a:spcBef>
              <a:tabLst>
                <a:tab pos="1099185" algn="l"/>
              </a:tabLst>
            </a:pPr>
            <a:r>
              <a:rPr b="1" u="heavy" dirty="0">
                <a:solidFill>
                  <a:srgbClr val="11566A"/>
                </a:solidFill>
                <a:latin typeface="Courier New"/>
                <a:cs typeface="Courier New"/>
              </a:rPr>
              <a:t> </a:t>
            </a:r>
            <a:r>
              <a:rPr b="1" u="heavy" spc="-5" dirty="0">
                <a:solidFill>
                  <a:srgbClr val="11566A"/>
                </a:solidFill>
                <a:latin typeface="Courier New"/>
                <a:cs typeface="Courier New"/>
              </a:rPr>
              <a:t> </a:t>
            </a:r>
            <a:r>
              <a:rPr b="1" spc="-15" dirty="0">
                <a:solidFill>
                  <a:srgbClr val="11566A"/>
                </a:solidFill>
                <a:latin typeface="Courier New"/>
                <a:cs typeface="Courier New"/>
              </a:rPr>
              <a:t>asm</a:t>
            </a:r>
            <a:r>
              <a:rPr b="1" u="heavy" spc="-15" dirty="0">
                <a:solidFill>
                  <a:srgbClr val="11566A"/>
                </a:solidFill>
                <a:latin typeface="Courier New"/>
                <a:cs typeface="Courier New"/>
              </a:rPr>
              <a:t> 	</a:t>
            </a:r>
            <a:r>
              <a:rPr b="1" spc="-10" dirty="0">
                <a:solidFill>
                  <a:srgbClr val="11566A"/>
                </a:solidFill>
                <a:latin typeface="Courier New"/>
                <a:cs typeface="Courier New"/>
              </a:rPr>
              <a:t>volatile ("int</a:t>
            </a:r>
            <a:r>
              <a:rPr b="1" spc="-70" dirty="0">
                <a:solidFill>
                  <a:srgbClr val="11566A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11566A"/>
                </a:solidFill>
                <a:latin typeface="Courier New"/>
                <a:cs typeface="Courier New"/>
              </a:rPr>
              <a:t>$0x80"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51808" y="4072128"/>
            <a:ext cx="635000" cy="1249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%ebx</a:t>
            </a:r>
            <a:endParaRPr sz="2000">
              <a:latin typeface="Courier New"/>
              <a:cs typeface="Courier New"/>
            </a:endParaRPr>
          </a:p>
          <a:p>
            <a:pPr marL="12700"/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%ecx</a:t>
            </a:r>
            <a:endParaRPr sz="2000">
              <a:latin typeface="Courier New"/>
              <a:cs typeface="Courier New"/>
            </a:endParaRPr>
          </a:p>
          <a:p>
            <a:pPr marL="12700"/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%edx</a:t>
            </a:r>
            <a:endParaRPr sz="2000">
              <a:latin typeface="Courier New"/>
              <a:cs typeface="Courier New"/>
            </a:endParaRPr>
          </a:p>
          <a:p>
            <a:pPr marL="12700"/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%esi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1008" y="3767327"/>
            <a:ext cx="2463800" cy="2164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tabLst>
                <a:tab pos="926465" algn="l"/>
              </a:tabLst>
            </a:pPr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movl	$11,</a:t>
            </a:r>
            <a:r>
              <a:rPr sz="2000" b="1" spc="-85" dirty="0">
                <a:solidFill>
                  <a:srgbClr val="11566A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%eax  mov</a:t>
            </a:r>
            <a:r>
              <a:rPr sz="2000" b="1" dirty="0">
                <a:solidFill>
                  <a:srgbClr val="11566A"/>
                </a:solidFill>
                <a:latin typeface="Courier New"/>
                <a:cs typeface="Courier New"/>
              </a:rPr>
              <a:t>l	</a:t>
            </a:r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-28(%ebp),  mov</a:t>
            </a:r>
            <a:r>
              <a:rPr sz="2000" b="1" dirty="0">
                <a:solidFill>
                  <a:srgbClr val="11566A"/>
                </a:solidFill>
                <a:latin typeface="Courier New"/>
                <a:cs typeface="Courier New"/>
              </a:rPr>
              <a:t>l	</a:t>
            </a:r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-24(%ebp),  mov</a:t>
            </a:r>
            <a:r>
              <a:rPr sz="2000" b="1" dirty="0">
                <a:solidFill>
                  <a:srgbClr val="11566A"/>
                </a:solidFill>
                <a:latin typeface="Courier New"/>
                <a:cs typeface="Courier New"/>
              </a:rPr>
              <a:t>l	</a:t>
            </a:r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-20(%ebp),  mov</a:t>
            </a:r>
            <a:r>
              <a:rPr sz="2000" b="1" dirty="0">
                <a:solidFill>
                  <a:srgbClr val="11566A"/>
                </a:solidFill>
                <a:latin typeface="Courier New"/>
                <a:cs typeface="Courier New"/>
              </a:rPr>
              <a:t>l	</a:t>
            </a:r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-16(%ebp),  int	$0x80  movl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75408" y="5596789"/>
            <a:ext cx="23120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%eax,</a:t>
            </a:r>
            <a:r>
              <a:rPr sz="2000" b="1" spc="-70" dirty="0">
                <a:solidFill>
                  <a:srgbClr val="11566A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-12(%ebp)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44774" y="3069335"/>
            <a:ext cx="405765" cy="623570"/>
          </a:xfrm>
          <a:custGeom>
            <a:avLst/>
            <a:gdLst/>
            <a:ahLst/>
            <a:cxnLst/>
            <a:rect l="l" t="t" r="r" b="b"/>
            <a:pathLst>
              <a:path w="405764" h="623569">
                <a:moveTo>
                  <a:pt x="405384" y="420624"/>
                </a:moveTo>
                <a:lnTo>
                  <a:pt x="0" y="420624"/>
                </a:lnTo>
                <a:lnTo>
                  <a:pt x="202691" y="623315"/>
                </a:lnTo>
                <a:lnTo>
                  <a:pt x="405384" y="420624"/>
                </a:lnTo>
                <a:close/>
              </a:path>
              <a:path w="405764" h="623569">
                <a:moveTo>
                  <a:pt x="304038" y="0"/>
                </a:moveTo>
                <a:lnTo>
                  <a:pt x="101345" y="0"/>
                </a:lnTo>
                <a:lnTo>
                  <a:pt x="101345" y="420624"/>
                </a:lnTo>
                <a:lnTo>
                  <a:pt x="304038" y="420624"/>
                </a:lnTo>
                <a:lnTo>
                  <a:pt x="30403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44774" y="3069335"/>
            <a:ext cx="405765" cy="623570"/>
          </a:xfrm>
          <a:custGeom>
            <a:avLst/>
            <a:gdLst/>
            <a:ahLst/>
            <a:cxnLst/>
            <a:rect l="l" t="t" r="r" b="b"/>
            <a:pathLst>
              <a:path w="405764" h="623569">
                <a:moveTo>
                  <a:pt x="0" y="420624"/>
                </a:moveTo>
                <a:lnTo>
                  <a:pt x="101345" y="420624"/>
                </a:lnTo>
                <a:lnTo>
                  <a:pt x="101345" y="0"/>
                </a:lnTo>
                <a:lnTo>
                  <a:pt x="304038" y="0"/>
                </a:lnTo>
                <a:lnTo>
                  <a:pt x="304038" y="420624"/>
                </a:lnTo>
                <a:lnTo>
                  <a:pt x="405384" y="420624"/>
                </a:lnTo>
                <a:lnTo>
                  <a:pt x="202691" y="623315"/>
                </a:lnTo>
                <a:lnTo>
                  <a:pt x="0" y="42062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2393" y="2283968"/>
            <a:ext cx="4937760" cy="151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dirty="0">
                <a:solidFill>
                  <a:srgbClr val="11566A"/>
                </a:solidFill>
                <a:latin typeface="Courier New"/>
                <a:cs typeface="Courier New"/>
              </a:rPr>
              <a:t>: </a:t>
            </a:r>
            <a:r>
              <a:rPr b="1" spc="-10" dirty="0">
                <a:solidFill>
                  <a:srgbClr val="11566A"/>
                </a:solidFill>
                <a:latin typeface="Courier New"/>
                <a:cs typeface="Courier New"/>
              </a:rPr>
              <a:t>"=a" </a:t>
            </a:r>
            <a:r>
              <a:rPr b="1" spc="-15" dirty="0">
                <a:solidFill>
                  <a:srgbClr val="11566A"/>
                </a:solidFill>
                <a:latin typeface="Courier New"/>
                <a:cs typeface="Courier New"/>
              </a:rPr>
              <a:t>(</a:t>
            </a:r>
            <a:r>
              <a:rPr b="1" spc="975" dirty="0">
                <a:solidFill>
                  <a:srgbClr val="11566A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11566A"/>
                </a:solidFill>
                <a:latin typeface="Courier New"/>
                <a:cs typeface="Courier New"/>
              </a:rPr>
              <a:t>res)</a:t>
            </a:r>
            <a:endParaRPr>
              <a:latin typeface="Courier New"/>
              <a:cs typeface="Courier New"/>
            </a:endParaRPr>
          </a:p>
          <a:p>
            <a:pPr marR="5080" algn="r">
              <a:spcBef>
                <a:spcPts val="430"/>
              </a:spcBef>
            </a:pPr>
            <a:r>
              <a:rPr b="1" dirty="0">
                <a:solidFill>
                  <a:srgbClr val="11566A"/>
                </a:solidFill>
                <a:latin typeface="Courier New"/>
                <a:cs typeface="Courier New"/>
              </a:rPr>
              <a:t>: </a:t>
            </a:r>
            <a:r>
              <a:rPr b="1" spc="-5" dirty="0">
                <a:solidFill>
                  <a:srgbClr val="11566A"/>
                </a:solidFill>
                <a:latin typeface="Courier New"/>
                <a:cs typeface="Courier New"/>
              </a:rPr>
              <a:t>"0" </a:t>
            </a:r>
            <a:r>
              <a:rPr b="1" spc="-10" dirty="0">
                <a:solidFill>
                  <a:srgbClr val="11566A"/>
                </a:solidFill>
                <a:latin typeface="Courier New"/>
                <a:cs typeface="Courier New"/>
              </a:rPr>
              <a:t>(11),"b" (arg1),"c"</a:t>
            </a:r>
            <a:r>
              <a:rPr b="1" spc="-105" dirty="0">
                <a:solidFill>
                  <a:srgbClr val="11566A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11566A"/>
                </a:solidFill>
                <a:latin typeface="Courier New"/>
                <a:cs typeface="Courier New"/>
              </a:rPr>
              <a:t>(arg2),"d"</a:t>
            </a:r>
            <a:endParaRPr>
              <a:latin typeface="Courier New"/>
              <a:cs typeface="Courier New"/>
            </a:endParaRPr>
          </a:p>
          <a:p>
            <a:pPr marR="34925" algn="r">
              <a:spcBef>
                <a:spcPts val="925"/>
              </a:spcBef>
            </a:pPr>
            <a:r>
              <a:rPr sz="2400" spc="-5" dirty="0">
                <a:solidFill>
                  <a:srgbClr val="11566A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661035">
              <a:spcBef>
                <a:spcPts val="1250"/>
              </a:spcBef>
            </a:pPr>
            <a:r>
              <a:rPr sz="1600" b="1" spc="-5" dirty="0">
                <a:solidFill>
                  <a:srgbClr val="11566A"/>
                </a:solidFill>
                <a:latin typeface="Courier New"/>
                <a:cs typeface="Courier New"/>
              </a:rPr>
              <a:t>……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61711" y="2613152"/>
            <a:ext cx="2625725" cy="3330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-10" dirty="0">
                <a:solidFill>
                  <a:srgbClr val="11566A"/>
                </a:solidFill>
                <a:latin typeface="Courier New"/>
                <a:cs typeface="Courier New"/>
              </a:rPr>
              <a:t>(arg3),"S"</a:t>
            </a:r>
            <a:r>
              <a:rPr b="1" spc="-95" dirty="0">
                <a:solidFill>
                  <a:srgbClr val="11566A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11566A"/>
                </a:solidFill>
                <a:latin typeface="Courier New"/>
                <a:cs typeface="Courier New"/>
              </a:rPr>
              <a:t>(arg4));</a:t>
            </a:r>
            <a:endParaRPr>
              <a:latin typeface="Courier New"/>
              <a:cs typeface="Courier New"/>
            </a:endParaRPr>
          </a:p>
          <a:p>
            <a:pPr marL="24765">
              <a:spcBef>
                <a:spcPts val="925"/>
              </a:spcBef>
            </a:pPr>
            <a:r>
              <a:rPr sz="24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Constraints</a:t>
            </a:r>
            <a:endParaRPr sz="2400">
              <a:latin typeface="Times New Roman"/>
              <a:cs typeface="Times New Roman"/>
            </a:endParaRPr>
          </a:p>
          <a:p>
            <a:pPr marL="24765" marR="1337310"/>
            <a:r>
              <a:rPr sz="2400" b="1" dirty="0">
                <a:solidFill>
                  <a:srgbClr val="11566A"/>
                </a:solidFill>
                <a:latin typeface="Times New Roman"/>
                <a:cs typeface="Times New Roman"/>
              </a:rPr>
              <a:t>a = </a:t>
            </a:r>
            <a:r>
              <a:rPr sz="2400" b="1" spc="-10" dirty="0">
                <a:solidFill>
                  <a:srgbClr val="11566A"/>
                </a:solidFill>
                <a:latin typeface="Times New Roman"/>
                <a:cs typeface="Times New Roman"/>
              </a:rPr>
              <a:t>%eax  </a:t>
            </a:r>
            <a:r>
              <a:rPr sz="2400" b="1" dirty="0">
                <a:solidFill>
                  <a:srgbClr val="11566A"/>
                </a:solidFill>
                <a:latin typeface="Times New Roman"/>
                <a:cs typeface="Times New Roman"/>
              </a:rPr>
              <a:t>b =</a:t>
            </a:r>
            <a:r>
              <a:rPr sz="2400" b="1" spc="-90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11566A"/>
                </a:solidFill>
                <a:latin typeface="Times New Roman"/>
                <a:cs typeface="Times New Roman"/>
              </a:rPr>
              <a:t>%ebx  </a:t>
            </a:r>
            <a:r>
              <a:rPr sz="2400" b="1" dirty="0">
                <a:solidFill>
                  <a:srgbClr val="11566A"/>
                </a:solidFill>
                <a:latin typeface="Times New Roman"/>
                <a:cs typeface="Times New Roman"/>
              </a:rPr>
              <a:t>c = </a:t>
            </a:r>
            <a:r>
              <a:rPr sz="2400" b="1" spc="-10" dirty="0">
                <a:solidFill>
                  <a:srgbClr val="11566A"/>
                </a:solidFill>
                <a:latin typeface="Times New Roman"/>
                <a:cs typeface="Times New Roman"/>
              </a:rPr>
              <a:t>%ecx  </a:t>
            </a:r>
            <a:r>
              <a:rPr sz="2400" b="1" dirty="0">
                <a:solidFill>
                  <a:srgbClr val="11566A"/>
                </a:solidFill>
                <a:latin typeface="Times New Roman"/>
                <a:cs typeface="Times New Roman"/>
              </a:rPr>
              <a:t>d =</a:t>
            </a:r>
            <a:r>
              <a:rPr sz="2400" b="1" spc="-85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11566A"/>
                </a:solidFill>
                <a:latin typeface="Times New Roman"/>
                <a:cs typeface="Times New Roman"/>
              </a:rPr>
              <a:t>%edx  </a:t>
            </a:r>
            <a:r>
              <a:rPr sz="2400" b="1" dirty="0">
                <a:solidFill>
                  <a:srgbClr val="11566A"/>
                </a:solidFill>
                <a:latin typeface="Times New Roman"/>
                <a:cs typeface="Times New Roman"/>
              </a:rPr>
              <a:t>S = </a:t>
            </a:r>
            <a:r>
              <a:rPr sz="2400" b="1" spc="-10" dirty="0">
                <a:solidFill>
                  <a:srgbClr val="11566A"/>
                </a:solidFill>
                <a:latin typeface="Times New Roman"/>
                <a:cs typeface="Times New Roman"/>
              </a:rPr>
              <a:t>%esi  </a:t>
            </a:r>
            <a:r>
              <a:rPr sz="2400" b="1" dirty="0">
                <a:solidFill>
                  <a:srgbClr val="11566A"/>
                </a:solidFill>
                <a:latin typeface="Times New Roman"/>
                <a:cs typeface="Times New Roman"/>
              </a:rPr>
              <a:t>D =</a:t>
            </a:r>
            <a:r>
              <a:rPr sz="2400" b="1" spc="-95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11566A"/>
                </a:solidFill>
                <a:latin typeface="Times New Roman"/>
                <a:cs typeface="Times New Roman"/>
              </a:rPr>
              <a:t>%edi</a:t>
            </a:r>
            <a:endParaRPr sz="2400">
              <a:latin typeface="Times New Roman"/>
              <a:cs typeface="Times New Roman"/>
            </a:endParaRPr>
          </a:p>
          <a:p>
            <a:pPr marL="24765"/>
            <a:r>
              <a:rPr sz="2400" b="1" dirty="0">
                <a:solidFill>
                  <a:srgbClr val="11566A"/>
                </a:solidFill>
                <a:latin typeface="Times New Roman"/>
                <a:cs typeface="Times New Roman"/>
              </a:rPr>
              <a:t>0 = </a:t>
            </a:r>
            <a:r>
              <a:rPr sz="24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same </a:t>
            </a:r>
            <a:r>
              <a:rPr sz="2400" b="1" dirty="0">
                <a:solidFill>
                  <a:srgbClr val="11566A"/>
                </a:solidFill>
                <a:latin typeface="Times New Roman"/>
                <a:cs typeface="Times New Roman"/>
              </a:rPr>
              <a:t>as </a:t>
            </a:r>
            <a:r>
              <a:rPr sz="24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the</a:t>
            </a:r>
            <a:r>
              <a:rPr sz="2400" b="1" spc="-80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1566A"/>
                </a:solidFill>
                <a:latin typeface="Times New Roman"/>
                <a:cs typeface="Times New Roman"/>
              </a:rPr>
              <a:t>first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7969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315" y="1269496"/>
            <a:ext cx="8207375" cy="41549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190750"/>
            <a:r>
              <a:rPr spc="-15" dirty="0">
                <a:latin typeface="微软雅黑"/>
                <a:cs typeface="微软雅黑"/>
              </a:rPr>
              <a:t>CC</a:t>
            </a:r>
            <a:r>
              <a:rPr spc="-15" dirty="0"/>
              <a:t>内联汇编</a:t>
            </a:r>
            <a:r>
              <a:rPr spc="-15" dirty="0">
                <a:latin typeface="微软雅黑"/>
                <a:cs typeface="微软雅黑"/>
              </a:rPr>
              <a:t>-</a:t>
            </a:r>
            <a:r>
              <a:rPr spc="-85" dirty="0">
                <a:latin typeface="微软雅黑"/>
                <a:cs typeface="微软雅黑"/>
              </a:rPr>
              <a:t> </a:t>
            </a:r>
            <a:r>
              <a:rPr dirty="0"/>
              <a:t>参考资料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474" y="1946784"/>
            <a:ext cx="6296025" cy="1057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325" indent="-301625">
              <a:buSzPct val="90000"/>
              <a:buFont typeface="Arial"/>
              <a:buChar char="■"/>
              <a:tabLst>
                <a:tab pos="314960" algn="l"/>
              </a:tabLst>
            </a:pPr>
            <a:r>
              <a:rPr sz="2000" b="1" spc="-25" dirty="0">
                <a:solidFill>
                  <a:srgbClr val="11566A"/>
                </a:solidFill>
                <a:latin typeface="微软雅黑"/>
                <a:cs typeface="微软雅黑"/>
              </a:rPr>
              <a:t>GCC </a:t>
            </a:r>
            <a:r>
              <a:rPr sz="2000" b="1" spc="-5" dirty="0">
                <a:solidFill>
                  <a:srgbClr val="11566A"/>
                </a:solidFill>
                <a:latin typeface="微软雅黑"/>
                <a:cs typeface="微软雅黑"/>
              </a:rPr>
              <a:t>Manual </a:t>
            </a:r>
            <a:r>
              <a:rPr sz="2000" b="1" dirty="0">
                <a:solidFill>
                  <a:srgbClr val="11566A"/>
                </a:solidFill>
                <a:latin typeface="微软雅黑"/>
                <a:cs typeface="微软雅黑"/>
              </a:rPr>
              <a:t>6.41 –</a:t>
            </a:r>
            <a:r>
              <a:rPr sz="2000" b="1" spc="-20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2000" b="1" dirty="0">
                <a:solidFill>
                  <a:srgbClr val="11566A"/>
                </a:solidFill>
                <a:latin typeface="微软雅黑"/>
                <a:cs typeface="微软雅黑"/>
              </a:rPr>
              <a:t>6.43</a:t>
            </a:r>
            <a:endParaRPr sz="2000">
              <a:latin typeface="微软雅黑"/>
              <a:cs typeface="微软雅黑"/>
            </a:endParaRPr>
          </a:p>
          <a:p>
            <a:pPr marL="327660" indent="-314960">
              <a:spcBef>
                <a:spcPts val="935"/>
              </a:spcBef>
              <a:buSzPct val="90000"/>
              <a:buFont typeface="Arial"/>
              <a:buChar char="■"/>
              <a:tabLst>
                <a:tab pos="328295" algn="l"/>
              </a:tabLst>
            </a:pPr>
            <a:r>
              <a:rPr sz="2000" b="1" spc="-5" dirty="0">
                <a:solidFill>
                  <a:srgbClr val="11566A"/>
                </a:solidFill>
                <a:latin typeface="微软雅黑"/>
                <a:cs typeface="微软雅黑"/>
              </a:rPr>
              <a:t>Inline assembly </a:t>
            </a:r>
            <a:r>
              <a:rPr sz="2000" b="1" dirty="0">
                <a:solidFill>
                  <a:srgbClr val="11566A"/>
                </a:solidFill>
                <a:latin typeface="微软雅黑"/>
                <a:cs typeface="微软雅黑"/>
              </a:rPr>
              <a:t>for x86 in</a:t>
            </a:r>
            <a:r>
              <a:rPr sz="2000" b="1" spc="-5" dirty="0">
                <a:solidFill>
                  <a:srgbClr val="11566A"/>
                </a:solidFill>
                <a:latin typeface="微软雅黑"/>
                <a:cs typeface="微软雅黑"/>
              </a:rPr>
              <a:t> Linux:</a:t>
            </a:r>
            <a:endParaRPr sz="2000">
              <a:latin typeface="微软雅黑"/>
              <a:cs typeface="微软雅黑"/>
            </a:endParaRPr>
          </a:p>
          <a:p>
            <a:pPr marL="12700">
              <a:spcBef>
                <a:spcPts val="570"/>
              </a:spcBef>
            </a:pPr>
            <a:r>
              <a:rPr sz="1600" b="1" u="sng" spc="-5" dirty="0">
                <a:solidFill>
                  <a:srgbClr val="0000FF"/>
                </a:solidFill>
                <a:latin typeface="微软雅黑"/>
                <a:cs typeface="微软雅黑"/>
                <a:hlinkClick r:id="rId2"/>
              </a:rPr>
              <a:t>http://www.ibm.com/developerworks/library/l-ia/index.html</a:t>
            </a:r>
            <a:endParaRPr sz="16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30168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如何降低运行的特权级？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如何开始一个应用程序的执行？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024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两种不同的中断返回过程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Box 11"/>
          <p:cNvSpPr txBox="1">
            <a:spLocks noChangeArrowheads="1"/>
          </p:cNvSpPr>
          <p:nvPr/>
        </p:nvSpPr>
        <p:spPr bwMode="auto">
          <a:xfrm>
            <a:off x="1924348" y="1980164"/>
            <a:ext cx="11540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</a:t>
            </a: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After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Stack Switch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Straight Arrow Connector 21"/>
          <p:cNvCxnSpPr>
            <a:cxnSpLocks noChangeShapeType="1"/>
          </p:cNvCxnSpPr>
          <p:nvPr/>
        </p:nvCxnSpPr>
        <p:spPr bwMode="auto">
          <a:xfrm flipH="1">
            <a:off x="1578682" y="2096307"/>
            <a:ext cx="363639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  <p:cxnSp>
        <p:nvCxnSpPr>
          <p:cNvPr id="6" name="直接连接符 5"/>
          <p:cNvCxnSpPr/>
          <p:nvPr/>
        </p:nvCxnSpPr>
        <p:spPr>
          <a:xfrm>
            <a:off x="607298" y="1748752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07298" y="199961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07298" y="2212000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07298" y="2426793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07298" y="263917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07298" y="285638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07298" y="306876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07298" y="3278183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07298" y="349297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553969" y="1748752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3079290" y="3257796"/>
            <a:ext cx="10142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 Code</a:t>
            </a:r>
            <a:endParaRPr lang="en-US" altLang="zh-CN" sz="1200" b="1" dirty="0">
              <a:solidFill>
                <a:srgbClr val="0050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098866" y="1748752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098866" y="199961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098866" y="2212000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098866" y="2426793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098866" y="263917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098866" y="285638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098866" y="306876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098866" y="3278183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098866" y="349297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045537" y="1748752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1"/>
          <p:cNvSpPr txBox="1">
            <a:spLocks noChangeArrowheads="1"/>
          </p:cNvSpPr>
          <p:nvPr/>
        </p:nvSpPr>
        <p:spPr bwMode="auto">
          <a:xfrm>
            <a:off x="3097190" y="2188233"/>
            <a:ext cx="99418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SS(RPL=3)</a:t>
            </a:r>
            <a:endParaRPr lang="en-US" altLang="zh-CN" sz="1200" b="1" dirty="0">
              <a:solidFill>
                <a:srgbClr val="0050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11"/>
          <p:cNvSpPr txBox="1">
            <a:spLocks noChangeArrowheads="1"/>
          </p:cNvSpPr>
          <p:nvPr/>
        </p:nvSpPr>
        <p:spPr bwMode="auto">
          <a:xfrm>
            <a:off x="3344443" y="2403844"/>
            <a:ext cx="470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ESP</a:t>
            </a:r>
            <a:endParaRPr lang="en-US" altLang="zh-CN" sz="1200" b="1" dirty="0">
              <a:solidFill>
                <a:srgbClr val="0050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11"/>
          <p:cNvSpPr txBox="1">
            <a:spLocks noChangeArrowheads="1"/>
          </p:cNvSpPr>
          <p:nvPr/>
        </p:nvSpPr>
        <p:spPr bwMode="auto">
          <a:xfrm>
            <a:off x="3161685" y="2619456"/>
            <a:ext cx="7825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EFLAGS</a:t>
            </a:r>
            <a:endParaRPr lang="en-US" altLang="zh-CN" sz="1200" b="1" dirty="0">
              <a:solidFill>
                <a:srgbClr val="0050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11"/>
          <p:cNvSpPr txBox="1">
            <a:spLocks noChangeArrowheads="1"/>
          </p:cNvSpPr>
          <p:nvPr/>
        </p:nvSpPr>
        <p:spPr bwMode="auto">
          <a:xfrm>
            <a:off x="3095858" y="2829166"/>
            <a:ext cx="10054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CS(RPL=3)</a:t>
            </a:r>
            <a:endParaRPr lang="en-US" altLang="zh-CN" sz="1200" b="1" dirty="0">
              <a:solidFill>
                <a:srgbClr val="0050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11"/>
          <p:cNvSpPr txBox="1">
            <a:spLocks noChangeArrowheads="1"/>
          </p:cNvSpPr>
          <p:nvPr/>
        </p:nvSpPr>
        <p:spPr bwMode="auto">
          <a:xfrm>
            <a:off x="3371918" y="3032824"/>
            <a:ext cx="4251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EIP</a:t>
            </a:r>
            <a:endParaRPr lang="en-US" altLang="zh-CN" sz="1200" b="1" dirty="0">
              <a:solidFill>
                <a:srgbClr val="0050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Straight Arrow Connector 21"/>
          <p:cNvCxnSpPr>
            <a:cxnSpLocks noChangeShapeType="1"/>
          </p:cNvCxnSpPr>
          <p:nvPr/>
        </p:nvCxnSpPr>
        <p:spPr bwMode="auto">
          <a:xfrm>
            <a:off x="2658537" y="3382354"/>
            <a:ext cx="388960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  <p:sp>
        <p:nvSpPr>
          <p:cNvPr id="33" name="TextBox 11"/>
          <p:cNvSpPr txBox="1">
            <a:spLocks noChangeArrowheads="1"/>
          </p:cNvSpPr>
          <p:nvPr/>
        </p:nvSpPr>
        <p:spPr bwMode="auto">
          <a:xfrm>
            <a:off x="1567122" y="3163630"/>
            <a:ext cx="11366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</a:t>
            </a: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After</a:t>
            </a:r>
            <a:endParaRPr lang="en-US" altLang="zh-CN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Entering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11"/>
          <p:cNvSpPr txBox="1">
            <a:spLocks noChangeArrowheads="1"/>
          </p:cNvSpPr>
          <p:nvPr/>
        </p:nvSpPr>
        <p:spPr bwMode="auto">
          <a:xfrm>
            <a:off x="6172957" y="4197307"/>
            <a:ext cx="989992" cy="402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Before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Entering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Straight Arrow Connector 21"/>
          <p:cNvCxnSpPr>
            <a:cxnSpLocks noChangeShapeType="1"/>
          </p:cNvCxnSpPr>
          <p:nvPr/>
        </p:nvCxnSpPr>
        <p:spPr bwMode="auto">
          <a:xfrm flipH="1">
            <a:off x="5827291" y="4313450"/>
            <a:ext cx="363639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  <p:sp>
        <p:nvSpPr>
          <p:cNvPr id="36" name="TextBox 13"/>
          <p:cNvSpPr txBox="1">
            <a:spLocks noChangeArrowheads="1"/>
          </p:cNvSpPr>
          <p:nvPr/>
        </p:nvSpPr>
        <p:spPr bwMode="auto">
          <a:xfrm>
            <a:off x="5948937" y="5004616"/>
            <a:ext cx="989992" cy="402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After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Entering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4855907" y="3965895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4855907" y="421676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4855907" y="4429143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855907" y="464393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4855907" y="485631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855907" y="5073524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855907" y="528590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4855907" y="549532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4855907" y="571011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5802578" y="3965895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1"/>
          <p:cNvCxnSpPr>
            <a:cxnSpLocks noChangeShapeType="1"/>
          </p:cNvCxnSpPr>
          <p:nvPr/>
        </p:nvCxnSpPr>
        <p:spPr bwMode="auto">
          <a:xfrm>
            <a:off x="6907146" y="5183612"/>
            <a:ext cx="388960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  <p:cxnSp>
        <p:nvCxnSpPr>
          <p:cNvPr id="48" name="直接连接符 47"/>
          <p:cNvCxnSpPr/>
          <p:nvPr/>
        </p:nvCxnSpPr>
        <p:spPr>
          <a:xfrm>
            <a:off x="7346162" y="3965895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7346162" y="421676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7346162" y="4429143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7346162" y="464393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7346162" y="485631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7346162" y="5073524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7346162" y="528590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7346162" y="549532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7346162" y="571011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8292833" y="3965895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11"/>
          <p:cNvSpPr txBox="1">
            <a:spLocks noChangeArrowheads="1"/>
          </p:cNvSpPr>
          <p:nvPr/>
        </p:nvSpPr>
        <p:spPr bwMode="auto">
          <a:xfrm>
            <a:off x="7410883" y="4426396"/>
            <a:ext cx="7718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EFLAGS</a:t>
            </a:r>
            <a:endParaRPr lang="en-US" altLang="zh-CN" sz="1200" b="1" dirty="0">
              <a:solidFill>
                <a:srgbClr val="0050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11"/>
          <p:cNvSpPr txBox="1">
            <a:spLocks noChangeArrowheads="1"/>
          </p:cNvSpPr>
          <p:nvPr/>
        </p:nvSpPr>
        <p:spPr bwMode="auto">
          <a:xfrm>
            <a:off x="7355959" y="4642007"/>
            <a:ext cx="10054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CS(RPL=0)</a:t>
            </a:r>
            <a:endParaRPr lang="en-US" altLang="zh-CN" sz="1200" b="1" dirty="0">
              <a:solidFill>
                <a:srgbClr val="0050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11"/>
          <p:cNvSpPr txBox="1">
            <a:spLocks noChangeArrowheads="1"/>
          </p:cNvSpPr>
          <p:nvPr/>
        </p:nvSpPr>
        <p:spPr bwMode="auto">
          <a:xfrm>
            <a:off x="7559458" y="4857619"/>
            <a:ext cx="4251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EIP</a:t>
            </a:r>
            <a:endParaRPr lang="en-US" altLang="zh-CN" sz="1200" b="1" dirty="0">
              <a:solidFill>
                <a:srgbClr val="0050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11"/>
          <p:cNvSpPr txBox="1">
            <a:spLocks noChangeArrowheads="1"/>
          </p:cNvSpPr>
          <p:nvPr/>
        </p:nvSpPr>
        <p:spPr bwMode="auto">
          <a:xfrm>
            <a:off x="7348919" y="5056819"/>
            <a:ext cx="10142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 Code</a:t>
            </a:r>
            <a:endParaRPr lang="en-US" altLang="zh-CN" sz="1200" b="1" dirty="0">
              <a:solidFill>
                <a:srgbClr val="0050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36704" y="3742875"/>
            <a:ext cx="270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用户模式的中断与返回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5326282" y="3548651"/>
            <a:ext cx="270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特权模式的中断与返回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179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07466" y="1808735"/>
            <a:ext cx="513895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710" dirty="0">
                <a:solidFill>
                  <a:srgbClr val="11566A"/>
                </a:solidFill>
                <a:latin typeface="Arial"/>
                <a:cs typeface="Arial"/>
              </a:rPr>
              <a:t>■</a:t>
            </a:r>
            <a:r>
              <a:rPr b="1" spc="-35" dirty="0">
                <a:solidFill>
                  <a:srgbClr val="11566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1566A"/>
                </a:solidFill>
                <a:latin typeface="微软雅黑"/>
                <a:cs typeface="微软雅黑"/>
              </a:rPr>
              <a:t>不同特权级的中断切换对堆栈的影响</a:t>
            </a:r>
            <a:endParaRPr sz="2000" dirty="0">
              <a:latin typeface="微软雅黑"/>
              <a:cs typeface="微软雅黑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02538" y="2901695"/>
          <a:ext cx="1117549" cy="2320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7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spc="-10" dirty="0">
                          <a:latin typeface="Comic Sans MS"/>
                          <a:cs typeface="Comic Sans MS"/>
                        </a:rPr>
                        <a:t>EFLAGS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spc="-10" dirty="0">
                          <a:latin typeface="Comic Sans MS"/>
                          <a:cs typeface="Comic Sans MS"/>
                        </a:rPr>
                        <a:t>CS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spc="-5" dirty="0">
                          <a:latin typeface="Comic Sans MS"/>
                          <a:cs typeface="Comic Sans MS"/>
                        </a:rPr>
                        <a:t>EIP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Error</a:t>
                      </a:r>
                      <a:r>
                        <a:rPr sz="1000" spc="-114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000" spc="-5" dirty="0">
                          <a:latin typeface="Comic Sans MS"/>
                          <a:cs typeface="Comic Sans MS"/>
                        </a:rPr>
                        <a:t>Code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500">
                <a:tc>
                  <a:txBody>
                    <a:bodyPr/>
                    <a:lstStyle/>
                    <a:p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endParaRPr sz="10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721610" y="3181986"/>
            <a:ext cx="1333500" cy="37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ESP </a:t>
            </a:r>
            <a:r>
              <a:rPr sz="12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Before  </a:t>
            </a:r>
            <a:r>
              <a:rPr sz="1200" b="1" spc="-15" dirty="0">
                <a:solidFill>
                  <a:srgbClr val="11566A"/>
                </a:solidFill>
                <a:latin typeface="Times New Roman"/>
                <a:cs typeface="Times New Roman"/>
              </a:rPr>
              <a:t>Transfer </a:t>
            </a: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to</a:t>
            </a:r>
            <a:r>
              <a:rPr sz="1200" b="1" spc="-90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Handler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66950" y="3233927"/>
            <a:ext cx="417830" cy="76200"/>
          </a:xfrm>
          <a:custGeom>
            <a:avLst/>
            <a:gdLst/>
            <a:ahLst/>
            <a:cxnLst/>
            <a:rect l="l" t="t" r="r" b="b"/>
            <a:pathLst>
              <a:path w="41783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4"/>
                </a:lnTo>
                <a:lnTo>
                  <a:pt x="76200" y="28194"/>
                </a:lnTo>
                <a:lnTo>
                  <a:pt x="76200" y="0"/>
                </a:lnTo>
                <a:close/>
              </a:path>
              <a:path w="417830" h="76200">
                <a:moveTo>
                  <a:pt x="76200" y="28194"/>
                </a:moveTo>
                <a:lnTo>
                  <a:pt x="63500" y="28194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4"/>
                </a:lnTo>
                <a:close/>
              </a:path>
              <a:path w="417830" h="76200">
                <a:moveTo>
                  <a:pt x="417449" y="28194"/>
                </a:moveTo>
                <a:lnTo>
                  <a:pt x="76200" y="28194"/>
                </a:lnTo>
                <a:lnTo>
                  <a:pt x="76200" y="48006"/>
                </a:lnTo>
                <a:lnTo>
                  <a:pt x="417449" y="48006"/>
                </a:lnTo>
                <a:lnTo>
                  <a:pt x="417449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66950" y="4311170"/>
            <a:ext cx="417830" cy="76200"/>
          </a:xfrm>
          <a:custGeom>
            <a:avLst/>
            <a:gdLst/>
            <a:ahLst/>
            <a:cxnLst/>
            <a:rect l="l" t="t" r="r" b="b"/>
            <a:pathLst>
              <a:path w="41783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3"/>
                </a:lnTo>
                <a:lnTo>
                  <a:pt x="76200" y="28193"/>
                </a:lnTo>
                <a:lnTo>
                  <a:pt x="76200" y="0"/>
                </a:lnTo>
                <a:close/>
              </a:path>
              <a:path w="417830" h="76200">
                <a:moveTo>
                  <a:pt x="76200" y="28193"/>
                </a:moveTo>
                <a:lnTo>
                  <a:pt x="63500" y="28193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3"/>
                </a:lnTo>
                <a:close/>
              </a:path>
              <a:path w="417830" h="76200">
                <a:moveTo>
                  <a:pt x="417449" y="28193"/>
                </a:moveTo>
                <a:lnTo>
                  <a:pt x="76200" y="28193"/>
                </a:lnTo>
                <a:lnTo>
                  <a:pt x="76200" y="48006"/>
                </a:lnTo>
                <a:lnTo>
                  <a:pt x="417449" y="48006"/>
                </a:lnTo>
                <a:lnTo>
                  <a:pt x="417449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03324" y="2351405"/>
            <a:ext cx="1551305" cy="37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2710"/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Stack </a:t>
            </a:r>
            <a:r>
              <a:rPr sz="12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Usage </a:t>
            </a: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with </a:t>
            </a:r>
            <a:r>
              <a:rPr sz="12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No  Privilege-Level</a:t>
            </a:r>
            <a:r>
              <a:rPr sz="1200" b="1" spc="25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Change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25136" y="3146170"/>
            <a:ext cx="1130300" cy="0"/>
          </a:xfrm>
          <a:custGeom>
            <a:avLst/>
            <a:gdLst/>
            <a:ahLst/>
            <a:cxnLst/>
            <a:rect l="l" t="t" r="r" b="b"/>
            <a:pathLst>
              <a:path w="1130300">
                <a:moveTo>
                  <a:pt x="0" y="0"/>
                </a:moveTo>
                <a:lnTo>
                  <a:pt x="1130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5136" y="3390645"/>
            <a:ext cx="1130300" cy="0"/>
          </a:xfrm>
          <a:custGeom>
            <a:avLst/>
            <a:gdLst/>
            <a:ahLst/>
            <a:cxnLst/>
            <a:rect l="l" t="t" r="r" b="b"/>
            <a:pathLst>
              <a:path w="1130300">
                <a:moveTo>
                  <a:pt x="0" y="0"/>
                </a:moveTo>
                <a:lnTo>
                  <a:pt x="1130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5136" y="3635120"/>
            <a:ext cx="1130300" cy="0"/>
          </a:xfrm>
          <a:custGeom>
            <a:avLst/>
            <a:gdLst/>
            <a:ahLst/>
            <a:cxnLst/>
            <a:rect l="l" t="t" r="r" b="b"/>
            <a:pathLst>
              <a:path w="1130300">
                <a:moveTo>
                  <a:pt x="0" y="0"/>
                </a:moveTo>
                <a:lnTo>
                  <a:pt x="1130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5136" y="3879595"/>
            <a:ext cx="1130300" cy="0"/>
          </a:xfrm>
          <a:custGeom>
            <a:avLst/>
            <a:gdLst/>
            <a:ahLst/>
            <a:cxnLst/>
            <a:rect l="l" t="t" r="r" b="b"/>
            <a:pathLst>
              <a:path w="1130300">
                <a:moveTo>
                  <a:pt x="0" y="0"/>
                </a:moveTo>
                <a:lnTo>
                  <a:pt x="1130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5136" y="4124071"/>
            <a:ext cx="1130300" cy="0"/>
          </a:xfrm>
          <a:custGeom>
            <a:avLst/>
            <a:gdLst/>
            <a:ahLst/>
            <a:cxnLst/>
            <a:rect l="l" t="t" r="r" b="b"/>
            <a:pathLst>
              <a:path w="1130300">
                <a:moveTo>
                  <a:pt x="0" y="0"/>
                </a:moveTo>
                <a:lnTo>
                  <a:pt x="1130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5136" y="4368546"/>
            <a:ext cx="1130300" cy="0"/>
          </a:xfrm>
          <a:custGeom>
            <a:avLst/>
            <a:gdLst/>
            <a:ahLst/>
            <a:cxnLst/>
            <a:rect l="l" t="t" r="r" b="b"/>
            <a:pathLst>
              <a:path w="1130300">
                <a:moveTo>
                  <a:pt x="0" y="0"/>
                </a:moveTo>
                <a:lnTo>
                  <a:pt x="1130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5136" y="4613021"/>
            <a:ext cx="1130300" cy="0"/>
          </a:xfrm>
          <a:custGeom>
            <a:avLst/>
            <a:gdLst/>
            <a:ahLst/>
            <a:cxnLst/>
            <a:rect l="l" t="t" r="r" b="b"/>
            <a:pathLst>
              <a:path w="1130300">
                <a:moveTo>
                  <a:pt x="0" y="0"/>
                </a:moveTo>
                <a:lnTo>
                  <a:pt x="1130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5136" y="4857521"/>
            <a:ext cx="1130300" cy="0"/>
          </a:xfrm>
          <a:custGeom>
            <a:avLst/>
            <a:gdLst/>
            <a:ahLst/>
            <a:cxnLst/>
            <a:rect l="l" t="t" r="r" b="b"/>
            <a:pathLst>
              <a:path w="1130300">
                <a:moveTo>
                  <a:pt x="0" y="0"/>
                </a:moveTo>
                <a:lnTo>
                  <a:pt x="1130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31486" y="2901695"/>
            <a:ext cx="0" cy="2200910"/>
          </a:xfrm>
          <a:custGeom>
            <a:avLst/>
            <a:gdLst/>
            <a:ahLst/>
            <a:cxnLst/>
            <a:rect l="l" t="t" r="r" b="b"/>
            <a:pathLst>
              <a:path h="2200910">
                <a:moveTo>
                  <a:pt x="0" y="0"/>
                </a:moveTo>
                <a:lnTo>
                  <a:pt x="0" y="22003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49086" y="2901695"/>
            <a:ext cx="0" cy="2200910"/>
          </a:xfrm>
          <a:custGeom>
            <a:avLst/>
            <a:gdLst/>
            <a:ahLst/>
            <a:cxnLst/>
            <a:rect l="l" t="t" r="r" b="b"/>
            <a:pathLst>
              <a:path h="2200910">
                <a:moveTo>
                  <a:pt x="0" y="0"/>
                </a:moveTo>
                <a:lnTo>
                  <a:pt x="0" y="22003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146419" y="3161284"/>
            <a:ext cx="1333500" cy="37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ESP </a:t>
            </a:r>
            <a:r>
              <a:rPr sz="12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Before  </a:t>
            </a:r>
            <a:r>
              <a:rPr sz="1200" b="1" spc="-15" dirty="0">
                <a:solidFill>
                  <a:srgbClr val="11566A"/>
                </a:solidFill>
                <a:latin typeface="Times New Roman"/>
                <a:cs typeface="Times New Roman"/>
              </a:rPr>
              <a:t>Transfer </a:t>
            </a: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to</a:t>
            </a:r>
            <a:r>
              <a:rPr sz="1200" b="1" spc="-90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Handler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670041" y="3215639"/>
            <a:ext cx="417830" cy="76200"/>
          </a:xfrm>
          <a:custGeom>
            <a:avLst/>
            <a:gdLst/>
            <a:ahLst/>
            <a:cxnLst/>
            <a:rect l="l" t="t" r="r" b="b"/>
            <a:pathLst>
              <a:path w="41782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3"/>
                </a:lnTo>
                <a:lnTo>
                  <a:pt x="76200" y="28193"/>
                </a:lnTo>
                <a:lnTo>
                  <a:pt x="76200" y="0"/>
                </a:lnTo>
                <a:close/>
              </a:path>
              <a:path w="417829" h="76200">
                <a:moveTo>
                  <a:pt x="76200" y="28193"/>
                </a:moveTo>
                <a:lnTo>
                  <a:pt x="63500" y="28193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3"/>
                </a:lnTo>
                <a:close/>
              </a:path>
              <a:path w="417829" h="76200">
                <a:moveTo>
                  <a:pt x="417449" y="28193"/>
                </a:moveTo>
                <a:lnTo>
                  <a:pt x="76200" y="28193"/>
                </a:lnTo>
                <a:lnTo>
                  <a:pt x="76200" y="48006"/>
                </a:lnTo>
                <a:lnTo>
                  <a:pt x="417449" y="48006"/>
                </a:lnTo>
                <a:lnTo>
                  <a:pt x="417449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808727" y="2351405"/>
            <a:ext cx="1551305" cy="37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03835"/>
            <a:r>
              <a:rPr sz="12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Stack Usage </a:t>
            </a: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with  </a:t>
            </a:r>
            <a:r>
              <a:rPr sz="12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Privilege-Level</a:t>
            </a:r>
            <a:r>
              <a:rPr sz="1200" b="1" spc="20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Change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7512811" y="2906523"/>
          <a:ext cx="1117600" cy="2200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SS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spc="-5" dirty="0">
                          <a:latin typeface="Comic Sans MS"/>
                          <a:cs typeface="Comic Sans MS"/>
                        </a:rPr>
                        <a:t>ESP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spc="-10" dirty="0">
                          <a:latin typeface="Comic Sans MS"/>
                          <a:cs typeface="Comic Sans MS"/>
                        </a:rPr>
                        <a:t>EFLAGS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spc="-10" dirty="0">
                          <a:latin typeface="Comic Sans MS"/>
                          <a:cs typeface="Comic Sans MS"/>
                        </a:rPr>
                        <a:t>CS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4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spc="-5" dirty="0">
                          <a:latin typeface="Comic Sans MS"/>
                          <a:cs typeface="Comic Sans MS"/>
                        </a:rPr>
                        <a:t>EIP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36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Error</a:t>
                      </a:r>
                      <a:r>
                        <a:rPr sz="1000" spc="-114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000" spc="-5" dirty="0">
                          <a:latin typeface="Comic Sans MS"/>
                          <a:cs typeface="Comic Sans MS"/>
                        </a:rPr>
                        <a:t>Code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endParaRPr sz="10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7216903" y="4705223"/>
            <a:ext cx="290195" cy="76835"/>
          </a:xfrm>
          <a:custGeom>
            <a:avLst/>
            <a:gdLst/>
            <a:ahLst/>
            <a:cxnLst/>
            <a:rect l="l" t="t" r="r" b="b"/>
            <a:pathLst>
              <a:path w="290195" h="76835">
                <a:moveTo>
                  <a:pt x="213453" y="48066"/>
                </a:moveTo>
                <a:lnTo>
                  <a:pt x="213359" y="76263"/>
                </a:lnTo>
                <a:lnTo>
                  <a:pt x="270125" y="48107"/>
                </a:lnTo>
                <a:lnTo>
                  <a:pt x="226187" y="48107"/>
                </a:lnTo>
                <a:lnTo>
                  <a:pt x="213453" y="48066"/>
                </a:lnTo>
                <a:close/>
              </a:path>
              <a:path w="290195" h="76835">
                <a:moveTo>
                  <a:pt x="213519" y="28254"/>
                </a:moveTo>
                <a:lnTo>
                  <a:pt x="213453" y="48066"/>
                </a:lnTo>
                <a:lnTo>
                  <a:pt x="226187" y="48107"/>
                </a:lnTo>
                <a:lnTo>
                  <a:pt x="226187" y="28295"/>
                </a:lnTo>
                <a:lnTo>
                  <a:pt x="213519" y="28254"/>
                </a:lnTo>
                <a:close/>
              </a:path>
              <a:path w="290195" h="76835">
                <a:moveTo>
                  <a:pt x="213614" y="0"/>
                </a:moveTo>
                <a:lnTo>
                  <a:pt x="213519" y="28254"/>
                </a:lnTo>
                <a:lnTo>
                  <a:pt x="226187" y="28295"/>
                </a:lnTo>
                <a:lnTo>
                  <a:pt x="226187" y="48107"/>
                </a:lnTo>
                <a:lnTo>
                  <a:pt x="270125" y="48107"/>
                </a:lnTo>
                <a:lnTo>
                  <a:pt x="289687" y="38404"/>
                </a:lnTo>
                <a:lnTo>
                  <a:pt x="213614" y="0"/>
                </a:lnTo>
                <a:close/>
              </a:path>
              <a:path w="290195" h="76835">
                <a:moveTo>
                  <a:pt x="0" y="27558"/>
                </a:moveTo>
                <a:lnTo>
                  <a:pt x="0" y="47370"/>
                </a:lnTo>
                <a:lnTo>
                  <a:pt x="213453" y="48066"/>
                </a:lnTo>
                <a:lnTo>
                  <a:pt x="213519" y="28254"/>
                </a:lnTo>
                <a:lnTo>
                  <a:pt x="0" y="27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54227" y="2811398"/>
            <a:ext cx="45339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b="1" spc="-15" dirty="0">
                <a:solidFill>
                  <a:srgbClr val="11566A"/>
                </a:solidFill>
                <a:latin typeface="Times New Roman"/>
                <a:cs typeface="Times New Roman"/>
              </a:rPr>
              <a:t>H</a:t>
            </a:r>
            <a:r>
              <a:rPr sz="16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igh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6304" y="4158488"/>
            <a:ext cx="6577965" cy="1111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87575"/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ESP</a:t>
            </a:r>
            <a:r>
              <a:rPr sz="1200" b="1" spc="-235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After</a:t>
            </a:r>
            <a:endParaRPr sz="1200" dirty="0">
              <a:latin typeface="Times New Roman"/>
              <a:cs typeface="Times New Roman"/>
            </a:endParaRPr>
          </a:p>
          <a:p>
            <a:pPr marL="2187575"/>
            <a:r>
              <a:rPr sz="1200" b="1" spc="-15" dirty="0">
                <a:solidFill>
                  <a:srgbClr val="11566A"/>
                </a:solidFill>
                <a:latin typeface="Times New Roman"/>
                <a:cs typeface="Times New Roman"/>
              </a:rPr>
              <a:t>Transfer </a:t>
            </a: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to</a:t>
            </a:r>
            <a:r>
              <a:rPr sz="1200" b="1" spc="-90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Handler</a:t>
            </a:r>
            <a:endParaRPr sz="1200" dirty="0">
              <a:latin typeface="Times New Roman"/>
              <a:cs typeface="Times New Roman"/>
            </a:endParaRPr>
          </a:p>
          <a:p>
            <a:pPr marR="666115" algn="r">
              <a:spcBef>
                <a:spcPts val="229"/>
              </a:spcBef>
            </a:pP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ESP</a:t>
            </a:r>
            <a:r>
              <a:rPr sz="1200" b="1" spc="-235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After</a:t>
            </a:r>
            <a:endParaRPr sz="1200" dirty="0">
              <a:latin typeface="Times New Roman"/>
              <a:cs typeface="Times New Roman"/>
            </a:endParaRPr>
          </a:p>
          <a:p>
            <a:pPr marR="5080" algn="r"/>
            <a:r>
              <a:rPr sz="1200" b="1" spc="-15" dirty="0">
                <a:solidFill>
                  <a:srgbClr val="11566A"/>
                </a:solidFill>
                <a:latin typeface="Times New Roman"/>
                <a:cs typeface="Times New Roman"/>
              </a:rPr>
              <a:t>Transfer </a:t>
            </a: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to</a:t>
            </a:r>
            <a:r>
              <a:rPr sz="1200" b="1" spc="-90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Handler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spcBef>
                <a:spcPts val="740"/>
              </a:spcBef>
            </a:pPr>
            <a:r>
              <a:rPr sz="16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Low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38503" y="5379872"/>
            <a:ext cx="98425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Stack</a:t>
            </a:r>
            <a:r>
              <a:rPr sz="2400" b="1" spc="-80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1566A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98289" y="5379872"/>
            <a:ext cx="982344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Stack</a:t>
            </a:r>
            <a:r>
              <a:rPr sz="2400" b="1" spc="-95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1566A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597520" y="5348173"/>
            <a:ext cx="982344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Stack</a:t>
            </a:r>
            <a:r>
              <a:rPr sz="2400" b="1" spc="-95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1566A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标题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978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0" y="1071563"/>
            <a:ext cx="914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–切换特权级 (0 to 3)</a:t>
            </a:r>
          </a:p>
        </p:txBody>
      </p:sp>
      <p:sp>
        <p:nvSpPr>
          <p:cNvPr id="116" name="TextBox 11"/>
          <p:cNvSpPr txBox="1">
            <a:spLocks noChangeArrowheads="1"/>
          </p:cNvSpPr>
          <p:nvPr/>
        </p:nvSpPr>
        <p:spPr bwMode="auto">
          <a:xfrm>
            <a:off x="1924348" y="1932221"/>
            <a:ext cx="11366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Before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Entering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7" name="Straight Arrow Connector 21"/>
          <p:cNvCxnSpPr>
            <a:cxnSpLocks noChangeShapeType="1"/>
          </p:cNvCxnSpPr>
          <p:nvPr/>
        </p:nvCxnSpPr>
        <p:spPr bwMode="auto">
          <a:xfrm flipH="1">
            <a:off x="1578683" y="2048363"/>
            <a:ext cx="363639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  <p:sp>
        <p:nvSpPr>
          <p:cNvPr id="118" name="TextBox 13"/>
          <p:cNvSpPr txBox="1">
            <a:spLocks noChangeArrowheads="1"/>
          </p:cNvSpPr>
          <p:nvPr/>
        </p:nvSpPr>
        <p:spPr bwMode="auto">
          <a:xfrm>
            <a:off x="1700328" y="2739530"/>
            <a:ext cx="11366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After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Entering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9" name="直接连接符 118"/>
          <p:cNvCxnSpPr/>
          <p:nvPr/>
        </p:nvCxnSpPr>
        <p:spPr>
          <a:xfrm>
            <a:off x="607298" y="170080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607298" y="195167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607298" y="216405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07298" y="237884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607298" y="259123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607298" y="280843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607298" y="302081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607298" y="323023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607298" y="344503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1553969" y="170080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21"/>
          <p:cNvCxnSpPr>
            <a:cxnSpLocks noChangeShapeType="1"/>
          </p:cNvCxnSpPr>
          <p:nvPr/>
        </p:nvCxnSpPr>
        <p:spPr bwMode="auto">
          <a:xfrm>
            <a:off x="2658537" y="2918525"/>
            <a:ext cx="388960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  <p:cxnSp>
        <p:nvCxnSpPr>
          <p:cNvPr id="130" name="直接连接符 129"/>
          <p:cNvCxnSpPr/>
          <p:nvPr/>
        </p:nvCxnSpPr>
        <p:spPr>
          <a:xfrm>
            <a:off x="3097553" y="170080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3097553" y="195167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>
            <a:off x="3097553" y="216405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>
            <a:off x="3097553" y="237884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3097553" y="259123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3097553" y="280843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3097553" y="302081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>
            <a:off x="3097553" y="323023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3097553" y="344503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4044224" y="170080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1"/>
          <p:cNvSpPr txBox="1">
            <a:spLocks noChangeArrowheads="1"/>
          </p:cNvSpPr>
          <p:nvPr/>
        </p:nvSpPr>
        <p:spPr bwMode="auto">
          <a:xfrm>
            <a:off x="3162274" y="2161310"/>
            <a:ext cx="7718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EFLAGS</a:t>
            </a:r>
          </a:p>
        </p:txBody>
      </p:sp>
      <p:sp>
        <p:nvSpPr>
          <p:cNvPr id="148" name="TextBox 11"/>
          <p:cNvSpPr txBox="1">
            <a:spLocks noChangeArrowheads="1"/>
          </p:cNvSpPr>
          <p:nvPr/>
        </p:nvSpPr>
        <p:spPr bwMode="auto">
          <a:xfrm>
            <a:off x="3107351" y="2376921"/>
            <a:ext cx="10054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CS(RPL=0)</a:t>
            </a:r>
          </a:p>
        </p:txBody>
      </p:sp>
      <p:sp>
        <p:nvSpPr>
          <p:cNvPr id="149" name="TextBox 11"/>
          <p:cNvSpPr txBox="1">
            <a:spLocks noChangeArrowheads="1"/>
          </p:cNvSpPr>
          <p:nvPr/>
        </p:nvSpPr>
        <p:spPr bwMode="auto">
          <a:xfrm>
            <a:off x="3310849" y="2592533"/>
            <a:ext cx="4251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EIP</a:t>
            </a:r>
          </a:p>
        </p:txBody>
      </p:sp>
      <p:sp>
        <p:nvSpPr>
          <p:cNvPr id="150" name="TextBox 11"/>
          <p:cNvSpPr txBox="1">
            <a:spLocks noChangeArrowheads="1"/>
          </p:cNvSpPr>
          <p:nvPr/>
        </p:nvSpPr>
        <p:spPr bwMode="auto">
          <a:xfrm>
            <a:off x="3100310" y="2791733"/>
            <a:ext cx="10142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 Code</a:t>
            </a:r>
          </a:p>
        </p:txBody>
      </p:sp>
    </p:spTree>
    <p:extLst>
      <p:ext uri="{BB962C8B-B14F-4D97-AF65-F5344CB8AC3E}">
        <p14:creationId xmlns:p14="http://schemas.microsoft.com/office/powerpoint/2010/main" val="10366924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0" y="1071563"/>
            <a:ext cx="914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–切换特权级 (0 to 3)</a:t>
            </a:r>
          </a:p>
        </p:txBody>
      </p:sp>
      <p:sp>
        <p:nvSpPr>
          <p:cNvPr id="116" name="TextBox 11"/>
          <p:cNvSpPr txBox="1">
            <a:spLocks noChangeArrowheads="1"/>
          </p:cNvSpPr>
          <p:nvPr/>
        </p:nvSpPr>
        <p:spPr bwMode="auto">
          <a:xfrm>
            <a:off x="1924348" y="1932221"/>
            <a:ext cx="11366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Before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Entering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7" name="Straight Arrow Connector 21"/>
          <p:cNvCxnSpPr>
            <a:cxnSpLocks noChangeShapeType="1"/>
          </p:cNvCxnSpPr>
          <p:nvPr/>
        </p:nvCxnSpPr>
        <p:spPr bwMode="auto">
          <a:xfrm flipH="1">
            <a:off x="1578683" y="2048363"/>
            <a:ext cx="363639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  <p:sp>
        <p:nvSpPr>
          <p:cNvPr id="118" name="TextBox 13"/>
          <p:cNvSpPr txBox="1">
            <a:spLocks noChangeArrowheads="1"/>
          </p:cNvSpPr>
          <p:nvPr/>
        </p:nvSpPr>
        <p:spPr bwMode="auto">
          <a:xfrm>
            <a:off x="1700328" y="2739530"/>
            <a:ext cx="11366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After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Entering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9" name="直接连接符 118"/>
          <p:cNvCxnSpPr/>
          <p:nvPr/>
        </p:nvCxnSpPr>
        <p:spPr>
          <a:xfrm>
            <a:off x="607298" y="170080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607298" y="195167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607298" y="216405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07298" y="237884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607298" y="259123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607298" y="280843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607298" y="302081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607298" y="323023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607298" y="344503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1553969" y="170080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21"/>
          <p:cNvCxnSpPr>
            <a:cxnSpLocks noChangeShapeType="1"/>
          </p:cNvCxnSpPr>
          <p:nvPr/>
        </p:nvCxnSpPr>
        <p:spPr bwMode="auto">
          <a:xfrm>
            <a:off x="2658537" y="2918525"/>
            <a:ext cx="388960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  <p:cxnSp>
        <p:nvCxnSpPr>
          <p:cNvPr id="130" name="直接连接符 129"/>
          <p:cNvCxnSpPr/>
          <p:nvPr/>
        </p:nvCxnSpPr>
        <p:spPr>
          <a:xfrm>
            <a:off x="3097553" y="170080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3097553" y="195167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>
            <a:off x="3097553" y="216405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>
            <a:off x="3097553" y="237884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3097553" y="259123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3097553" y="280843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3097553" y="302081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>
            <a:off x="3097553" y="323023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3097553" y="344503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4044224" y="170080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1"/>
          <p:cNvSpPr txBox="1">
            <a:spLocks noChangeArrowheads="1"/>
          </p:cNvSpPr>
          <p:nvPr/>
        </p:nvSpPr>
        <p:spPr bwMode="auto">
          <a:xfrm>
            <a:off x="3162274" y="2161310"/>
            <a:ext cx="7718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EFLAGS</a:t>
            </a:r>
          </a:p>
        </p:txBody>
      </p:sp>
      <p:sp>
        <p:nvSpPr>
          <p:cNvPr id="148" name="TextBox 11"/>
          <p:cNvSpPr txBox="1">
            <a:spLocks noChangeArrowheads="1"/>
          </p:cNvSpPr>
          <p:nvPr/>
        </p:nvSpPr>
        <p:spPr bwMode="auto">
          <a:xfrm>
            <a:off x="3107351" y="2376921"/>
            <a:ext cx="10054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CS(RPL=0)</a:t>
            </a:r>
          </a:p>
        </p:txBody>
      </p:sp>
      <p:sp>
        <p:nvSpPr>
          <p:cNvPr id="149" name="TextBox 11"/>
          <p:cNvSpPr txBox="1">
            <a:spLocks noChangeArrowheads="1"/>
          </p:cNvSpPr>
          <p:nvPr/>
        </p:nvSpPr>
        <p:spPr bwMode="auto">
          <a:xfrm>
            <a:off x="3310849" y="2592533"/>
            <a:ext cx="4251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EIP</a:t>
            </a:r>
          </a:p>
        </p:txBody>
      </p:sp>
      <p:sp>
        <p:nvSpPr>
          <p:cNvPr id="150" name="TextBox 11"/>
          <p:cNvSpPr txBox="1">
            <a:spLocks noChangeArrowheads="1"/>
          </p:cNvSpPr>
          <p:nvPr/>
        </p:nvSpPr>
        <p:spPr bwMode="auto">
          <a:xfrm>
            <a:off x="3100310" y="2791733"/>
            <a:ext cx="10142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 Code</a:t>
            </a:r>
          </a:p>
        </p:txBody>
      </p:sp>
      <p:sp>
        <p:nvSpPr>
          <p:cNvPr id="174" name="TextBox 11"/>
          <p:cNvSpPr txBox="1">
            <a:spLocks noChangeArrowheads="1"/>
          </p:cNvSpPr>
          <p:nvPr/>
        </p:nvSpPr>
        <p:spPr bwMode="auto">
          <a:xfrm>
            <a:off x="5796136" y="3016396"/>
            <a:ext cx="12103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After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Stack Update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5" name="Straight Arrow Connector 21"/>
          <p:cNvCxnSpPr>
            <a:cxnSpLocks noChangeShapeType="1"/>
          </p:cNvCxnSpPr>
          <p:nvPr/>
        </p:nvCxnSpPr>
        <p:spPr bwMode="auto">
          <a:xfrm flipH="1">
            <a:off x="5450471" y="3132538"/>
            <a:ext cx="363639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  <p:cxnSp>
        <p:nvCxnSpPr>
          <p:cNvPr id="177" name="直接连接符 176"/>
          <p:cNvCxnSpPr/>
          <p:nvPr/>
        </p:nvCxnSpPr>
        <p:spPr>
          <a:xfrm>
            <a:off x="4479086" y="170080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>
            <a:off x="4479086" y="195167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>
            <a:off x="4479086" y="216405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>
            <a:off x="4479086" y="237884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>
            <a:off x="4479086" y="259123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>
            <a:off x="4479086" y="280843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>
            <a:off x="4479086" y="302081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>
            <a:off x="4479086" y="323023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>
            <a:off x="4479086" y="344503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>
            <a:off x="5425757" y="170080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>
            <a:off x="6969341" y="170080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>
            <a:off x="6969341" y="195167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/>
        </p:nvCxnSpPr>
        <p:spPr>
          <a:xfrm>
            <a:off x="6969341" y="216405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/>
        </p:nvCxnSpPr>
        <p:spPr>
          <a:xfrm>
            <a:off x="6969341" y="237884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>
            <a:off x="6969341" y="259123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>
            <a:off x="6969341" y="280843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>
            <a:off x="6969341" y="302081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>
            <a:off x="6969341" y="323023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>
            <a:off x="6969341" y="344503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>
            <a:off x="7916012" y="170080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1"/>
          <p:cNvSpPr txBox="1">
            <a:spLocks noChangeArrowheads="1"/>
          </p:cNvSpPr>
          <p:nvPr/>
        </p:nvSpPr>
        <p:spPr bwMode="auto">
          <a:xfrm>
            <a:off x="4477411" y="2140290"/>
            <a:ext cx="99418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SS(RPL=3)</a:t>
            </a:r>
          </a:p>
        </p:txBody>
      </p:sp>
      <p:sp>
        <p:nvSpPr>
          <p:cNvPr id="199" name="TextBox 11"/>
          <p:cNvSpPr txBox="1">
            <a:spLocks noChangeArrowheads="1"/>
          </p:cNvSpPr>
          <p:nvPr/>
        </p:nvSpPr>
        <p:spPr bwMode="auto">
          <a:xfrm>
            <a:off x="4724663" y="2355901"/>
            <a:ext cx="470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ESP</a:t>
            </a:r>
          </a:p>
        </p:txBody>
      </p:sp>
      <p:sp>
        <p:nvSpPr>
          <p:cNvPr id="200" name="TextBox 11"/>
          <p:cNvSpPr txBox="1">
            <a:spLocks noChangeArrowheads="1"/>
          </p:cNvSpPr>
          <p:nvPr/>
        </p:nvSpPr>
        <p:spPr bwMode="auto">
          <a:xfrm>
            <a:off x="4541906" y="2571513"/>
            <a:ext cx="7825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EFLAGS</a:t>
            </a:r>
          </a:p>
        </p:txBody>
      </p:sp>
      <p:sp>
        <p:nvSpPr>
          <p:cNvPr id="201" name="TextBox 11"/>
          <p:cNvSpPr txBox="1">
            <a:spLocks noChangeArrowheads="1"/>
          </p:cNvSpPr>
          <p:nvPr/>
        </p:nvSpPr>
        <p:spPr bwMode="auto">
          <a:xfrm>
            <a:off x="4476079" y="2770713"/>
            <a:ext cx="10054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CS(RPL=3)</a:t>
            </a:r>
          </a:p>
        </p:txBody>
      </p:sp>
      <p:sp>
        <p:nvSpPr>
          <p:cNvPr id="202" name="TextBox 11"/>
          <p:cNvSpPr txBox="1">
            <a:spLocks noChangeArrowheads="1"/>
          </p:cNvSpPr>
          <p:nvPr/>
        </p:nvSpPr>
        <p:spPr bwMode="auto">
          <a:xfrm>
            <a:off x="4752138" y="2984881"/>
            <a:ext cx="4251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EIP</a:t>
            </a:r>
          </a:p>
        </p:txBody>
      </p:sp>
    </p:spTree>
    <p:extLst>
      <p:ext uri="{BB962C8B-B14F-4D97-AF65-F5344CB8AC3E}">
        <p14:creationId xmlns:p14="http://schemas.microsoft.com/office/powerpoint/2010/main" val="5210591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Gcc</a:t>
            </a:r>
            <a:r>
              <a:rPr lang="zh-CN" altLang="en-US" smtClean="0"/>
              <a:t>的内联汇编代码</a:t>
            </a:r>
            <a:endParaRPr lang="en-US" altLang="zh-CN" smtClean="0"/>
          </a:p>
          <a:p>
            <a:r>
              <a:rPr lang="zh-CN" altLang="en-US" dirty="0" smtClean="0"/>
              <a:t>运行特权级的转换</a:t>
            </a:r>
            <a:endParaRPr lang="en-US" altLang="zh-CN" dirty="0" smtClean="0"/>
          </a:p>
          <a:p>
            <a:r>
              <a:rPr lang="zh-CN" altLang="en-US" dirty="0" smtClean="0"/>
              <a:t>中断、陷阱、异常的处理过程</a:t>
            </a:r>
            <a:endParaRPr lang="en-US" altLang="zh-CN" dirty="0" smtClean="0"/>
          </a:p>
          <a:p>
            <a:r>
              <a:rPr lang="zh-CN" altLang="en-US" dirty="0" smtClean="0"/>
              <a:t>缺页异常分析</a:t>
            </a:r>
            <a:endParaRPr lang="en-US" altLang="zh-CN" dirty="0" smtClean="0"/>
          </a:p>
          <a:p>
            <a:r>
              <a:rPr lang="zh-CN" altLang="en-US" dirty="0" smtClean="0"/>
              <a:t>系统调用过程分析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8710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0" y="1071563"/>
            <a:ext cx="914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–切换特权级 (0 to 3)</a:t>
            </a:r>
          </a:p>
        </p:txBody>
      </p:sp>
      <p:sp>
        <p:nvSpPr>
          <p:cNvPr id="116" name="TextBox 11"/>
          <p:cNvSpPr txBox="1">
            <a:spLocks noChangeArrowheads="1"/>
          </p:cNvSpPr>
          <p:nvPr/>
        </p:nvSpPr>
        <p:spPr bwMode="auto">
          <a:xfrm>
            <a:off x="1924348" y="1932221"/>
            <a:ext cx="11366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Before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Entering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7" name="Straight Arrow Connector 21"/>
          <p:cNvCxnSpPr>
            <a:cxnSpLocks noChangeShapeType="1"/>
          </p:cNvCxnSpPr>
          <p:nvPr/>
        </p:nvCxnSpPr>
        <p:spPr bwMode="auto">
          <a:xfrm flipH="1">
            <a:off x="1578683" y="2048363"/>
            <a:ext cx="363639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  <p:sp>
        <p:nvSpPr>
          <p:cNvPr id="118" name="TextBox 13"/>
          <p:cNvSpPr txBox="1">
            <a:spLocks noChangeArrowheads="1"/>
          </p:cNvSpPr>
          <p:nvPr/>
        </p:nvSpPr>
        <p:spPr bwMode="auto">
          <a:xfrm>
            <a:off x="1700328" y="2739530"/>
            <a:ext cx="11366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After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Entering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9" name="直接连接符 118"/>
          <p:cNvCxnSpPr/>
          <p:nvPr/>
        </p:nvCxnSpPr>
        <p:spPr>
          <a:xfrm>
            <a:off x="607298" y="170080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607298" y="195167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607298" y="216405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07298" y="237884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607298" y="259123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607298" y="280843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607298" y="302081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607298" y="323023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607298" y="344503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1553969" y="170080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21"/>
          <p:cNvCxnSpPr>
            <a:cxnSpLocks noChangeShapeType="1"/>
          </p:cNvCxnSpPr>
          <p:nvPr/>
        </p:nvCxnSpPr>
        <p:spPr bwMode="auto">
          <a:xfrm>
            <a:off x="2658537" y="2918525"/>
            <a:ext cx="388960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  <p:cxnSp>
        <p:nvCxnSpPr>
          <p:cNvPr id="130" name="直接连接符 129"/>
          <p:cNvCxnSpPr/>
          <p:nvPr/>
        </p:nvCxnSpPr>
        <p:spPr>
          <a:xfrm>
            <a:off x="3097553" y="170080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3097553" y="195167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>
            <a:off x="3097553" y="216405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>
            <a:off x="3097553" y="237884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3097553" y="259123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3097553" y="280843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3097553" y="302081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>
            <a:off x="3097553" y="323023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3097553" y="344503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4044224" y="170080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1"/>
          <p:cNvSpPr txBox="1">
            <a:spLocks noChangeArrowheads="1"/>
          </p:cNvSpPr>
          <p:nvPr/>
        </p:nvSpPr>
        <p:spPr bwMode="auto">
          <a:xfrm>
            <a:off x="3162274" y="2161310"/>
            <a:ext cx="7718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EFLAGS</a:t>
            </a:r>
          </a:p>
        </p:txBody>
      </p:sp>
      <p:sp>
        <p:nvSpPr>
          <p:cNvPr id="148" name="TextBox 11"/>
          <p:cNvSpPr txBox="1">
            <a:spLocks noChangeArrowheads="1"/>
          </p:cNvSpPr>
          <p:nvPr/>
        </p:nvSpPr>
        <p:spPr bwMode="auto">
          <a:xfrm>
            <a:off x="3107351" y="2376921"/>
            <a:ext cx="10054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CS(RPL=0)</a:t>
            </a:r>
          </a:p>
        </p:txBody>
      </p:sp>
      <p:sp>
        <p:nvSpPr>
          <p:cNvPr id="149" name="TextBox 11"/>
          <p:cNvSpPr txBox="1">
            <a:spLocks noChangeArrowheads="1"/>
          </p:cNvSpPr>
          <p:nvPr/>
        </p:nvSpPr>
        <p:spPr bwMode="auto">
          <a:xfrm>
            <a:off x="3310849" y="2592533"/>
            <a:ext cx="4251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EIP</a:t>
            </a:r>
          </a:p>
        </p:txBody>
      </p:sp>
      <p:sp>
        <p:nvSpPr>
          <p:cNvPr id="150" name="TextBox 11"/>
          <p:cNvSpPr txBox="1">
            <a:spLocks noChangeArrowheads="1"/>
          </p:cNvSpPr>
          <p:nvPr/>
        </p:nvSpPr>
        <p:spPr bwMode="auto">
          <a:xfrm>
            <a:off x="3100310" y="2791733"/>
            <a:ext cx="10142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 Code</a:t>
            </a:r>
          </a:p>
        </p:txBody>
      </p:sp>
      <p:sp>
        <p:nvSpPr>
          <p:cNvPr id="174" name="TextBox 11"/>
          <p:cNvSpPr txBox="1">
            <a:spLocks noChangeArrowheads="1"/>
          </p:cNvSpPr>
          <p:nvPr/>
        </p:nvSpPr>
        <p:spPr bwMode="auto">
          <a:xfrm>
            <a:off x="5796136" y="3016396"/>
            <a:ext cx="12103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After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Stack Update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5" name="Straight Arrow Connector 21"/>
          <p:cNvCxnSpPr>
            <a:cxnSpLocks noChangeShapeType="1"/>
          </p:cNvCxnSpPr>
          <p:nvPr/>
        </p:nvCxnSpPr>
        <p:spPr bwMode="auto">
          <a:xfrm flipH="1">
            <a:off x="5450471" y="3132538"/>
            <a:ext cx="363639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  <p:cxnSp>
        <p:nvCxnSpPr>
          <p:cNvPr id="177" name="直接连接符 176"/>
          <p:cNvCxnSpPr/>
          <p:nvPr/>
        </p:nvCxnSpPr>
        <p:spPr>
          <a:xfrm>
            <a:off x="4479086" y="170080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>
            <a:off x="4479086" y="195167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>
            <a:off x="4479086" y="216405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>
            <a:off x="4479086" y="237884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>
            <a:off x="4479086" y="259123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>
            <a:off x="4479086" y="280843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>
            <a:off x="4479086" y="302081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>
            <a:off x="4479086" y="323023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>
            <a:off x="4479086" y="344503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>
            <a:off x="5425757" y="170080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>
            <a:off x="6969341" y="170080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>
            <a:off x="6969341" y="195167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/>
        </p:nvCxnSpPr>
        <p:spPr>
          <a:xfrm>
            <a:off x="6969341" y="216405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/>
        </p:nvCxnSpPr>
        <p:spPr>
          <a:xfrm>
            <a:off x="6969341" y="237884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>
            <a:off x="6969341" y="259123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>
            <a:off x="6969341" y="280843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>
            <a:off x="6969341" y="302081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>
            <a:off x="6969341" y="323023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>
            <a:off x="6969341" y="344503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>
            <a:off x="7916012" y="170080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1"/>
          <p:cNvSpPr txBox="1">
            <a:spLocks noChangeArrowheads="1"/>
          </p:cNvSpPr>
          <p:nvPr/>
        </p:nvSpPr>
        <p:spPr bwMode="auto">
          <a:xfrm>
            <a:off x="4477411" y="2140290"/>
            <a:ext cx="99418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SS(RPL=3)</a:t>
            </a:r>
          </a:p>
        </p:txBody>
      </p:sp>
      <p:sp>
        <p:nvSpPr>
          <p:cNvPr id="199" name="TextBox 11"/>
          <p:cNvSpPr txBox="1">
            <a:spLocks noChangeArrowheads="1"/>
          </p:cNvSpPr>
          <p:nvPr/>
        </p:nvSpPr>
        <p:spPr bwMode="auto">
          <a:xfrm>
            <a:off x="4724663" y="2355901"/>
            <a:ext cx="470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ESP</a:t>
            </a:r>
          </a:p>
        </p:txBody>
      </p:sp>
      <p:sp>
        <p:nvSpPr>
          <p:cNvPr id="200" name="TextBox 11"/>
          <p:cNvSpPr txBox="1">
            <a:spLocks noChangeArrowheads="1"/>
          </p:cNvSpPr>
          <p:nvPr/>
        </p:nvSpPr>
        <p:spPr bwMode="auto">
          <a:xfrm>
            <a:off x="4541906" y="2571513"/>
            <a:ext cx="7825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EFLAGS</a:t>
            </a:r>
          </a:p>
        </p:txBody>
      </p:sp>
      <p:sp>
        <p:nvSpPr>
          <p:cNvPr id="201" name="TextBox 11"/>
          <p:cNvSpPr txBox="1">
            <a:spLocks noChangeArrowheads="1"/>
          </p:cNvSpPr>
          <p:nvPr/>
        </p:nvSpPr>
        <p:spPr bwMode="auto">
          <a:xfrm>
            <a:off x="4476079" y="2770713"/>
            <a:ext cx="10054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CS(RPL=3)</a:t>
            </a:r>
          </a:p>
        </p:txBody>
      </p:sp>
      <p:sp>
        <p:nvSpPr>
          <p:cNvPr id="202" name="TextBox 11"/>
          <p:cNvSpPr txBox="1">
            <a:spLocks noChangeArrowheads="1"/>
          </p:cNvSpPr>
          <p:nvPr/>
        </p:nvSpPr>
        <p:spPr bwMode="auto">
          <a:xfrm>
            <a:off x="4752138" y="2984881"/>
            <a:ext cx="4251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EIP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6969341" y="3910285"/>
            <a:ext cx="0" cy="194421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6969341" y="4161152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6969341" y="4373533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6969341" y="4588326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6969341" y="4800708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6969341" y="5017914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6969341" y="5230295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6969341" y="5439716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6969341" y="5654509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7916012" y="3910285"/>
            <a:ext cx="0" cy="194421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21"/>
          <p:cNvCxnSpPr>
            <a:cxnSpLocks noChangeShapeType="1"/>
          </p:cNvCxnSpPr>
          <p:nvPr/>
        </p:nvCxnSpPr>
        <p:spPr bwMode="auto">
          <a:xfrm>
            <a:off x="6228184" y="4509120"/>
            <a:ext cx="690626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  <p:sp>
        <p:nvSpPr>
          <p:cNvPr id="70" name="TextBox 11"/>
          <p:cNvSpPr txBox="1">
            <a:spLocks noChangeArrowheads="1"/>
          </p:cNvSpPr>
          <p:nvPr/>
        </p:nvSpPr>
        <p:spPr bwMode="auto">
          <a:xfrm>
            <a:off x="5377918" y="4261918"/>
            <a:ext cx="9133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After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Exit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2704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如何提升运行的特权级？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755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X86</a:t>
            </a:r>
            <a:r>
              <a:rPr lang="zh-CN" altLang="en-US" dirty="0" smtClean="0"/>
              <a:t>的中断机制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8610" indent="-295910">
              <a:lnSpc>
                <a:spcPct val="100000"/>
              </a:lnSpc>
              <a:buSzPct val="90000"/>
              <a:buFont typeface="Arial"/>
              <a:buChar char="■"/>
              <a:tabLst>
                <a:tab pos="309245" algn="l"/>
              </a:tabLst>
            </a:pPr>
            <a:r>
              <a:rPr lang="zh-CN" altLang="en-US" dirty="0"/>
              <a:t>中断 </a:t>
            </a:r>
            <a:r>
              <a:rPr lang="en-US" altLang="zh-CN" dirty="0"/>
              <a:t>Interrupts</a:t>
            </a:r>
          </a:p>
          <a:p>
            <a:pPr marL="608648" lvl="1" indent="-295910">
              <a:lnSpc>
                <a:spcPct val="100000"/>
              </a:lnSpc>
              <a:buSzPct val="90000"/>
              <a:buFont typeface="Arial"/>
              <a:buChar char="■"/>
              <a:tabLst>
                <a:tab pos="309245" algn="l"/>
              </a:tabLst>
            </a:pPr>
            <a:r>
              <a:rPr lang="zh-CN" altLang="en-US" dirty="0"/>
              <a:t>外部中断 </a:t>
            </a:r>
            <a:r>
              <a:rPr lang="en-US" altLang="zh-CN" dirty="0"/>
              <a:t>External (hardware generated) interrupts  </a:t>
            </a:r>
            <a:r>
              <a:rPr lang="zh-CN" altLang="en-US" dirty="0"/>
              <a:t>串口、硬盘、网卡、时钟、</a:t>
            </a:r>
            <a:r>
              <a:rPr lang="en-US" altLang="zh-CN" dirty="0"/>
              <a:t>…</a:t>
            </a:r>
          </a:p>
          <a:p>
            <a:pPr marL="608648" lvl="1" indent="-295910">
              <a:lnSpc>
                <a:spcPct val="100000"/>
              </a:lnSpc>
              <a:buSzPct val="90000"/>
              <a:buFont typeface="Arial"/>
              <a:buChar char="■"/>
              <a:tabLst>
                <a:tab pos="309245" algn="l"/>
              </a:tabLst>
            </a:pPr>
            <a:r>
              <a:rPr lang="zh-CN" altLang="en-US" dirty="0"/>
              <a:t>软件产生的中断 </a:t>
            </a:r>
            <a:r>
              <a:rPr lang="en-US" altLang="zh-CN" dirty="0"/>
              <a:t>Software generated </a:t>
            </a:r>
            <a:r>
              <a:rPr lang="en-US" altLang="zh-CN" dirty="0" smtClean="0"/>
              <a:t>interrupts</a:t>
            </a:r>
          </a:p>
          <a:p>
            <a:pPr marL="908685" lvl="2" indent="-295910">
              <a:lnSpc>
                <a:spcPct val="100000"/>
              </a:lnSpc>
              <a:buSzPct val="90000"/>
              <a:buFont typeface="Arial"/>
              <a:buChar char="■"/>
              <a:tabLst>
                <a:tab pos="309245" algn="l"/>
              </a:tabLst>
            </a:pPr>
            <a:r>
              <a:rPr lang="en-US" altLang="zh-CN" dirty="0" smtClean="0"/>
              <a:t>The </a:t>
            </a:r>
            <a:r>
              <a:rPr lang="en-US" altLang="zh-CN" dirty="0"/>
              <a:t>INT n </a:t>
            </a:r>
            <a:r>
              <a:rPr lang="zh-CN" altLang="en-US" dirty="0"/>
              <a:t>指令，通常用于系统调用</a:t>
            </a:r>
          </a:p>
          <a:p>
            <a:pPr marL="308610" indent="-295910">
              <a:lnSpc>
                <a:spcPct val="100000"/>
              </a:lnSpc>
              <a:buSzPct val="90000"/>
              <a:buFont typeface="Arial"/>
              <a:buChar char="■"/>
              <a:tabLst>
                <a:tab pos="309245" algn="l"/>
              </a:tabLst>
            </a:pPr>
            <a:r>
              <a:rPr lang="zh-CN" altLang="en-US" dirty="0"/>
              <a:t>异常 </a:t>
            </a:r>
            <a:r>
              <a:rPr lang="en-US" altLang="zh-CN" dirty="0"/>
              <a:t>Exceptions</a:t>
            </a:r>
          </a:p>
          <a:p>
            <a:pPr marL="608648" lvl="1" indent="-295910">
              <a:lnSpc>
                <a:spcPct val="100000"/>
              </a:lnSpc>
              <a:buSzPct val="90000"/>
              <a:buFont typeface="Arial"/>
              <a:buChar char="■"/>
              <a:tabLst>
                <a:tab pos="309245" algn="l"/>
              </a:tabLst>
            </a:pPr>
            <a:r>
              <a:rPr lang="zh-CN" altLang="en-US" dirty="0"/>
              <a:t>程序错误</a:t>
            </a:r>
          </a:p>
          <a:p>
            <a:pPr marL="608648" lvl="1" indent="-295910">
              <a:lnSpc>
                <a:spcPct val="100000"/>
              </a:lnSpc>
              <a:buSzPct val="90000"/>
              <a:buFont typeface="Arial"/>
              <a:buChar char="■"/>
              <a:tabLst>
                <a:tab pos="309245" algn="l"/>
              </a:tabLst>
            </a:pPr>
            <a:r>
              <a:rPr lang="zh-CN" altLang="en-US" dirty="0"/>
              <a:t>软件产生的异常 </a:t>
            </a:r>
            <a:r>
              <a:rPr lang="en-US" altLang="zh-CN" dirty="0"/>
              <a:t>Software generated exceptions</a:t>
            </a:r>
          </a:p>
          <a:p>
            <a:pPr marL="908685" lvl="2" indent="-295910">
              <a:lnSpc>
                <a:spcPct val="100000"/>
              </a:lnSpc>
              <a:buSzPct val="90000"/>
              <a:buFont typeface="Arial"/>
              <a:buChar char="■"/>
              <a:tabLst>
                <a:tab pos="309245" algn="l"/>
              </a:tabLst>
            </a:pPr>
            <a:r>
              <a:rPr lang="en-US" altLang="zh-CN" dirty="0"/>
              <a:t>INTO, INT 3 and BOUND</a:t>
            </a:r>
          </a:p>
          <a:p>
            <a:pPr marL="608648" lvl="1" indent="-295910">
              <a:lnSpc>
                <a:spcPct val="100000"/>
              </a:lnSpc>
              <a:buSzPct val="90000"/>
              <a:buFont typeface="Arial"/>
              <a:buChar char="■"/>
              <a:tabLst>
                <a:tab pos="309245" algn="l"/>
              </a:tabLst>
            </a:pPr>
            <a:r>
              <a:rPr lang="zh-CN" altLang="en-US" dirty="0"/>
              <a:t>机器检查出的</a:t>
            </a:r>
            <a:r>
              <a:rPr lang="zh-CN" altLang="en-US" dirty="0" smtClean="0"/>
              <a:t>异常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9596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7466" y="1661033"/>
            <a:ext cx="6506845" cy="1290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715" dirty="0">
                <a:solidFill>
                  <a:srgbClr val="11566A"/>
                </a:solidFill>
                <a:latin typeface="Arial"/>
                <a:cs typeface="Arial"/>
              </a:rPr>
              <a:t>■</a:t>
            </a:r>
            <a:r>
              <a:rPr b="1" dirty="0">
                <a:solidFill>
                  <a:srgbClr val="11566A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11566A"/>
                </a:solidFill>
                <a:latin typeface="微软雅黑"/>
                <a:cs typeface="微软雅黑"/>
              </a:rPr>
              <a:t>每个中断或异常与一个中断服务例程（ Interrupt </a:t>
            </a:r>
            <a:r>
              <a:rPr b="1" spc="5" dirty="0">
                <a:solidFill>
                  <a:srgbClr val="11566A"/>
                </a:solidFill>
                <a:latin typeface="微软雅黑"/>
                <a:cs typeface="微软雅黑"/>
              </a:rPr>
              <a:t>Service</a:t>
            </a:r>
            <a:endParaRPr>
              <a:latin typeface="微软雅黑"/>
              <a:cs typeface="微软雅黑"/>
            </a:endParaRPr>
          </a:p>
          <a:p>
            <a:pPr marL="354330">
              <a:spcBef>
                <a:spcPts val="470"/>
              </a:spcBef>
            </a:pPr>
            <a:r>
              <a:rPr b="1" spc="-10" dirty="0">
                <a:solidFill>
                  <a:srgbClr val="11566A"/>
                </a:solidFill>
                <a:latin typeface="微软雅黑"/>
                <a:cs typeface="微软雅黑"/>
              </a:rPr>
              <a:t>Routine</a:t>
            </a:r>
            <a:r>
              <a:rPr b="1" spc="30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b="1" spc="-5" dirty="0">
                <a:solidFill>
                  <a:srgbClr val="11566A"/>
                </a:solidFill>
                <a:latin typeface="微软雅黑"/>
                <a:cs typeface="微软雅黑"/>
              </a:rPr>
              <a:t>，简称ISR）关联，其关联关系存储在中断描述符表</a:t>
            </a:r>
            <a:endParaRPr>
              <a:latin typeface="微软雅黑"/>
              <a:cs typeface="微软雅黑"/>
            </a:endParaRPr>
          </a:p>
          <a:p>
            <a:pPr marL="285750">
              <a:spcBef>
                <a:spcPts val="430"/>
              </a:spcBef>
            </a:pPr>
            <a:r>
              <a:rPr b="1" dirty="0">
                <a:solidFill>
                  <a:srgbClr val="11566A"/>
                </a:solidFill>
                <a:latin typeface="微软雅黑"/>
                <a:cs typeface="微软雅黑"/>
              </a:rPr>
              <a:t>（ </a:t>
            </a:r>
            <a:r>
              <a:rPr b="1" spc="-5" dirty="0">
                <a:solidFill>
                  <a:srgbClr val="11566A"/>
                </a:solidFill>
                <a:latin typeface="微软雅黑"/>
                <a:cs typeface="微软雅黑"/>
              </a:rPr>
              <a:t>Interrupt Descriptor</a:t>
            </a:r>
            <a:r>
              <a:rPr b="1" spc="-15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b="1" spc="-20" dirty="0">
                <a:solidFill>
                  <a:srgbClr val="11566A"/>
                </a:solidFill>
                <a:latin typeface="微软雅黑"/>
                <a:cs typeface="微软雅黑"/>
              </a:rPr>
              <a:t>Table，简称IDT）。</a:t>
            </a:r>
            <a:endParaRPr>
              <a:latin typeface="微软雅黑"/>
              <a:cs typeface="微软雅黑"/>
            </a:endParaRPr>
          </a:p>
          <a:p>
            <a:pPr marL="12700">
              <a:spcBef>
                <a:spcPts val="615"/>
              </a:spcBef>
            </a:pPr>
            <a:r>
              <a:rPr b="1" spc="710" dirty="0">
                <a:solidFill>
                  <a:srgbClr val="11566A"/>
                </a:solidFill>
                <a:latin typeface="Arial"/>
                <a:cs typeface="Arial"/>
              </a:rPr>
              <a:t>■</a:t>
            </a:r>
            <a:r>
              <a:rPr b="1" spc="100" dirty="0">
                <a:solidFill>
                  <a:srgbClr val="11566A"/>
                </a:solidFill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11566A"/>
                </a:solidFill>
                <a:latin typeface="微软雅黑"/>
                <a:cs typeface="微软雅黑"/>
              </a:rPr>
              <a:t>IDT的起始地址和大小保存在中断描述符表寄存器IDTR中</a:t>
            </a:r>
            <a:endParaRPr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315" y="1269496"/>
            <a:ext cx="8207375" cy="41549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606425"/>
            <a:r>
              <a:rPr spc="-5" dirty="0">
                <a:latin typeface="微软雅黑"/>
                <a:cs typeface="微软雅黑"/>
              </a:rPr>
              <a:t>X86</a:t>
            </a:r>
            <a:r>
              <a:rPr spc="-5" dirty="0"/>
              <a:t>中的中断处理–</a:t>
            </a:r>
            <a:r>
              <a:rPr dirty="0"/>
              <a:t> </a:t>
            </a:r>
            <a:r>
              <a:rPr spc="-5" dirty="0"/>
              <a:t>确定中断服务例程（</a:t>
            </a:r>
            <a:r>
              <a:rPr spc="-5" dirty="0">
                <a:latin typeface="微软雅黑"/>
                <a:cs typeface="微软雅黑"/>
              </a:rPr>
              <a:t>ISR</a:t>
            </a:r>
            <a:r>
              <a:rPr spc="-5" dirty="0"/>
              <a:t>）</a:t>
            </a:r>
          </a:p>
        </p:txBody>
      </p:sp>
      <p:sp>
        <p:nvSpPr>
          <p:cNvPr id="4" name="object 4"/>
          <p:cNvSpPr/>
          <p:nvPr/>
        </p:nvSpPr>
        <p:spPr>
          <a:xfrm>
            <a:off x="2627376" y="2996945"/>
            <a:ext cx="3340608" cy="2459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05252" y="5571957"/>
            <a:ext cx="3957320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00"/>
              </a:lnSpc>
            </a:pPr>
            <a:r>
              <a:rPr sz="1600" b="1" spc="-5" dirty="0">
                <a:solidFill>
                  <a:srgbClr val="11566A"/>
                </a:solidFill>
                <a:latin typeface="微软雅黑"/>
                <a:cs typeface="微软雅黑"/>
              </a:rPr>
              <a:t>摘自"IA-32</a:t>
            </a:r>
            <a:r>
              <a:rPr sz="1600" b="1" spc="-40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11566A"/>
                </a:solidFill>
                <a:latin typeface="微软雅黑"/>
                <a:cs typeface="微软雅黑"/>
              </a:rPr>
              <a:t>Intel体系结构软件开发者手册"</a:t>
            </a:r>
            <a:endParaRPr sz="16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966975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315" y="871837"/>
            <a:ext cx="8207375" cy="92333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606425"/>
            <a:r>
              <a:rPr spc="-5" dirty="0"/>
              <a:t>X86中的中断处理–</a:t>
            </a:r>
            <a:r>
              <a:rPr dirty="0"/>
              <a:t> </a:t>
            </a:r>
            <a:r>
              <a:rPr spc="-5" dirty="0"/>
              <a:t>确定中断服务例程（ISR）</a:t>
            </a:r>
          </a:p>
        </p:txBody>
      </p:sp>
      <p:sp>
        <p:nvSpPr>
          <p:cNvPr id="3" name="object 3"/>
          <p:cNvSpPr/>
          <p:nvPr/>
        </p:nvSpPr>
        <p:spPr>
          <a:xfrm>
            <a:off x="2421636" y="1698497"/>
            <a:ext cx="3878579" cy="3665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05252" y="5571957"/>
            <a:ext cx="3957320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00"/>
              </a:lnSpc>
            </a:pPr>
            <a:r>
              <a:rPr sz="1600" b="1" spc="-5" dirty="0">
                <a:solidFill>
                  <a:srgbClr val="11566A"/>
                </a:solidFill>
                <a:latin typeface="微软雅黑"/>
                <a:cs typeface="微软雅黑"/>
              </a:rPr>
              <a:t>摘自"IA-32</a:t>
            </a:r>
            <a:r>
              <a:rPr sz="1600" b="1" spc="-40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11566A"/>
                </a:solidFill>
                <a:latin typeface="微软雅黑"/>
                <a:cs typeface="微软雅黑"/>
              </a:rPr>
              <a:t>Intel体系结构软件开发者手册"</a:t>
            </a:r>
            <a:endParaRPr sz="16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746400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315" y="871837"/>
            <a:ext cx="8207375" cy="92333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606425"/>
            <a:r>
              <a:rPr spc="-5" dirty="0"/>
              <a:t>X86中的中断处理–</a:t>
            </a:r>
            <a:r>
              <a:rPr dirty="0"/>
              <a:t> </a:t>
            </a:r>
            <a:r>
              <a:rPr spc="-5" dirty="0"/>
              <a:t>确定中断服务例程（ISR）</a:t>
            </a:r>
          </a:p>
        </p:txBody>
      </p:sp>
      <p:sp>
        <p:nvSpPr>
          <p:cNvPr id="3" name="object 3"/>
          <p:cNvSpPr/>
          <p:nvPr/>
        </p:nvSpPr>
        <p:spPr>
          <a:xfrm>
            <a:off x="2339339" y="1722883"/>
            <a:ext cx="4032504" cy="3649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05252" y="5571957"/>
            <a:ext cx="3957320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00"/>
              </a:lnSpc>
            </a:pPr>
            <a:r>
              <a:rPr sz="1600" b="1" spc="-5" dirty="0">
                <a:solidFill>
                  <a:srgbClr val="11566A"/>
                </a:solidFill>
                <a:latin typeface="微软雅黑"/>
                <a:cs typeface="微软雅黑"/>
              </a:rPr>
              <a:t>摘自"IA-32</a:t>
            </a:r>
            <a:r>
              <a:rPr sz="1600" b="1" spc="-40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11566A"/>
                </a:solidFill>
                <a:latin typeface="微软雅黑"/>
                <a:cs typeface="微软雅黑"/>
              </a:rPr>
              <a:t>Intel体系结构软件开发者手册"</a:t>
            </a:r>
            <a:endParaRPr sz="16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49013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315" y="1269496"/>
            <a:ext cx="8207375" cy="41549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62280"/>
            <a:r>
              <a:rPr spc="-5" dirty="0">
                <a:latin typeface="微软雅黑"/>
                <a:cs typeface="微软雅黑"/>
              </a:rPr>
              <a:t>X86</a:t>
            </a:r>
            <a:r>
              <a:rPr spc="-5" dirty="0"/>
              <a:t>中的中断处理–切换到中断服务例程（</a:t>
            </a:r>
            <a:r>
              <a:rPr spc="-5" dirty="0">
                <a:latin typeface="微软雅黑"/>
                <a:cs typeface="微软雅黑"/>
              </a:rPr>
              <a:t>ISR</a:t>
            </a:r>
            <a:r>
              <a:rPr spc="-5" dirty="0"/>
              <a:t>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7466" y="1808735"/>
            <a:ext cx="513895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710" dirty="0">
                <a:solidFill>
                  <a:srgbClr val="11566A"/>
                </a:solidFill>
                <a:latin typeface="Arial"/>
                <a:cs typeface="Arial"/>
              </a:rPr>
              <a:t>■</a:t>
            </a:r>
            <a:r>
              <a:rPr b="1" spc="-35" dirty="0">
                <a:solidFill>
                  <a:srgbClr val="11566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1566A"/>
                </a:solidFill>
                <a:latin typeface="微软雅黑"/>
                <a:cs typeface="微软雅黑"/>
              </a:rPr>
              <a:t>不同特权级的中断切换对堆栈的影响</a:t>
            </a:r>
            <a:endParaRPr sz="2000" dirty="0">
              <a:latin typeface="微软雅黑"/>
              <a:cs typeface="微软雅黑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02538" y="2901695"/>
          <a:ext cx="1117549" cy="2320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7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spc="-10" dirty="0">
                          <a:latin typeface="Comic Sans MS"/>
                          <a:cs typeface="Comic Sans MS"/>
                        </a:rPr>
                        <a:t>EFLAGS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spc="-10" dirty="0">
                          <a:latin typeface="Comic Sans MS"/>
                          <a:cs typeface="Comic Sans MS"/>
                        </a:rPr>
                        <a:t>CS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spc="-5" dirty="0">
                          <a:latin typeface="Comic Sans MS"/>
                          <a:cs typeface="Comic Sans MS"/>
                        </a:rPr>
                        <a:t>EIP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Error</a:t>
                      </a:r>
                      <a:r>
                        <a:rPr sz="1000" spc="-114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000" spc="-5" dirty="0">
                          <a:latin typeface="Comic Sans MS"/>
                          <a:cs typeface="Comic Sans MS"/>
                        </a:rPr>
                        <a:t>Code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500">
                <a:tc>
                  <a:txBody>
                    <a:bodyPr/>
                    <a:lstStyle/>
                    <a:p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endParaRPr sz="10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721610" y="3181986"/>
            <a:ext cx="1333500" cy="37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ESP </a:t>
            </a:r>
            <a:r>
              <a:rPr sz="12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Before  </a:t>
            </a:r>
            <a:r>
              <a:rPr sz="1200" b="1" spc="-15" dirty="0">
                <a:solidFill>
                  <a:srgbClr val="11566A"/>
                </a:solidFill>
                <a:latin typeface="Times New Roman"/>
                <a:cs typeface="Times New Roman"/>
              </a:rPr>
              <a:t>Transfer </a:t>
            </a: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to</a:t>
            </a:r>
            <a:r>
              <a:rPr sz="1200" b="1" spc="-90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Handler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66950" y="3233927"/>
            <a:ext cx="417830" cy="76200"/>
          </a:xfrm>
          <a:custGeom>
            <a:avLst/>
            <a:gdLst/>
            <a:ahLst/>
            <a:cxnLst/>
            <a:rect l="l" t="t" r="r" b="b"/>
            <a:pathLst>
              <a:path w="41783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4"/>
                </a:lnTo>
                <a:lnTo>
                  <a:pt x="76200" y="28194"/>
                </a:lnTo>
                <a:lnTo>
                  <a:pt x="76200" y="0"/>
                </a:lnTo>
                <a:close/>
              </a:path>
              <a:path w="417830" h="76200">
                <a:moveTo>
                  <a:pt x="76200" y="28194"/>
                </a:moveTo>
                <a:lnTo>
                  <a:pt x="63500" y="28194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4"/>
                </a:lnTo>
                <a:close/>
              </a:path>
              <a:path w="417830" h="76200">
                <a:moveTo>
                  <a:pt x="417449" y="28194"/>
                </a:moveTo>
                <a:lnTo>
                  <a:pt x="76200" y="28194"/>
                </a:lnTo>
                <a:lnTo>
                  <a:pt x="76200" y="48006"/>
                </a:lnTo>
                <a:lnTo>
                  <a:pt x="417449" y="48006"/>
                </a:lnTo>
                <a:lnTo>
                  <a:pt x="417449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66950" y="4311170"/>
            <a:ext cx="417830" cy="76200"/>
          </a:xfrm>
          <a:custGeom>
            <a:avLst/>
            <a:gdLst/>
            <a:ahLst/>
            <a:cxnLst/>
            <a:rect l="l" t="t" r="r" b="b"/>
            <a:pathLst>
              <a:path w="41783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3"/>
                </a:lnTo>
                <a:lnTo>
                  <a:pt x="76200" y="28193"/>
                </a:lnTo>
                <a:lnTo>
                  <a:pt x="76200" y="0"/>
                </a:lnTo>
                <a:close/>
              </a:path>
              <a:path w="417830" h="76200">
                <a:moveTo>
                  <a:pt x="76200" y="28193"/>
                </a:moveTo>
                <a:lnTo>
                  <a:pt x="63500" y="28193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3"/>
                </a:lnTo>
                <a:close/>
              </a:path>
              <a:path w="417830" h="76200">
                <a:moveTo>
                  <a:pt x="417449" y="28193"/>
                </a:moveTo>
                <a:lnTo>
                  <a:pt x="76200" y="28193"/>
                </a:lnTo>
                <a:lnTo>
                  <a:pt x="76200" y="48006"/>
                </a:lnTo>
                <a:lnTo>
                  <a:pt x="417449" y="48006"/>
                </a:lnTo>
                <a:lnTo>
                  <a:pt x="417449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03324" y="2351405"/>
            <a:ext cx="1551305" cy="37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2710"/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Stack </a:t>
            </a:r>
            <a:r>
              <a:rPr sz="12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Usage </a:t>
            </a: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with </a:t>
            </a:r>
            <a:r>
              <a:rPr sz="12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No  Privilege-Level</a:t>
            </a:r>
            <a:r>
              <a:rPr sz="1200" b="1" spc="25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Change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25136" y="3146170"/>
            <a:ext cx="1130300" cy="0"/>
          </a:xfrm>
          <a:custGeom>
            <a:avLst/>
            <a:gdLst/>
            <a:ahLst/>
            <a:cxnLst/>
            <a:rect l="l" t="t" r="r" b="b"/>
            <a:pathLst>
              <a:path w="1130300">
                <a:moveTo>
                  <a:pt x="0" y="0"/>
                </a:moveTo>
                <a:lnTo>
                  <a:pt x="1130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5136" y="3390645"/>
            <a:ext cx="1130300" cy="0"/>
          </a:xfrm>
          <a:custGeom>
            <a:avLst/>
            <a:gdLst/>
            <a:ahLst/>
            <a:cxnLst/>
            <a:rect l="l" t="t" r="r" b="b"/>
            <a:pathLst>
              <a:path w="1130300">
                <a:moveTo>
                  <a:pt x="0" y="0"/>
                </a:moveTo>
                <a:lnTo>
                  <a:pt x="1130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5136" y="3635120"/>
            <a:ext cx="1130300" cy="0"/>
          </a:xfrm>
          <a:custGeom>
            <a:avLst/>
            <a:gdLst/>
            <a:ahLst/>
            <a:cxnLst/>
            <a:rect l="l" t="t" r="r" b="b"/>
            <a:pathLst>
              <a:path w="1130300">
                <a:moveTo>
                  <a:pt x="0" y="0"/>
                </a:moveTo>
                <a:lnTo>
                  <a:pt x="1130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5136" y="3879595"/>
            <a:ext cx="1130300" cy="0"/>
          </a:xfrm>
          <a:custGeom>
            <a:avLst/>
            <a:gdLst/>
            <a:ahLst/>
            <a:cxnLst/>
            <a:rect l="l" t="t" r="r" b="b"/>
            <a:pathLst>
              <a:path w="1130300">
                <a:moveTo>
                  <a:pt x="0" y="0"/>
                </a:moveTo>
                <a:lnTo>
                  <a:pt x="1130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5136" y="4124071"/>
            <a:ext cx="1130300" cy="0"/>
          </a:xfrm>
          <a:custGeom>
            <a:avLst/>
            <a:gdLst/>
            <a:ahLst/>
            <a:cxnLst/>
            <a:rect l="l" t="t" r="r" b="b"/>
            <a:pathLst>
              <a:path w="1130300">
                <a:moveTo>
                  <a:pt x="0" y="0"/>
                </a:moveTo>
                <a:lnTo>
                  <a:pt x="1130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5136" y="4368546"/>
            <a:ext cx="1130300" cy="0"/>
          </a:xfrm>
          <a:custGeom>
            <a:avLst/>
            <a:gdLst/>
            <a:ahLst/>
            <a:cxnLst/>
            <a:rect l="l" t="t" r="r" b="b"/>
            <a:pathLst>
              <a:path w="1130300">
                <a:moveTo>
                  <a:pt x="0" y="0"/>
                </a:moveTo>
                <a:lnTo>
                  <a:pt x="1130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5136" y="4613021"/>
            <a:ext cx="1130300" cy="0"/>
          </a:xfrm>
          <a:custGeom>
            <a:avLst/>
            <a:gdLst/>
            <a:ahLst/>
            <a:cxnLst/>
            <a:rect l="l" t="t" r="r" b="b"/>
            <a:pathLst>
              <a:path w="1130300">
                <a:moveTo>
                  <a:pt x="0" y="0"/>
                </a:moveTo>
                <a:lnTo>
                  <a:pt x="1130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5136" y="4857521"/>
            <a:ext cx="1130300" cy="0"/>
          </a:xfrm>
          <a:custGeom>
            <a:avLst/>
            <a:gdLst/>
            <a:ahLst/>
            <a:cxnLst/>
            <a:rect l="l" t="t" r="r" b="b"/>
            <a:pathLst>
              <a:path w="1130300">
                <a:moveTo>
                  <a:pt x="0" y="0"/>
                </a:moveTo>
                <a:lnTo>
                  <a:pt x="1130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31486" y="2901695"/>
            <a:ext cx="0" cy="2200910"/>
          </a:xfrm>
          <a:custGeom>
            <a:avLst/>
            <a:gdLst/>
            <a:ahLst/>
            <a:cxnLst/>
            <a:rect l="l" t="t" r="r" b="b"/>
            <a:pathLst>
              <a:path h="2200910">
                <a:moveTo>
                  <a:pt x="0" y="0"/>
                </a:moveTo>
                <a:lnTo>
                  <a:pt x="0" y="22003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49086" y="2901695"/>
            <a:ext cx="0" cy="2200910"/>
          </a:xfrm>
          <a:custGeom>
            <a:avLst/>
            <a:gdLst/>
            <a:ahLst/>
            <a:cxnLst/>
            <a:rect l="l" t="t" r="r" b="b"/>
            <a:pathLst>
              <a:path h="2200910">
                <a:moveTo>
                  <a:pt x="0" y="0"/>
                </a:moveTo>
                <a:lnTo>
                  <a:pt x="0" y="22003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146419" y="3161284"/>
            <a:ext cx="1333500" cy="37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ESP </a:t>
            </a:r>
            <a:r>
              <a:rPr sz="12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Before  </a:t>
            </a:r>
            <a:r>
              <a:rPr sz="1200" b="1" spc="-15" dirty="0">
                <a:solidFill>
                  <a:srgbClr val="11566A"/>
                </a:solidFill>
                <a:latin typeface="Times New Roman"/>
                <a:cs typeface="Times New Roman"/>
              </a:rPr>
              <a:t>Transfer </a:t>
            </a: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to</a:t>
            </a:r>
            <a:r>
              <a:rPr sz="1200" b="1" spc="-90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Handler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670041" y="3215639"/>
            <a:ext cx="417830" cy="76200"/>
          </a:xfrm>
          <a:custGeom>
            <a:avLst/>
            <a:gdLst/>
            <a:ahLst/>
            <a:cxnLst/>
            <a:rect l="l" t="t" r="r" b="b"/>
            <a:pathLst>
              <a:path w="41782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3"/>
                </a:lnTo>
                <a:lnTo>
                  <a:pt x="76200" y="28193"/>
                </a:lnTo>
                <a:lnTo>
                  <a:pt x="76200" y="0"/>
                </a:lnTo>
                <a:close/>
              </a:path>
              <a:path w="417829" h="76200">
                <a:moveTo>
                  <a:pt x="76200" y="28193"/>
                </a:moveTo>
                <a:lnTo>
                  <a:pt x="63500" y="28193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3"/>
                </a:lnTo>
                <a:close/>
              </a:path>
              <a:path w="417829" h="76200">
                <a:moveTo>
                  <a:pt x="417449" y="28193"/>
                </a:moveTo>
                <a:lnTo>
                  <a:pt x="76200" y="28193"/>
                </a:lnTo>
                <a:lnTo>
                  <a:pt x="76200" y="48006"/>
                </a:lnTo>
                <a:lnTo>
                  <a:pt x="417449" y="48006"/>
                </a:lnTo>
                <a:lnTo>
                  <a:pt x="417449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808727" y="2351405"/>
            <a:ext cx="1551305" cy="37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03835"/>
            <a:r>
              <a:rPr sz="12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Stack Usage </a:t>
            </a: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with  </a:t>
            </a:r>
            <a:r>
              <a:rPr sz="12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Privilege-Level</a:t>
            </a:r>
            <a:r>
              <a:rPr sz="1200" b="1" spc="20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Change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7512811" y="2906523"/>
          <a:ext cx="1117600" cy="2200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SS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spc="-5" dirty="0">
                          <a:latin typeface="Comic Sans MS"/>
                          <a:cs typeface="Comic Sans MS"/>
                        </a:rPr>
                        <a:t>ESP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spc="-10" dirty="0">
                          <a:latin typeface="Comic Sans MS"/>
                          <a:cs typeface="Comic Sans MS"/>
                        </a:rPr>
                        <a:t>EFLAGS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spc="-10" dirty="0">
                          <a:latin typeface="Comic Sans MS"/>
                          <a:cs typeface="Comic Sans MS"/>
                        </a:rPr>
                        <a:t>CS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4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spc="-5" dirty="0">
                          <a:latin typeface="Comic Sans MS"/>
                          <a:cs typeface="Comic Sans MS"/>
                        </a:rPr>
                        <a:t>EIP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36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Error</a:t>
                      </a:r>
                      <a:r>
                        <a:rPr sz="1000" spc="-114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000" spc="-5" dirty="0">
                          <a:latin typeface="Comic Sans MS"/>
                          <a:cs typeface="Comic Sans MS"/>
                        </a:rPr>
                        <a:t>Code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endParaRPr sz="10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7216903" y="4705223"/>
            <a:ext cx="290195" cy="76835"/>
          </a:xfrm>
          <a:custGeom>
            <a:avLst/>
            <a:gdLst/>
            <a:ahLst/>
            <a:cxnLst/>
            <a:rect l="l" t="t" r="r" b="b"/>
            <a:pathLst>
              <a:path w="290195" h="76835">
                <a:moveTo>
                  <a:pt x="213453" y="48066"/>
                </a:moveTo>
                <a:lnTo>
                  <a:pt x="213359" y="76263"/>
                </a:lnTo>
                <a:lnTo>
                  <a:pt x="270125" y="48107"/>
                </a:lnTo>
                <a:lnTo>
                  <a:pt x="226187" y="48107"/>
                </a:lnTo>
                <a:lnTo>
                  <a:pt x="213453" y="48066"/>
                </a:lnTo>
                <a:close/>
              </a:path>
              <a:path w="290195" h="76835">
                <a:moveTo>
                  <a:pt x="213519" y="28254"/>
                </a:moveTo>
                <a:lnTo>
                  <a:pt x="213453" y="48066"/>
                </a:lnTo>
                <a:lnTo>
                  <a:pt x="226187" y="48107"/>
                </a:lnTo>
                <a:lnTo>
                  <a:pt x="226187" y="28295"/>
                </a:lnTo>
                <a:lnTo>
                  <a:pt x="213519" y="28254"/>
                </a:lnTo>
                <a:close/>
              </a:path>
              <a:path w="290195" h="76835">
                <a:moveTo>
                  <a:pt x="213614" y="0"/>
                </a:moveTo>
                <a:lnTo>
                  <a:pt x="213519" y="28254"/>
                </a:lnTo>
                <a:lnTo>
                  <a:pt x="226187" y="28295"/>
                </a:lnTo>
                <a:lnTo>
                  <a:pt x="226187" y="48107"/>
                </a:lnTo>
                <a:lnTo>
                  <a:pt x="270125" y="48107"/>
                </a:lnTo>
                <a:lnTo>
                  <a:pt x="289687" y="38404"/>
                </a:lnTo>
                <a:lnTo>
                  <a:pt x="213614" y="0"/>
                </a:lnTo>
                <a:close/>
              </a:path>
              <a:path w="290195" h="76835">
                <a:moveTo>
                  <a:pt x="0" y="27558"/>
                </a:moveTo>
                <a:lnTo>
                  <a:pt x="0" y="47370"/>
                </a:lnTo>
                <a:lnTo>
                  <a:pt x="213453" y="48066"/>
                </a:lnTo>
                <a:lnTo>
                  <a:pt x="213519" y="28254"/>
                </a:lnTo>
                <a:lnTo>
                  <a:pt x="0" y="27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54227" y="2811398"/>
            <a:ext cx="45339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b="1" spc="-15" dirty="0">
                <a:solidFill>
                  <a:srgbClr val="11566A"/>
                </a:solidFill>
                <a:latin typeface="Times New Roman"/>
                <a:cs typeface="Times New Roman"/>
              </a:rPr>
              <a:t>H</a:t>
            </a:r>
            <a:r>
              <a:rPr sz="16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igh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6304" y="4158488"/>
            <a:ext cx="6577965" cy="1111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87575"/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ESP</a:t>
            </a:r>
            <a:r>
              <a:rPr sz="1200" b="1" spc="-235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After</a:t>
            </a:r>
            <a:endParaRPr sz="1200" dirty="0">
              <a:latin typeface="Times New Roman"/>
              <a:cs typeface="Times New Roman"/>
            </a:endParaRPr>
          </a:p>
          <a:p>
            <a:pPr marL="2187575"/>
            <a:r>
              <a:rPr sz="1200" b="1" spc="-15" dirty="0">
                <a:solidFill>
                  <a:srgbClr val="11566A"/>
                </a:solidFill>
                <a:latin typeface="Times New Roman"/>
                <a:cs typeface="Times New Roman"/>
              </a:rPr>
              <a:t>Transfer </a:t>
            </a: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to</a:t>
            </a:r>
            <a:r>
              <a:rPr sz="1200" b="1" spc="-90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Handler</a:t>
            </a:r>
            <a:endParaRPr sz="1200" dirty="0">
              <a:latin typeface="Times New Roman"/>
              <a:cs typeface="Times New Roman"/>
            </a:endParaRPr>
          </a:p>
          <a:p>
            <a:pPr marR="666115" algn="r">
              <a:spcBef>
                <a:spcPts val="229"/>
              </a:spcBef>
            </a:pP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ESP</a:t>
            </a:r>
            <a:r>
              <a:rPr sz="1200" b="1" spc="-235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After</a:t>
            </a:r>
            <a:endParaRPr sz="1200" dirty="0">
              <a:latin typeface="Times New Roman"/>
              <a:cs typeface="Times New Roman"/>
            </a:endParaRPr>
          </a:p>
          <a:p>
            <a:pPr marR="5080" algn="r"/>
            <a:r>
              <a:rPr sz="1200" b="1" spc="-15" dirty="0">
                <a:solidFill>
                  <a:srgbClr val="11566A"/>
                </a:solidFill>
                <a:latin typeface="Times New Roman"/>
                <a:cs typeface="Times New Roman"/>
              </a:rPr>
              <a:t>Transfer </a:t>
            </a: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to</a:t>
            </a:r>
            <a:r>
              <a:rPr sz="1200" b="1" spc="-90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Handler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spcBef>
                <a:spcPts val="740"/>
              </a:spcBef>
            </a:pPr>
            <a:r>
              <a:rPr sz="16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Low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38503" y="5379872"/>
            <a:ext cx="98425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Stack</a:t>
            </a:r>
            <a:r>
              <a:rPr sz="2400" b="1" spc="-80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1566A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98289" y="5379872"/>
            <a:ext cx="982344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Stack</a:t>
            </a:r>
            <a:r>
              <a:rPr sz="2400" b="1" spc="-95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1566A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597520" y="5348173"/>
            <a:ext cx="982344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Stack</a:t>
            </a:r>
            <a:r>
              <a:rPr sz="2400" b="1" spc="-95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1566A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878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315" y="1261803"/>
            <a:ext cx="8207375" cy="430887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606425"/>
            <a:r>
              <a:rPr sz="2800" spc="-5" dirty="0">
                <a:latin typeface="微软雅黑"/>
                <a:cs typeface="微软雅黑"/>
              </a:rPr>
              <a:t>X86</a:t>
            </a:r>
            <a:r>
              <a:rPr sz="2800" spc="-5" dirty="0"/>
              <a:t>中的中断处理–从中断服务例程（</a:t>
            </a:r>
            <a:r>
              <a:rPr sz="2800" spc="-5" dirty="0">
                <a:latin typeface="微软雅黑"/>
                <a:cs typeface="微软雅黑"/>
              </a:rPr>
              <a:t>ISR</a:t>
            </a:r>
            <a:r>
              <a:rPr sz="2800" spc="-5" dirty="0"/>
              <a:t>）返回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8509" y="1675892"/>
            <a:ext cx="6742430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 marR="5080" indent="-304800">
              <a:lnSpc>
                <a:spcPct val="120000"/>
              </a:lnSpc>
              <a:buSzPct val="90000"/>
              <a:buFont typeface="Arial"/>
              <a:buChar char="■"/>
              <a:tabLst>
                <a:tab pos="308610" algn="l"/>
              </a:tabLst>
            </a:pPr>
            <a:r>
              <a:rPr sz="2000" b="1" spc="-5" dirty="0">
                <a:solidFill>
                  <a:srgbClr val="11566A"/>
                </a:solidFill>
                <a:latin typeface="微软雅黑"/>
                <a:cs typeface="微软雅黑"/>
              </a:rPr>
              <a:t>iret vs. ret vs. retf </a:t>
            </a:r>
            <a:r>
              <a:rPr sz="2000" b="1" dirty="0">
                <a:solidFill>
                  <a:srgbClr val="11566A"/>
                </a:solidFill>
                <a:latin typeface="微软雅黑"/>
                <a:cs typeface="微软雅黑"/>
              </a:rPr>
              <a:t>: </a:t>
            </a:r>
            <a:r>
              <a:rPr sz="2000" b="1" spc="-5" dirty="0">
                <a:solidFill>
                  <a:srgbClr val="11566A"/>
                </a:solidFill>
                <a:latin typeface="微软雅黑"/>
                <a:cs typeface="微软雅黑"/>
              </a:rPr>
              <a:t>iret </a:t>
            </a:r>
            <a:r>
              <a:rPr sz="2000" b="1" dirty="0">
                <a:solidFill>
                  <a:srgbClr val="11566A"/>
                </a:solidFill>
                <a:latin typeface="微软雅黑"/>
                <a:cs typeface="微软雅黑"/>
              </a:rPr>
              <a:t>弹出 EFLAGS 和 </a:t>
            </a:r>
            <a:r>
              <a:rPr sz="2000" b="1" spc="-5" dirty="0">
                <a:solidFill>
                  <a:srgbClr val="11566A"/>
                </a:solidFill>
                <a:latin typeface="微软雅黑"/>
                <a:cs typeface="微软雅黑"/>
              </a:rPr>
              <a:t>SS/ESP（根  </a:t>
            </a:r>
            <a:r>
              <a:rPr sz="2000" b="1" dirty="0">
                <a:solidFill>
                  <a:srgbClr val="11566A"/>
                </a:solidFill>
                <a:latin typeface="微软雅黑"/>
                <a:cs typeface="微软雅黑"/>
              </a:rPr>
              <a:t>据是否改变特权级），但 </a:t>
            </a:r>
            <a:r>
              <a:rPr sz="2000" b="1" spc="-5" dirty="0">
                <a:solidFill>
                  <a:srgbClr val="11566A"/>
                </a:solidFill>
                <a:latin typeface="微软雅黑"/>
                <a:cs typeface="微软雅黑"/>
              </a:rPr>
              <a:t>ret弹出EIP，</a:t>
            </a:r>
            <a:r>
              <a:rPr sz="2000" b="1" spc="-40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11566A"/>
                </a:solidFill>
                <a:latin typeface="微软雅黑"/>
                <a:cs typeface="微软雅黑"/>
              </a:rPr>
              <a:t>retf弹出CS和EIP</a:t>
            </a:r>
            <a:endParaRPr sz="2000">
              <a:latin typeface="微软雅黑"/>
              <a:cs typeface="微软雅黑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02538" y="3181730"/>
          <a:ext cx="1117549" cy="2320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7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spc="-10" dirty="0">
                          <a:latin typeface="Comic Sans MS"/>
                          <a:cs typeface="Comic Sans MS"/>
                        </a:rPr>
                        <a:t>EFLAGS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spc="-10" dirty="0">
                          <a:latin typeface="Comic Sans MS"/>
                          <a:cs typeface="Comic Sans MS"/>
                        </a:rPr>
                        <a:t>CS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spc="-5" dirty="0">
                          <a:latin typeface="Comic Sans MS"/>
                          <a:cs typeface="Comic Sans MS"/>
                        </a:rPr>
                        <a:t>EIP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Error</a:t>
                      </a:r>
                      <a:r>
                        <a:rPr sz="1000" spc="-114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000" spc="-5" dirty="0">
                          <a:latin typeface="Comic Sans MS"/>
                          <a:cs typeface="Comic Sans MS"/>
                        </a:rPr>
                        <a:t>Code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500">
                <a:tc>
                  <a:txBody>
                    <a:bodyPr/>
                    <a:lstStyle/>
                    <a:p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endParaRPr sz="10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721610" y="3452368"/>
            <a:ext cx="1333500" cy="37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ESP</a:t>
            </a:r>
            <a:r>
              <a:rPr sz="1200" b="1" spc="-235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After</a:t>
            </a:r>
            <a:endParaRPr sz="1200">
              <a:latin typeface="Times New Roman"/>
              <a:cs typeface="Times New Roman"/>
            </a:endParaRPr>
          </a:p>
          <a:p>
            <a:pPr marL="12700"/>
            <a:r>
              <a:rPr sz="1200" b="1" spc="-15" dirty="0">
                <a:solidFill>
                  <a:srgbClr val="11566A"/>
                </a:solidFill>
                <a:latin typeface="Times New Roman"/>
                <a:cs typeface="Times New Roman"/>
              </a:rPr>
              <a:t>Transfer </a:t>
            </a:r>
            <a:r>
              <a:rPr sz="12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to</a:t>
            </a:r>
            <a:r>
              <a:rPr sz="1200" b="1" spc="-80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Handler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66950" y="3505200"/>
            <a:ext cx="417830" cy="76200"/>
          </a:xfrm>
          <a:custGeom>
            <a:avLst/>
            <a:gdLst/>
            <a:ahLst/>
            <a:cxnLst/>
            <a:rect l="l" t="t" r="r" b="b"/>
            <a:pathLst>
              <a:path w="41783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3"/>
                </a:lnTo>
                <a:lnTo>
                  <a:pt x="76200" y="28193"/>
                </a:lnTo>
                <a:lnTo>
                  <a:pt x="76200" y="0"/>
                </a:lnTo>
                <a:close/>
              </a:path>
              <a:path w="417830" h="76200">
                <a:moveTo>
                  <a:pt x="76200" y="28193"/>
                </a:moveTo>
                <a:lnTo>
                  <a:pt x="63500" y="28193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3"/>
                </a:lnTo>
                <a:close/>
              </a:path>
              <a:path w="417830" h="76200">
                <a:moveTo>
                  <a:pt x="417575" y="28193"/>
                </a:moveTo>
                <a:lnTo>
                  <a:pt x="76200" y="28193"/>
                </a:lnTo>
                <a:lnTo>
                  <a:pt x="76200" y="48006"/>
                </a:lnTo>
                <a:lnTo>
                  <a:pt x="417575" y="48006"/>
                </a:lnTo>
                <a:lnTo>
                  <a:pt x="417575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66950" y="4245864"/>
            <a:ext cx="417830" cy="76200"/>
          </a:xfrm>
          <a:custGeom>
            <a:avLst/>
            <a:gdLst/>
            <a:ahLst/>
            <a:cxnLst/>
            <a:rect l="l" t="t" r="r" b="b"/>
            <a:pathLst>
              <a:path w="41783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3"/>
                </a:lnTo>
                <a:lnTo>
                  <a:pt x="76200" y="28193"/>
                </a:lnTo>
                <a:lnTo>
                  <a:pt x="76200" y="0"/>
                </a:lnTo>
                <a:close/>
              </a:path>
              <a:path w="417830" h="76200">
                <a:moveTo>
                  <a:pt x="76200" y="28193"/>
                </a:moveTo>
                <a:lnTo>
                  <a:pt x="63500" y="28193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3"/>
                </a:lnTo>
                <a:close/>
              </a:path>
              <a:path w="417830" h="76200">
                <a:moveTo>
                  <a:pt x="417575" y="28193"/>
                </a:moveTo>
                <a:lnTo>
                  <a:pt x="76200" y="28193"/>
                </a:lnTo>
                <a:lnTo>
                  <a:pt x="76200" y="48006"/>
                </a:lnTo>
                <a:lnTo>
                  <a:pt x="417575" y="48006"/>
                </a:lnTo>
                <a:lnTo>
                  <a:pt x="417575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03324" y="2631440"/>
            <a:ext cx="1551305" cy="37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2710"/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Stack </a:t>
            </a:r>
            <a:r>
              <a:rPr sz="12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Usage </a:t>
            </a: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with </a:t>
            </a:r>
            <a:r>
              <a:rPr sz="12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No  Privilege-Level</a:t>
            </a:r>
            <a:r>
              <a:rPr sz="1200" b="1" spc="25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Change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525136" y="3181730"/>
          <a:ext cx="1117600" cy="2200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SS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spc="-5" dirty="0">
                          <a:latin typeface="Comic Sans MS"/>
                          <a:cs typeface="Comic Sans MS"/>
                        </a:rPr>
                        <a:t>ESP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spc="-10" dirty="0">
                          <a:latin typeface="Comic Sans MS"/>
                          <a:cs typeface="Comic Sans MS"/>
                        </a:rPr>
                        <a:t>EFLAGS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spc="-10" dirty="0">
                          <a:latin typeface="Comic Sans MS"/>
                          <a:cs typeface="Comic Sans MS"/>
                        </a:rPr>
                        <a:t>CS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5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spc="-5" dirty="0">
                          <a:latin typeface="Comic Sans MS"/>
                          <a:cs typeface="Comic Sans MS"/>
                        </a:rPr>
                        <a:t>EIP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Error</a:t>
                      </a:r>
                      <a:r>
                        <a:rPr sz="1000" spc="-114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000" spc="-5" dirty="0">
                          <a:latin typeface="Comic Sans MS"/>
                          <a:cs typeface="Comic Sans MS"/>
                        </a:rPr>
                        <a:t>Code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endParaRPr sz="10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5670041" y="4724400"/>
            <a:ext cx="417830" cy="76200"/>
          </a:xfrm>
          <a:custGeom>
            <a:avLst/>
            <a:gdLst/>
            <a:ahLst/>
            <a:cxnLst/>
            <a:rect l="l" t="t" r="r" b="b"/>
            <a:pathLst>
              <a:path w="41782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3"/>
                </a:lnTo>
                <a:lnTo>
                  <a:pt x="76200" y="28193"/>
                </a:lnTo>
                <a:lnTo>
                  <a:pt x="76200" y="0"/>
                </a:lnTo>
                <a:close/>
              </a:path>
              <a:path w="417829" h="76200">
                <a:moveTo>
                  <a:pt x="76200" y="28193"/>
                </a:moveTo>
                <a:lnTo>
                  <a:pt x="63500" y="28193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3"/>
                </a:lnTo>
                <a:close/>
              </a:path>
              <a:path w="417829" h="76200">
                <a:moveTo>
                  <a:pt x="417575" y="28193"/>
                </a:moveTo>
                <a:lnTo>
                  <a:pt x="76200" y="28193"/>
                </a:lnTo>
                <a:lnTo>
                  <a:pt x="76200" y="48006"/>
                </a:lnTo>
                <a:lnTo>
                  <a:pt x="417575" y="48006"/>
                </a:lnTo>
                <a:lnTo>
                  <a:pt x="417575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90691" y="3371596"/>
            <a:ext cx="1333500" cy="37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ESP</a:t>
            </a:r>
            <a:r>
              <a:rPr sz="1200" b="1" spc="-235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After</a:t>
            </a:r>
            <a:endParaRPr sz="1200">
              <a:latin typeface="Times New Roman"/>
              <a:cs typeface="Times New Roman"/>
            </a:endParaRPr>
          </a:p>
          <a:p>
            <a:pPr marL="12700"/>
            <a:r>
              <a:rPr sz="1200" b="1" spc="-15" dirty="0">
                <a:solidFill>
                  <a:srgbClr val="11566A"/>
                </a:solidFill>
                <a:latin typeface="Times New Roman"/>
                <a:cs typeface="Times New Roman"/>
              </a:rPr>
              <a:t>Transfer </a:t>
            </a: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to</a:t>
            </a:r>
            <a:r>
              <a:rPr sz="1200" b="1" spc="-90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Handler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08727" y="2631440"/>
            <a:ext cx="1551305" cy="37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03835"/>
            <a:r>
              <a:rPr sz="12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Stack Usage </a:t>
            </a: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with  </a:t>
            </a:r>
            <a:r>
              <a:rPr sz="12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Privilege-Level</a:t>
            </a:r>
            <a:r>
              <a:rPr sz="1200" b="1" spc="20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Change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512811" y="3186557"/>
          <a:ext cx="1117600" cy="2200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SS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spc="-5" dirty="0">
                          <a:latin typeface="Comic Sans MS"/>
                          <a:cs typeface="Comic Sans MS"/>
                        </a:rPr>
                        <a:t>ESP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spc="-10" dirty="0">
                          <a:latin typeface="Comic Sans MS"/>
                          <a:cs typeface="Comic Sans MS"/>
                        </a:rPr>
                        <a:t>EFLAGS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spc="-10" dirty="0">
                          <a:latin typeface="Comic Sans MS"/>
                          <a:cs typeface="Comic Sans MS"/>
                        </a:rPr>
                        <a:t>CS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36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spc="-5" dirty="0">
                          <a:latin typeface="Comic Sans MS"/>
                          <a:cs typeface="Comic Sans MS"/>
                        </a:rPr>
                        <a:t>EIP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Error</a:t>
                      </a:r>
                      <a:r>
                        <a:rPr sz="1000" spc="-114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000" spc="-5" dirty="0">
                          <a:latin typeface="Comic Sans MS"/>
                          <a:cs typeface="Comic Sans MS"/>
                        </a:rPr>
                        <a:t>Code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endParaRPr sz="10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7216903" y="3522091"/>
            <a:ext cx="290195" cy="76200"/>
          </a:xfrm>
          <a:custGeom>
            <a:avLst/>
            <a:gdLst/>
            <a:ahLst/>
            <a:cxnLst/>
            <a:rect l="l" t="t" r="r" b="b"/>
            <a:pathLst>
              <a:path w="290195" h="76200">
                <a:moveTo>
                  <a:pt x="270030" y="28193"/>
                </a:moveTo>
                <a:lnTo>
                  <a:pt x="226187" y="28193"/>
                </a:lnTo>
                <a:lnTo>
                  <a:pt x="226187" y="48006"/>
                </a:lnTo>
                <a:lnTo>
                  <a:pt x="213440" y="48034"/>
                </a:lnTo>
                <a:lnTo>
                  <a:pt x="213487" y="76200"/>
                </a:lnTo>
                <a:lnTo>
                  <a:pt x="289687" y="37972"/>
                </a:lnTo>
                <a:lnTo>
                  <a:pt x="270030" y="28193"/>
                </a:lnTo>
                <a:close/>
              </a:path>
              <a:path w="290195" h="76200">
                <a:moveTo>
                  <a:pt x="213407" y="28222"/>
                </a:moveTo>
                <a:lnTo>
                  <a:pt x="0" y="28701"/>
                </a:lnTo>
                <a:lnTo>
                  <a:pt x="0" y="48513"/>
                </a:lnTo>
                <a:lnTo>
                  <a:pt x="213440" y="48034"/>
                </a:lnTo>
                <a:lnTo>
                  <a:pt x="213407" y="28222"/>
                </a:lnTo>
                <a:close/>
              </a:path>
              <a:path w="290195" h="76200">
                <a:moveTo>
                  <a:pt x="226187" y="28193"/>
                </a:moveTo>
                <a:lnTo>
                  <a:pt x="213407" y="28222"/>
                </a:lnTo>
                <a:lnTo>
                  <a:pt x="213440" y="48034"/>
                </a:lnTo>
                <a:lnTo>
                  <a:pt x="226187" y="48006"/>
                </a:lnTo>
                <a:lnTo>
                  <a:pt x="226187" y="28193"/>
                </a:lnTo>
                <a:close/>
              </a:path>
              <a:path w="290195" h="76200">
                <a:moveTo>
                  <a:pt x="213359" y="0"/>
                </a:moveTo>
                <a:lnTo>
                  <a:pt x="213407" y="28222"/>
                </a:lnTo>
                <a:lnTo>
                  <a:pt x="270030" y="28193"/>
                </a:lnTo>
                <a:lnTo>
                  <a:pt x="2133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4227" y="3091560"/>
            <a:ext cx="45339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b="1" spc="-15" dirty="0">
                <a:solidFill>
                  <a:srgbClr val="11566A"/>
                </a:solidFill>
                <a:latin typeface="Times New Roman"/>
                <a:cs typeface="Times New Roman"/>
              </a:rPr>
              <a:t>H</a:t>
            </a:r>
            <a:r>
              <a:rPr sz="16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igh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6304" y="4193920"/>
            <a:ext cx="6933565" cy="13696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87575"/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ESP</a:t>
            </a:r>
            <a:r>
              <a:rPr sz="1200" b="1" spc="-170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Before</a:t>
            </a:r>
            <a:endParaRPr sz="1200">
              <a:latin typeface="Times New Roman"/>
              <a:cs typeface="Times New Roman"/>
            </a:endParaRPr>
          </a:p>
          <a:p>
            <a:pPr marL="2187575"/>
            <a:r>
              <a:rPr sz="1200" b="1" spc="-15" dirty="0">
                <a:solidFill>
                  <a:srgbClr val="11566A"/>
                </a:solidFill>
                <a:latin typeface="Times New Roman"/>
                <a:cs typeface="Times New Roman"/>
              </a:rPr>
              <a:t>Transfer </a:t>
            </a: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to</a:t>
            </a:r>
            <a:r>
              <a:rPr sz="1200" b="1" spc="-90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Handler</a:t>
            </a:r>
            <a:endParaRPr sz="1200">
              <a:latin typeface="Times New Roman"/>
              <a:cs typeface="Times New Roman"/>
            </a:endParaRPr>
          </a:p>
          <a:p>
            <a:pPr marL="5612765" marR="5080">
              <a:spcBef>
                <a:spcPts val="880"/>
              </a:spcBef>
            </a:pP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ESP </a:t>
            </a:r>
            <a:r>
              <a:rPr sz="12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Before  </a:t>
            </a:r>
            <a:r>
              <a:rPr sz="1200" b="1" spc="-15" dirty="0">
                <a:solidFill>
                  <a:srgbClr val="11566A"/>
                </a:solidFill>
                <a:latin typeface="Times New Roman"/>
                <a:cs typeface="Times New Roman"/>
              </a:rPr>
              <a:t>Transfer </a:t>
            </a: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to</a:t>
            </a:r>
            <a:r>
              <a:rPr sz="1200" b="1" spc="-90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1566A"/>
                </a:solidFill>
                <a:latin typeface="Times New Roman"/>
                <a:cs typeface="Times New Roman"/>
              </a:rPr>
              <a:t>Handler</a:t>
            </a:r>
            <a:endParaRPr sz="1200">
              <a:latin typeface="Times New Roman"/>
              <a:cs typeface="Times New Roman"/>
            </a:endParaRPr>
          </a:p>
          <a:p>
            <a:pPr>
              <a:spcBef>
                <a:spcPts val="4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/>
            <a:r>
              <a:rPr sz="16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Low</a:t>
            </a:r>
            <a:endParaRPr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935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矩形 189"/>
          <p:cNvSpPr/>
          <p:nvPr/>
        </p:nvSpPr>
        <p:spPr bwMode="auto">
          <a:xfrm>
            <a:off x="6156176" y="2143742"/>
            <a:ext cx="432048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0" y="1071563"/>
            <a:ext cx="914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–通过中断切换特权级</a:t>
            </a:r>
          </a:p>
        </p:txBody>
      </p:sp>
      <p:sp>
        <p:nvSpPr>
          <p:cNvPr id="125" name="TextBox 11"/>
          <p:cNvSpPr txBox="1">
            <a:spLocks noChangeArrowheads="1"/>
          </p:cNvSpPr>
          <p:nvPr/>
        </p:nvSpPr>
        <p:spPr bwMode="auto">
          <a:xfrm>
            <a:off x="3641171" y="3850385"/>
            <a:ext cx="16893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Before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Transfer to Handler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6" name="Straight Arrow Connector 21"/>
          <p:cNvCxnSpPr>
            <a:cxnSpLocks noChangeShapeType="1"/>
          </p:cNvCxnSpPr>
          <p:nvPr/>
        </p:nvCxnSpPr>
        <p:spPr bwMode="auto">
          <a:xfrm flipH="1">
            <a:off x="3244295" y="3983734"/>
            <a:ext cx="417512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  <p:sp>
        <p:nvSpPr>
          <p:cNvPr id="127" name="TextBox 13"/>
          <p:cNvSpPr txBox="1">
            <a:spLocks noChangeArrowheads="1"/>
          </p:cNvSpPr>
          <p:nvPr/>
        </p:nvSpPr>
        <p:spPr bwMode="auto">
          <a:xfrm>
            <a:off x="3285571" y="5242622"/>
            <a:ext cx="16893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After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Transfer to Handler</a:t>
            </a:r>
            <a:endParaRPr lang="zh-CN" altLang="en-US" sz="1200" b="1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TextBox 14"/>
          <p:cNvSpPr txBox="1">
            <a:spLocks noChangeArrowheads="1"/>
          </p:cNvSpPr>
          <p:nvPr/>
        </p:nvSpPr>
        <p:spPr bwMode="auto">
          <a:xfrm>
            <a:off x="2462126" y="3151243"/>
            <a:ext cx="22543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Interrupt Stack Usage with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Privilege-Level Change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1915046" y="2771684"/>
            <a:ext cx="4677740" cy="36392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0" name="直接连接符 129"/>
          <p:cNvCxnSpPr>
            <a:stCxn id="129" idx="0"/>
            <a:endCxn id="129" idx="2"/>
          </p:cNvCxnSpPr>
          <p:nvPr/>
        </p:nvCxnSpPr>
        <p:spPr>
          <a:xfrm rot="16200000" flipH="1">
            <a:off x="4071956" y="2953467"/>
            <a:ext cx="363920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 bwMode="auto">
          <a:xfrm>
            <a:off x="1915046" y="2153203"/>
            <a:ext cx="4677740" cy="4375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2" name="直接连接符 131"/>
          <p:cNvCxnSpPr/>
          <p:nvPr/>
        </p:nvCxnSpPr>
        <p:spPr>
          <a:xfrm rot="5400000">
            <a:off x="4149334" y="2365312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rot="5400000">
            <a:off x="4379387" y="2365312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 rot="5400000">
            <a:off x="4686124" y="2365312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 rot="5400000">
            <a:off x="5452967" y="2376231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1882328" y="1968922"/>
            <a:ext cx="41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31</a:t>
            </a:r>
          </a:p>
          <a:p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674417" y="2255370"/>
            <a:ext cx="10101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Offset 31..16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438114" y="1989419"/>
            <a:ext cx="2111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355560" y="1984554"/>
            <a:ext cx="305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547129" y="2256234"/>
            <a:ext cx="383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355560" y="2594914"/>
            <a:ext cx="2285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545796" y="2865375"/>
            <a:ext cx="231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992376" y="2597993"/>
            <a:ext cx="364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16 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345373" y="2268310"/>
            <a:ext cx="230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618641" y="2126005"/>
            <a:ext cx="3067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</a:t>
            </a:r>
          </a:p>
          <a:p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  <a:p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877490" y="2255730"/>
            <a:ext cx="10081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  D  1  </a:t>
            </a:r>
            <a:r>
              <a:rPr lang="en-US" altLang="zh-CN" sz="900" b="1" dirty="0" err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 0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497517" y="2832338"/>
            <a:ext cx="1400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Segment Selector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979798" y="2832338"/>
            <a:ext cx="12849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Offset 15..0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882328" y="2593900"/>
            <a:ext cx="41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31</a:t>
            </a:r>
          </a:p>
          <a:p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633617" y="1989419"/>
            <a:ext cx="2111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083494" y="1981861"/>
            <a:ext cx="366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310161" y="1981861"/>
            <a:ext cx="366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484616" y="1981861"/>
            <a:ext cx="366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678934" y="1981861"/>
            <a:ext cx="366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4857589" y="1981861"/>
            <a:ext cx="366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202560" y="2597993"/>
            <a:ext cx="364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15 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Down Arrow 5"/>
          <p:cNvSpPr>
            <a:spLocks noChangeArrowheads="1"/>
          </p:cNvSpPr>
          <p:nvPr/>
        </p:nvSpPr>
        <p:spPr bwMode="auto">
          <a:xfrm>
            <a:off x="4478601" y="1669626"/>
            <a:ext cx="348712" cy="191878"/>
          </a:xfrm>
          <a:prstGeom prst="downArrow">
            <a:avLst>
              <a:gd name="adj1" fmla="val 50000"/>
              <a:gd name="adj2" fmla="val 49996"/>
            </a:avLst>
          </a:prstGeom>
          <a:solidFill>
            <a:srgbClr val="C00000"/>
          </a:solidFill>
          <a:ln w="9525">
            <a:solidFill>
              <a:srgbClr val="00507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58" name="TextBox 14"/>
          <p:cNvSpPr txBox="1">
            <a:spLocks noChangeArrowheads="1"/>
          </p:cNvSpPr>
          <p:nvPr/>
        </p:nvSpPr>
        <p:spPr bwMode="auto">
          <a:xfrm>
            <a:off x="3707904" y="1793725"/>
            <a:ext cx="12913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Interrupt Gate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646201" y="2255730"/>
            <a:ext cx="10081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  </a:t>
            </a:r>
            <a:r>
              <a:rPr lang="en-US" altLang="zh-CN" sz="900" b="1" dirty="0" err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900" b="1" dirty="0" err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0" name="直接连接符 159"/>
          <p:cNvCxnSpPr/>
          <p:nvPr/>
        </p:nvCxnSpPr>
        <p:spPr>
          <a:xfrm rot="5400000">
            <a:off x="5924620" y="2376232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5927091" y="1989419"/>
            <a:ext cx="2111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122594" y="1989419"/>
            <a:ext cx="2111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3" name="直接连接符 162"/>
          <p:cNvCxnSpPr/>
          <p:nvPr/>
        </p:nvCxnSpPr>
        <p:spPr>
          <a:xfrm>
            <a:off x="2129002" y="3645024"/>
            <a:ext cx="0" cy="223224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>
            <a:off x="2129002" y="3933056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/>
          <p:nvPr/>
        </p:nvCxnSpPr>
        <p:spPr>
          <a:xfrm>
            <a:off x="2129002" y="4176901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/>
          <p:nvPr/>
        </p:nvCxnSpPr>
        <p:spPr>
          <a:xfrm>
            <a:off x="2129002" y="4423516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>
            <a:off x="2129002" y="4667361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>
            <a:off x="2129002" y="4916746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>
            <a:off x="2129002" y="5160591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129002" y="5401037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>
            <a:off x="2129002" y="5647652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>
            <a:off x="3215920" y="3645024"/>
            <a:ext cx="0" cy="223224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21"/>
          <p:cNvCxnSpPr>
            <a:cxnSpLocks noChangeShapeType="1"/>
          </p:cNvCxnSpPr>
          <p:nvPr/>
        </p:nvCxnSpPr>
        <p:spPr bwMode="auto">
          <a:xfrm>
            <a:off x="4925242" y="5568220"/>
            <a:ext cx="446584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325824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 bwMode="auto">
          <a:xfrm>
            <a:off x="6156176" y="2143742"/>
            <a:ext cx="432048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0" y="1071563"/>
            <a:ext cx="914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–通过中断切换特权级</a:t>
            </a:r>
          </a:p>
        </p:txBody>
      </p:sp>
      <p:sp>
        <p:nvSpPr>
          <p:cNvPr id="125" name="TextBox 11"/>
          <p:cNvSpPr txBox="1">
            <a:spLocks noChangeArrowheads="1"/>
          </p:cNvSpPr>
          <p:nvPr/>
        </p:nvSpPr>
        <p:spPr bwMode="auto">
          <a:xfrm>
            <a:off x="3641171" y="3850385"/>
            <a:ext cx="16893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Before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Transfer to Handler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6" name="Straight Arrow Connector 21"/>
          <p:cNvCxnSpPr>
            <a:cxnSpLocks noChangeShapeType="1"/>
          </p:cNvCxnSpPr>
          <p:nvPr/>
        </p:nvCxnSpPr>
        <p:spPr bwMode="auto">
          <a:xfrm flipH="1">
            <a:off x="3244295" y="3983734"/>
            <a:ext cx="417512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  <p:sp>
        <p:nvSpPr>
          <p:cNvPr id="127" name="TextBox 13"/>
          <p:cNvSpPr txBox="1">
            <a:spLocks noChangeArrowheads="1"/>
          </p:cNvSpPr>
          <p:nvPr/>
        </p:nvSpPr>
        <p:spPr bwMode="auto">
          <a:xfrm>
            <a:off x="3285571" y="5242622"/>
            <a:ext cx="16893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After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Transfer to Handler</a:t>
            </a:r>
            <a:endParaRPr lang="zh-CN" altLang="en-US" sz="1200" b="1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TextBox 14"/>
          <p:cNvSpPr txBox="1">
            <a:spLocks noChangeArrowheads="1"/>
          </p:cNvSpPr>
          <p:nvPr/>
        </p:nvSpPr>
        <p:spPr bwMode="auto">
          <a:xfrm>
            <a:off x="2462126" y="3151243"/>
            <a:ext cx="22543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Interrupt Stack Usage with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Privilege-Level Change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1915046" y="2771684"/>
            <a:ext cx="4677740" cy="36392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0" name="直接连接符 129"/>
          <p:cNvCxnSpPr>
            <a:stCxn id="129" idx="0"/>
            <a:endCxn id="129" idx="2"/>
          </p:cNvCxnSpPr>
          <p:nvPr/>
        </p:nvCxnSpPr>
        <p:spPr>
          <a:xfrm rot="16200000" flipH="1">
            <a:off x="4071956" y="2953467"/>
            <a:ext cx="363920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 bwMode="auto">
          <a:xfrm>
            <a:off x="1915046" y="2153203"/>
            <a:ext cx="4677740" cy="4375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2" name="直接连接符 131"/>
          <p:cNvCxnSpPr/>
          <p:nvPr/>
        </p:nvCxnSpPr>
        <p:spPr>
          <a:xfrm rot="5400000">
            <a:off x="4149334" y="2365312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rot="5400000">
            <a:off x="4379387" y="2365312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 rot="5400000">
            <a:off x="4686124" y="2365312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 rot="5400000">
            <a:off x="5452967" y="2376231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1882328" y="1968922"/>
            <a:ext cx="41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31</a:t>
            </a:r>
          </a:p>
          <a:p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674417" y="2255370"/>
            <a:ext cx="10101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Offset 31..16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438114" y="1989419"/>
            <a:ext cx="2111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355560" y="1984554"/>
            <a:ext cx="305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547129" y="2256234"/>
            <a:ext cx="383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355560" y="2594914"/>
            <a:ext cx="2285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545796" y="2865375"/>
            <a:ext cx="231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992376" y="2597993"/>
            <a:ext cx="364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16 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345373" y="2268310"/>
            <a:ext cx="230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618641" y="2126005"/>
            <a:ext cx="3067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</a:t>
            </a:r>
          </a:p>
          <a:p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  <a:p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877490" y="2255730"/>
            <a:ext cx="10081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  D  1  </a:t>
            </a:r>
            <a:r>
              <a:rPr lang="en-US" altLang="zh-CN" sz="900" b="1" dirty="0" err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 0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497517" y="2832338"/>
            <a:ext cx="1400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Segment Selector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979798" y="2832338"/>
            <a:ext cx="12849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Offset 15..0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882328" y="2593900"/>
            <a:ext cx="41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31</a:t>
            </a:r>
          </a:p>
          <a:p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633617" y="1989419"/>
            <a:ext cx="2111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083494" y="1981861"/>
            <a:ext cx="366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310161" y="1981861"/>
            <a:ext cx="366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484616" y="1981861"/>
            <a:ext cx="366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678934" y="1981861"/>
            <a:ext cx="366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4857589" y="1981861"/>
            <a:ext cx="366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202560" y="2597993"/>
            <a:ext cx="364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15 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Down Arrow 5"/>
          <p:cNvSpPr>
            <a:spLocks noChangeArrowheads="1"/>
          </p:cNvSpPr>
          <p:nvPr/>
        </p:nvSpPr>
        <p:spPr bwMode="auto">
          <a:xfrm>
            <a:off x="4478601" y="1669626"/>
            <a:ext cx="348712" cy="191878"/>
          </a:xfrm>
          <a:prstGeom prst="downArrow">
            <a:avLst>
              <a:gd name="adj1" fmla="val 50000"/>
              <a:gd name="adj2" fmla="val 49996"/>
            </a:avLst>
          </a:prstGeom>
          <a:solidFill>
            <a:srgbClr val="C00000"/>
          </a:solidFill>
          <a:ln w="9525">
            <a:solidFill>
              <a:srgbClr val="00507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58" name="TextBox 14"/>
          <p:cNvSpPr txBox="1">
            <a:spLocks noChangeArrowheads="1"/>
          </p:cNvSpPr>
          <p:nvPr/>
        </p:nvSpPr>
        <p:spPr bwMode="auto">
          <a:xfrm>
            <a:off x="3707904" y="1793725"/>
            <a:ext cx="12913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Interrupt Gate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646201" y="2255730"/>
            <a:ext cx="10081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  </a:t>
            </a:r>
            <a:r>
              <a:rPr lang="en-US" altLang="zh-CN" sz="900" b="1" dirty="0" err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900" b="1" dirty="0" err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0" name="直接连接符 159"/>
          <p:cNvCxnSpPr/>
          <p:nvPr/>
        </p:nvCxnSpPr>
        <p:spPr>
          <a:xfrm rot="5400000">
            <a:off x="5924620" y="2376232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5927091" y="1989419"/>
            <a:ext cx="2111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122594" y="1989419"/>
            <a:ext cx="2111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3" name="直接连接符 162"/>
          <p:cNvCxnSpPr/>
          <p:nvPr/>
        </p:nvCxnSpPr>
        <p:spPr>
          <a:xfrm>
            <a:off x="2129002" y="3645024"/>
            <a:ext cx="0" cy="223224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>
            <a:off x="2129002" y="3933056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/>
          <p:nvPr/>
        </p:nvCxnSpPr>
        <p:spPr>
          <a:xfrm>
            <a:off x="2129002" y="4176901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/>
          <p:nvPr/>
        </p:nvCxnSpPr>
        <p:spPr>
          <a:xfrm>
            <a:off x="2129002" y="4423516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>
            <a:off x="2129002" y="4667361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>
            <a:off x="2129002" y="4916746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>
            <a:off x="2129002" y="5160591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129002" y="5401037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>
            <a:off x="2129002" y="5647652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>
            <a:off x="3215920" y="3645024"/>
            <a:ext cx="0" cy="223224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21"/>
          <p:cNvCxnSpPr>
            <a:cxnSpLocks noChangeShapeType="1"/>
          </p:cNvCxnSpPr>
          <p:nvPr/>
        </p:nvCxnSpPr>
        <p:spPr bwMode="auto">
          <a:xfrm>
            <a:off x="4925242" y="5568220"/>
            <a:ext cx="446584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  <p:cxnSp>
        <p:nvCxnSpPr>
          <p:cNvPr id="174" name="直接连接符 173"/>
          <p:cNvCxnSpPr/>
          <p:nvPr/>
        </p:nvCxnSpPr>
        <p:spPr>
          <a:xfrm>
            <a:off x="5429298" y="3645024"/>
            <a:ext cx="0" cy="223224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>
            <a:off x="5429298" y="3933056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/>
        </p:nvCxnSpPr>
        <p:spPr>
          <a:xfrm>
            <a:off x="5429298" y="4176901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/>
        </p:nvCxnSpPr>
        <p:spPr>
          <a:xfrm>
            <a:off x="5429298" y="4423516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>
            <a:off x="5429298" y="4667361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>
            <a:off x="5429298" y="4916746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>
            <a:off x="5429298" y="5160591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>
            <a:off x="5429298" y="5401037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>
            <a:off x="5429298" y="5647652"/>
            <a:ext cx="108012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>
            <a:off x="6516216" y="3645024"/>
            <a:ext cx="0" cy="223224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1"/>
          <p:cNvSpPr txBox="1">
            <a:spLocks noChangeArrowheads="1"/>
          </p:cNvSpPr>
          <p:nvPr/>
        </p:nvSpPr>
        <p:spPr bwMode="auto">
          <a:xfrm>
            <a:off x="5701107" y="4421302"/>
            <a:ext cx="51328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ESP </a:t>
            </a:r>
          </a:p>
        </p:txBody>
      </p:sp>
      <p:sp>
        <p:nvSpPr>
          <p:cNvPr id="185" name="TextBox 11"/>
          <p:cNvSpPr txBox="1">
            <a:spLocks noChangeArrowheads="1"/>
          </p:cNvSpPr>
          <p:nvPr/>
        </p:nvSpPr>
        <p:spPr bwMode="auto">
          <a:xfrm>
            <a:off x="5701107" y="4173748"/>
            <a:ext cx="4171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 </a:t>
            </a:r>
          </a:p>
        </p:txBody>
      </p:sp>
      <p:sp>
        <p:nvSpPr>
          <p:cNvPr id="186" name="TextBox 11"/>
          <p:cNvSpPr txBox="1">
            <a:spLocks noChangeArrowheads="1"/>
          </p:cNvSpPr>
          <p:nvPr/>
        </p:nvSpPr>
        <p:spPr bwMode="auto">
          <a:xfrm>
            <a:off x="5560395" y="4668856"/>
            <a:ext cx="84991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EFLAGS </a:t>
            </a:r>
          </a:p>
        </p:txBody>
      </p:sp>
      <p:sp>
        <p:nvSpPr>
          <p:cNvPr id="187" name="TextBox 11"/>
          <p:cNvSpPr txBox="1">
            <a:spLocks noChangeArrowheads="1"/>
          </p:cNvSpPr>
          <p:nvPr/>
        </p:nvSpPr>
        <p:spPr bwMode="auto">
          <a:xfrm>
            <a:off x="5749574" y="4913286"/>
            <a:ext cx="42832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 </a:t>
            </a:r>
          </a:p>
        </p:txBody>
      </p:sp>
      <p:sp>
        <p:nvSpPr>
          <p:cNvPr id="188" name="TextBox 11"/>
          <p:cNvSpPr txBox="1">
            <a:spLocks noChangeArrowheads="1"/>
          </p:cNvSpPr>
          <p:nvPr/>
        </p:nvSpPr>
        <p:spPr bwMode="auto">
          <a:xfrm>
            <a:off x="5749574" y="5162402"/>
            <a:ext cx="4716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EIP </a:t>
            </a:r>
          </a:p>
        </p:txBody>
      </p:sp>
      <p:sp>
        <p:nvSpPr>
          <p:cNvPr id="189" name="TextBox 11"/>
          <p:cNvSpPr txBox="1">
            <a:spLocks noChangeArrowheads="1"/>
          </p:cNvSpPr>
          <p:nvPr/>
        </p:nvSpPr>
        <p:spPr bwMode="auto">
          <a:xfrm>
            <a:off x="5486824" y="5396322"/>
            <a:ext cx="10142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 Code</a:t>
            </a:r>
          </a:p>
        </p:txBody>
      </p:sp>
    </p:spTree>
    <p:extLst>
      <p:ext uri="{BB962C8B-B14F-4D97-AF65-F5344CB8AC3E}">
        <p14:creationId xmlns:p14="http://schemas.microsoft.com/office/powerpoint/2010/main" val="2681159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Gcc</a:t>
            </a:r>
            <a:r>
              <a:rPr lang="en-US" altLang="zh-CN" dirty="0" smtClean="0"/>
              <a:t> </a:t>
            </a:r>
            <a:r>
              <a:rPr lang="zh-CN" altLang="en-US" dirty="0" smtClean="0"/>
              <a:t>内联汇编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什么是内联汇编（ </a:t>
            </a:r>
            <a:r>
              <a:rPr lang="en-US" altLang="zh-CN" dirty="0"/>
              <a:t>Inline assembly </a:t>
            </a:r>
            <a:r>
              <a:rPr lang="zh-CN" altLang="en-US" dirty="0"/>
              <a:t>）</a:t>
            </a:r>
            <a:r>
              <a:rPr lang="en-US" altLang="zh-CN" dirty="0"/>
              <a:t>? 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</a:t>
            </a:r>
            <a:r>
              <a:rPr lang="zh-CN" altLang="en-US" dirty="0"/>
              <a:t>是</a:t>
            </a:r>
            <a:r>
              <a:rPr lang="en-US" altLang="zh-CN" dirty="0"/>
              <a:t>GCC</a:t>
            </a:r>
            <a:r>
              <a:rPr lang="zh-CN" altLang="en-US" dirty="0"/>
              <a:t>对</a:t>
            </a:r>
            <a:r>
              <a:rPr lang="en-US" altLang="zh-CN" dirty="0"/>
              <a:t>C</a:t>
            </a:r>
            <a:r>
              <a:rPr lang="zh-CN" altLang="en-US" dirty="0"/>
              <a:t>语言的扩张  </a:t>
            </a:r>
            <a:endParaRPr lang="en-US" altLang="zh-CN" smtClean="0"/>
          </a:p>
          <a:p>
            <a:pPr lvl="1"/>
            <a:r>
              <a:rPr lang="zh-CN" altLang="en-US" smtClean="0"/>
              <a:t>可</a:t>
            </a:r>
            <a:r>
              <a:rPr lang="zh-CN" altLang="en-US" dirty="0"/>
              <a:t>直接在</a:t>
            </a:r>
            <a:r>
              <a:rPr lang="en-US" altLang="zh-CN" dirty="0"/>
              <a:t>C</a:t>
            </a:r>
            <a:r>
              <a:rPr lang="zh-CN" altLang="en-US" dirty="0"/>
              <a:t>语句中插入汇编指令</a:t>
            </a:r>
          </a:p>
          <a:p>
            <a:r>
              <a:rPr lang="zh-CN" altLang="en-US" dirty="0" smtClean="0"/>
              <a:t>有</a:t>
            </a:r>
            <a:r>
              <a:rPr lang="zh-CN" altLang="en-US" dirty="0"/>
              <a:t>何用处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调用</a:t>
            </a:r>
            <a:r>
              <a:rPr lang="en-US" altLang="zh-CN" dirty="0"/>
              <a:t>C</a:t>
            </a:r>
            <a:r>
              <a:rPr lang="zh-CN" altLang="en-US" dirty="0"/>
              <a:t>语言不支持的指令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</a:t>
            </a:r>
            <a:r>
              <a:rPr lang="zh-CN" altLang="en-US" dirty="0"/>
              <a:t>汇编在</a:t>
            </a:r>
            <a:r>
              <a:rPr lang="en-US" altLang="zh-CN" dirty="0"/>
              <a:t>C</a:t>
            </a:r>
            <a:r>
              <a:rPr lang="zh-CN" altLang="en-US" dirty="0"/>
              <a:t>语言中手动优化</a:t>
            </a:r>
          </a:p>
          <a:p>
            <a:r>
              <a:rPr lang="zh-CN" altLang="en-US" dirty="0" smtClean="0"/>
              <a:t>如何</a:t>
            </a:r>
            <a:r>
              <a:rPr lang="zh-CN" altLang="en-US" dirty="0"/>
              <a:t>工作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用给定的模板和约束来生成汇编指令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函数内形成汇编源码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7667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0" y="1071563"/>
            <a:ext cx="914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–切换特权级 (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to 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116" name="TextBox 11"/>
          <p:cNvSpPr txBox="1">
            <a:spLocks noChangeArrowheads="1"/>
          </p:cNvSpPr>
          <p:nvPr/>
        </p:nvSpPr>
        <p:spPr bwMode="auto">
          <a:xfrm>
            <a:off x="1924348" y="1932221"/>
            <a:ext cx="11366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Before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Entering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7" name="Straight Arrow Connector 21"/>
          <p:cNvCxnSpPr>
            <a:cxnSpLocks noChangeShapeType="1"/>
          </p:cNvCxnSpPr>
          <p:nvPr/>
        </p:nvCxnSpPr>
        <p:spPr bwMode="auto">
          <a:xfrm flipH="1">
            <a:off x="1578683" y="2048363"/>
            <a:ext cx="363639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  <p:cxnSp>
        <p:nvCxnSpPr>
          <p:cNvPr id="119" name="直接连接符 118"/>
          <p:cNvCxnSpPr/>
          <p:nvPr/>
        </p:nvCxnSpPr>
        <p:spPr>
          <a:xfrm>
            <a:off x="607298" y="170080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607298" y="195167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607298" y="216405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07298" y="237884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607298" y="259123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607298" y="280843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607298" y="302081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607298" y="323023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607298" y="344503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1553969" y="170080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896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0" y="1071563"/>
            <a:ext cx="914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–切换特权级 (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to 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116" name="TextBox 11"/>
          <p:cNvSpPr txBox="1">
            <a:spLocks noChangeArrowheads="1"/>
          </p:cNvSpPr>
          <p:nvPr/>
        </p:nvSpPr>
        <p:spPr bwMode="auto">
          <a:xfrm>
            <a:off x="1924348" y="1932221"/>
            <a:ext cx="11366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Before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Entering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7" name="Straight Arrow Connector 21"/>
          <p:cNvCxnSpPr>
            <a:cxnSpLocks noChangeShapeType="1"/>
          </p:cNvCxnSpPr>
          <p:nvPr/>
        </p:nvCxnSpPr>
        <p:spPr bwMode="auto">
          <a:xfrm flipH="1">
            <a:off x="1578683" y="2048363"/>
            <a:ext cx="363639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  <p:cxnSp>
        <p:nvCxnSpPr>
          <p:cNvPr id="119" name="直接连接符 118"/>
          <p:cNvCxnSpPr/>
          <p:nvPr/>
        </p:nvCxnSpPr>
        <p:spPr>
          <a:xfrm>
            <a:off x="607298" y="1700808"/>
            <a:ext cx="0" cy="194421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607298" y="1951675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607298" y="2164056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07298" y="2378849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607298" y="2591231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607298" y="2808437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607298" y="3020818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607298" y="3230239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607298" y="3445032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1553969" y="1700808"/>
            <a:ext cx="0" cy="194421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1"/>
          <p:cNvSpPr txBox="1">
            <a:spLocks noChangeArrowheads="1"/>
          </p:cNvSpPr>
          <p:nvPr/>
        </p:nvSpPr>
        <p:spPr bwMode="auto">
          <a:xfrm>
            <a:off x="1924348" y="4064055"/>
            <a:ext cx="11540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After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Stack Switch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" name="Straight Arrow Connector 21"/>
          <p:cNvCxnSpPr>
            <a:cxnSpLocks noChangeShapeType="1"/>
          </p:cNvCxnSpPr>
          <p:nvPr/>
        </p:nvCxnSpPr>
        <p:spPr bwMode="auto">
          <a:xfrm flipH="1">
            <a:off x="1578683" y="4180197"/>
            <a:ext cx="363639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  <p:cxnSp>
        <p:nvCxnSpPr>
          <p:cNvPr id="33" name="直接连接符 32"/>
          <p:cNvCxnSpPr/>
          <p:nvPr/>
        </p:nvCxnSpPr>
        <p:spPr>
          <a:xfrm>
            <a:off x="607298" y="3832642"/>
            <a:ext cx="0" cy="194421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07298" y="4083509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607298" y="4295890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607298" y="4510683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607298" y="4723065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607298" y="4940271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607298" y="5152652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607298" y="5362073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07298" y="5576866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553969" y="3832642"/>
            <a:ext cx="0" cy="194421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1"/>
          <p:cNvSpPr txBox="1">
            <a:spLocks noChangeArrowheads="1"/>
          </p:cNvSpPr>
          <p:nvPr/>
        </p:nvSpPr>
        <p:spPr bwMode="auto">
          <a:xfrm>
            <a:off x="3079290" y="5341687"/>
            <a:ext cx="10142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 Code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3098866" y="3832642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3098866" y="408350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098866" y="4295890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098866" y="4510683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098866" y="472306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098866" y="494027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3098866" y="515265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3098866" y="5362073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3098866" y="557686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045537" y="3832642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11"/>
          <p:cNvSpPr txBox="1">
            <a:spLocks noChangeArrowheads="1"/>
          </p:cNvSpPr>
          <p:nvPr/>
        </p:nvSpPr>
        <p:spPr bwMode="auto">
          <a:xfrm>
            <a:off x="3097191" y="4272124"/>
            <a:ext cx="99418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SS(RPL=3)</a:t>
            </a:r>
          </a:p>
        </p:txBody>
      </p:sp>
      <p:sp>
        <p:nvSpPr>
          <p:cNvPr id="55" name="TextBox 11"/>
          <p:cNvSpPr txBox="1">
            <a:spLocks noChangeArrowheads="1"/>
          </p:cNvSpPr>
          <p:nvPr/>
        </p:nvSpPr>
        <p:spPr bwMode="auto">
          <a:xfrm>
            <a:off x="3344443" y="4487735"/>
            <a:ext cx="470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ESP</a:t>
            </a:r>
          </a:p>
        </p:txBody>
      </p:sp>
      <p:sp>
        <p:nvSpPr>
          <p:cNvPr id="56" name="TextBox 11"/>
          <p:cNvSpPr txBox="1">
            <a:spLocks noChangeArrowheads="1"/>
          </p:cNvSpPr>
          <p:nvPr/>
        </p:nvSpPr>
        <p:spPr bwMode="auto">
          <a:xfrm>
            <a:off x="3161686" y="4703347"/>
            <a:ext cx="7825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EFLAGS</a:t>
            </a:r>
          </a:p>
        </p:txBody>
      </p:sp>
      <p:sp>
        <p:nvSpPr>
          <p:cNvPr id="57" name="TextBox 11"/>
          <p:cNvSpPr txBox="1">
            <a:spLocks noChangeArrowheads="1"/>
          </p:cNvSpPr>
          <p:nvPr/>
        </p:nvSpPr>
        <p:spPr bwMode="auto">
          <a:xfrm>
            <a:off x="3095859" y="4913057"/>
            <a:ext cx="10054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CS(RPL=3)</a:t>
            </a:r>
          </a:p>
        </p:txBody>
      </p:sp>
      <p:sp>
        <p:nvSpPr>
          <p:cNvPr id="58" name="TextBox 11"/>
          <p:cNvSpPr txBox="1">
            <a:spLocks noChangeArrowheads="1"/>
          </p:cNvSpPr>
          <p:nvPr/>
        </p:nvSpPr>
        <p:spPr bwMode="auto">
          <a:xfrm>
            <a:off x="3371918" y="5116715"/>
            <a:ext cx="4251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EIP</a:t>
            </a:r>
          </a:p>
        </p:txBody>
      </p:sp>
      <p:cxnSp>
        <p:nvCxnSpPr>
          <p:cNvPr id="73" name="Straight Arrow Connector 21"/>
          <p:cNvCxnSpPr>
            <a:cxnSpLocks noChangeShapeType="1"/>
          </p:cNvCxnSpPr>
          <p:nvPr/>
        </p:nvCxnSpPr>
        <p:spPr bwMode="auto">
          <a:xfrm>
            <a:off x="2658537" y="5466244"/>
            <a:ext cx="388960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  <p:sp>
        <p:nvSpPr>
          <p:cNvPr id="74" name="TextBox 11"/>
          <p:cNvSpPr txBox="1">
            <a:spLocks noChangeArrowheads="1"/>
          </p:cNvSpPr>
          <p:nvPr/>
        </p:nvSpPr>
        <p:spPr bwMode="auto">
          <a:xfrm>
            <a:off x="1567122" y="5247521"/>
            <a:ext cx="11366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After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Entering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560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0" y="1071563"/>
            <a:ext cx="914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–切换特权级 (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to 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116" name="TextBox 11"/>
          <p:cNvSpPr txBox="1">
            <a:spLocks noChangeArrowheads="1"/>
          </p:cNvSpPr>
          <p:nvPr/>
        </p:nvSpPr>
        <p:spPr bwMode="auto">
          <a:xfrm>
            <a:off x="1924348" y="1932221"/>
            <a:ext cx="11366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Before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Entering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7" name="Straight Arrow Connector 21"/>
          <p:cNvCxnSpPr>
            <a:cxnSpLocks noChangeShapeType="1"/>
          </p:cNvCxnSpPr>
          <p:nvPr/>
        </p:nvCxnSpPr>
        <p:spPr bwMode="auto">
          <a:xfrm flipH="1">
            <a:off x="1578683" y="2048363"/>
            <a:ext cx="363639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  <p:cxnSp>
        <p:nvCxnSpPr>
          <p:cNvPr id="119" name="直接连接符 118"/>
          <p:cNvCxnSpPr/>
          <p:nvPr/>
        </p:nvCxnSpPr>
        <p:spPr>
          <a:xfrm>
            <a:off x="607298" y="1700808"/>
            <a:ext cx="0" cy="194421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607298" y="1951675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607298" y="2164056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07298" y="2378849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607298" y="2591231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607298" y="2808437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607298" y="3020818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607298" y="3230239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607298" y="3445032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1553969" y="1700808"/>
            <a:ext cx="0" cy="194421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1"/>
          <p:cNvSpPr txBox="1">
            <a:spLocks noChangeArrowheads="1"/>
          </p:cNvSpPr>
          <p:nvPr/>
        </p:nvSpPr>
        <p:spPr bwMode="auto">
          <a:xfrm>
            <a:off x="1924348" y="4064055"/>
            <a:ext cx="11540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After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Stack Switch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" name="Straight Arrow Connector 21"/>
          <p:cNvCxnSpPr>
            <a:cxnSpLocks noChangeShapeType="1"/>
          </p:cNvCxnSpPr>
          <p:nvPr/>
        </p:nvCxnSpPr>
        <p:spPr bwMode="auto">
          <a:xfrm flipH="1">
            <a:off x="1578683" y="4180197"/>
            <a:ext cx="363639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  <p:cxnSp>
        <p:nvCxnSpPr>
          <p:cNvPr id="33" name="直接连接符 32"/>
          <p:cNvCxnSpPr/>
          <p:nvPr/>
        </p:nvCxnSpPr>
        <p:spPr>
          <a:xfrm>
            <a:off x="607298" y="3832642"/>
            <a:ext cx="0" cy="194421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07298" y="4083509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607298" y="4295890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607298" y="4510683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607298" y="4723065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607298" y="4940271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607298" y="5152652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607298" y="5362073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07298" y="5576866"/>
            <a:ext cx="9407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553969" y="3832642"/>
            <a:ext cx="0" cy="194421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1"/>
          <p:cNvSpPr txBox="1">
            <a:spLocks noChangeArrowheads="1"/>
          </p:cNvSpPr>
          <p:nvPr/>
        </p:nvSpPr>
        <p:spPr bwMode="auto">
          <a:xfrm>
            <a:off x="3079290" y="5341687"/>
            <a:ext cx="10142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 Code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3098866" y="3832642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3098866" y="408350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098866" y="4295890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098866" y="4510683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098866" y="472306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098866" y="494027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3098866" y="515265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3098866" y="5362073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3098866" y="557686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045537" y="3832642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11"/>
          <p:cNvSpPr txBox="1">
            <a:spLocks noChangeArrowheads="1"/>
          </p:cNvSpPr>
          <p:nvPr/>
        </p:nvSpPr>
        <p:spPr bwMode="auto">
          <a:xfrm>
            <a:off x="3097191" y="4272124"/>
            <a:ext cx="99418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SS(RPL=3)</a:t>
            </a:r>
          </a:p>
        </p:txBody>
      </p:sp>
      <p:sp>
        <p:nvSpPr>
          <p:cNvPr id="55" name="TextBox 11"/>
          <p:cNvSpPr txBox="1">
            <a:spLocks noChangeArrowheads="1"/>
          </p:cNvSpPr>
          <p:nvPr/>
        </p:nvSpPr>
        <p:spPr bwMode="auto">
          <a:xfrm>
            <a:off x="3344443" y="4487735"/>
            <a:ext cx="470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ESP</a:t>
            </a:r>
          </a:p>
        </p:txBody>
      </p:sp>
      <p:sp>
        <p:nvSpPr>
          <p:cNvPr id="56" name="TextBox 11"/>
          <p:cNvSpPr txBox="1">
            <a:spLocks noChangeArrowheads="1"/>
          </p:cNvSpPr>
          <p:nvPr/>
        </p:nvSpPr>
        <p:spPr bwMode="auto">
          <a:xfrm>
            <a:off x="3161686" y="4703347"/>
            <a:ext cx="7825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EFLAGS</a:t>
            </a:r>
          </a:p>
        </p:txBody>
      </p:sp>
      <p:sp>
        <p:nvSpPr>
          <p:cNvPr id="57" name="TextBox 11"/>
          <p:cNvSpPr txBox="1">
            <a:spLocks noChangeArrowheads="1"/>
          </p:cNvSpPr>
          <p:nvPr/>
        </p:nvSpPr>
        <p:spPr bwMode="auto">
          <a:xfrm>
            <a:off x="3095859" y="4913057"/>
            <a:ext cx="10054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CS(RPL=3)</a:t>
            </a:r>
          </a:p>
        </p:txBody>
      </p:sp>
      <p:sp>
        <p:nvSpPr>
          <p:cNvPr id="58" name="TextBox 11"/>
          <p:cNvSpPr txBox="1">
            <a:spLocks noChangeArrowheads="1"/>
          </p:cNvSpPr>
          <p:nvPr/>
        </p:nvSpPr>
        <p:spPr bwMode="auto">
          <a:xfrm>
            <a:off x="3371918" y="5116715"/>
            <a:ext cx="4251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EIP</a:t>
            </a:r>
          </a:p>
        </p:txBody>
      </p:sp>
      <p:cxnSp>
        <p:nvCxnSpPr>
          <p:cNvPr id="73" name="Straight Arrow Connector 21"/>
          <p:cNvCxnSpPr>
            <a:cxnSpLocks noChangeShapeType="1"/>
          </p:cNvCxnSpPr>
          <p:nvPr/>
        </p:nvCxnSpPr>
        <p:spPr bwMode="auto">
          <a:xfrm>
            <a:off x="2658537" y="5466244"/>
            <a:ext cx="388960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  <p:sp>
        <p:nvSpPr>
          <p:cNvPr id="74" name="TextBox 11"/>
          <p:cNvSpPr txBox="1">
            <a:spLocks noChangeArrowheads="1"/>
          </p:cNvSpPr>
          <p:nvPr/>
        </p:nvSpPr>
        <p:spPr bwMode="auto">
          <a:xfrm>
            <a:off x="1567122" y="5247521"/>
            <a:ext cx="11366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After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Entering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11"/>
          <p:cNvSpPr txBox="1">
            <a:spLocks noChangeArrowheads="1"/>
          </p:cNvSpPr>
          <p:nvPr/>
        </p:nvSpPr>
        <p:spPr bwMode="auto">
          <a:xfrm>
            <a:off x="5796136" y="4698652"/>
            <a:ext cx="12103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After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Stack Update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0" name="Straight Arrow Connector 21"/>
          <p:cNvCxnSpPr>
            <a:cxnSpLocks noChangeShapeType="1"/>
          </p:cNvCxnSpPr>
          <p:nvPr/>
        </p:nvCxnSpPr>
        <p:spPr bwMode="auto">
          <a:xfrm flipH="1">
            <a:off x="5450471" y="4814794"/>
            <a:ext cx="363639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  <p:cxnSp>
        <p:nvCxnSpPr>
          <p:cNvPr id="61" name="直接连接符 60"/>
          <p:cNvCxnSpPr/>
          <p:nvPr/>
        </p:nvCxnSpPr>
        <p:spPr>
          <a:xfrm>
            <a:off x="4479086" y="382951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4479086" y="408038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4479086" y="429276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4479086" y="450755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4479086" y="471994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4479086" y="493714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4479086" y="514952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4479086" y="535894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4479086" y="557374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5425757" y="382951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6969341" y="382951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6969341" y="4080385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6969341" y="4292766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6969341" y="450755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6969341" y="4719941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6969341" y="4937147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6969341" y="5149528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6969341" y="5358949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6969341" y="5573742"/>
            <a:ext cx="94075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7916012" y="3829518"/>
            <a:ext cx="0" cy="1944216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11"/>
          <p:cNvSpPr txBox="1">
            <a:spLocks noChangeArrowheads="1"/>
          </p:cNvSpPr>
          <p:nvPr/>
        </p:nvSpPr>
        <p:spPr bwMode="auto">
          <a:xfrm>
            <a:off x="4540471" y="4269000"/>
            <a:ext cx="7825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EFLAGS</a:t>
            </a:r>
          </a:p>
        </p:txBody>
      </p:sp>
      <p:sp>
        <p:nvSpPr>
          <p:cNvPr id="84" name="TextBox 11"/>
          <p:cNvSpPr txBox="1">
            <a:spLocks noChangeArrowheads="1"/>
          </p:cNvSpPr>
          <p:nvPr/>
        </p:nvSpPr>
        <p:spPr bwMode="auto">
          <a:xfrm>
            <a:off x="4487921" y="4484611"/>
            <a:ext cx="10054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CS(RPL=0)</a:t>
            </a:r>
          </a:p>
        </p:txBody>
      </p:sp>
      <p:sp>
        <p:nvSpPr>
          <p:cNvPr id="87" name="TextBox 11"/>
          <p:cNvSpPr txBox="1">
            <a:spLocks noChangeArrowheads="1"/>
          </p:cNvSpPr>
          <p:nvPr/>
        </p:nvSpPr>
        <p:spPr bwMode="auto">
          <a:xfrm>
            <a:off x="4720608" y="4702563"/>
            <a:ext cx="4251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EIP</a:t>
            </a:r>
          </a:p>
        </p:txBody>
      </p:sp>
      <p:cxnSp>
        <p:nvCxnSpPr>
          <p:cNvPr id="88" name="Straight Arrow Connector 21"/>
          <p:cNvCxnSpPr>
            <a:cxnSpLocks noChangeShapeType="1"/>
          </p:cNvCxnSpPr>
          <p:nvPr/>
        </p:nvCxnSpPr>
        <p:spPr bwMode="auto">
          <a:xfrm>
            <a:off x="6546969" y="4411406"/>
            <a:ext cx="388960" cy="0"/>
          </a:xfrm>
          <a:prstGeom prst="straightConnector1">
            <a:avLst/>
          </a:prstGeom>
          <a:noFill/>
          <a:ln w="19050">
            <a:solidFill>
              <a:srgbClr val="005072"/>
            </a:solidFill>
            <a:round/>
            <a:headEnd/>
            <a:tailEnd type="triangle" w="med" len="med"/>
          </a:ln>
        </p:spPr>
      </p:cxnSp>
      <p:sp>
        <p:nvSpPr>
          <p:cNvPr id="89" name="TextBox 11"/>
          <p:cNvSpPr txBox="1">
            <a:spLocks noChangeArrowheads="1"/>
          </p:cNvSpPr>
          <p:nvPr/>
        </p:nvSpPr>
        <p:spPr bwMode="auto">
          <a:xfrm>
            <a:off x="5695586" y="4192683"/>
            <a:ext cx="9346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ESP After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Exit ISR</a:t>
            </a:r>
            <a:endParaRPr lang="zh-CN" altLang="en-US" sz="12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52630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1571605" y="1071564"/>
            <a:ext cx="585787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x86 特权级 – TSS 格式</a:t>
            </a:r>
          </a:p>
        </p:txBody>
      </p:sp>
      <p:sp>
        <p:nvSpPr>
          <p:cNvPr id="28" name="Text Box 1"/>
          <p:cNvSpPr>
            <a:spLocks noChangeArrowheads="1"/>
          </p:cNvSpPr>
          <p:nvPr/>
        </p:nvSpPr>
        <p:spPr bwMode="auto">
          <a:xfrm>
            <a:off x="5643570" y="2216143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eaLnBrk="1" hangingPunct="1"/>
            <a:endParaRPr lang="zh-CN" altLang="en-US"/>
          </a:p>
        </p:txBody>
      </p:sp>
      <p:sp>
        <p:nvSpPr>
          <p:cNvPr id="29" name="Text Box 2"/>
          <p:cNvSpPr>
            <a:spLocks noChangeArrowheads="1"/>
          </p:cNvSpPr>
          <p:nvPr/>
        </p:nvSpPr>
        <p:spPr bwMode="auto">
          <a:xfrm>
            <a:off x="5830895" y="3448042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lvl="1" eaLnBrk="1" hangingPunct="1">
              <a:buClr>
                <a:srgbClr val="0066FF"/>
              </a:buClr>
            </a:pP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14180" y="1515697"/>
            <a:ext cx="4482714" cy="4468761"/>
            <a:chOff x="2414180" y="658446"/>
            <a:chExt cx="4482714" cy="4468761"/>
          </a:xfrm>
        </p:grpSpPr>
        <p:sp>
          <p:nvSpPr>
            <p:cNvPr id="149" name="矩形 148"/>
            <p:cNvSpPr/>
            <p:nvPr/>
          </p:nvSpPr>
          <p:spPr bwMode="auto">
            <a:xfrm>
              <a:off x="2483768" y="4556754"/>
              <a:ext cx="2011220" cy="144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 bwMode="auto">
            <a:xfrm>
              <a:off x="2483768" y="4263614"/>
              <a:ext cx="2011220" cy="144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 bwMode="auto">
            <a:xfrm>
              <a:off x="2483768" y="3962202"/>
              <a:ext cx="2011220" cy="144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 bwMode="auto">
            <a:xfrm>
              <a:off x="2483768" y="3651870"/>
              <a:ext cx="2011220" cy="144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/>
          </p:nvSpPr>
          <p:spPr bwMode="auto">
            <a:xfrm>
              <a:off x="4499992" y="867154"/>
              <a:ext cx="1846800" cy="120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 bwMode="auto">
            <a:xfrm>
              <a:off x="2483768" y="987574"/>
              <a:ext cx="2011220" cy="10437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Straight Arrow Connector 21"/>
            <p:cNvCxnSpPr>
              <a:cxnSpLocks noChangeShapeType="1"/>
            </p:cNvCxnSpPr>
            <p:nvPr/>
          </p:nvCxnSpPr>
          <p:spPr bwMode="auto">
            <a:xfrm>
              <a:off x="2491077" y="846847"/>
              <a:ext cx="0" cy="3860398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1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2770373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7" name="Straight Arrow Connector 21"/>
            <p:cNvCxnSpPr>
              <a:cxnSpLocks noChangeShapeType="1"/>
            </p:cNvCxnSpPr>
            <p:nvPr/>
          </p:nvCxnSpPr>
          <p:spPr bwMode="auto">
            <a:xfrm>
              <a:off x="6471398" y="846847"/>
              <a:ext cx="0" cy="3860398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0" name="Straight Arrow Connector 21"/>
            <p:cNvCxnSpPr>
              <a:cxnSpLocks noChangeShapeType="1"/>
            </p:cNvCxnSpPr>
            <p:nvPr/>
          </p:nvCxnSpPr>
          <p:spPr bwMode="auto">
            <a:xfrm>
              <a:off x="4498600" y="846847"/>
              <a:ext cx="0" cy="1176261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4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856091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5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999294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6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1151740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7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1297514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8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1438145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9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1590592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0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1738937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1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1884710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2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2032015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3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2180359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4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2330235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5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2469335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6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2619211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7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3667850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8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2929493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9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3077837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0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3227713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1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3366813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2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3516689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3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3806950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4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4704428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5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3966071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6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4114415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7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4264291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8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4403391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9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2496565" y="4553267"/>
              <a:ext cx="3985081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60" name="Straight Arrow Connector 21"/>
            <p:cNvCxnSpPr>
              <a:cxnSpLocks noChangeShapeType="1"/>
            </p:cNvCxnSpPr>
            <p:nvPr/>
          </p:nvCxnSpPr>
          <p:spPr bwMode="auto">
            <a:xfrm>
              <a:off x="4511623" y="3658606"/>
              <a:ext cx="0" cy="152447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61" name="Straight Arrow Connector 21"/>
            <p:cNvCxnSpPr>
              <a:cxnSpLocks noChangeShapeType="1"/>
            </p:cNvCxnSpPr>
            <p:nvPr/>
          </p:nvCxnSpPr>
          <p:spPr bwMode="auto">
            <a:xfrm>
              <a:off x="4511623" y="3960929"/>
              <a:ext cx="0" cy="152447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62" name="Straight Arrow Connector 21"/>
            <p:cNvCxnSpPr>
              <a:cxnSpLocks noChangeShapeType="1"/>
            </p:cNvCxnSpPr>
            <p:nvPr/>
          </p:nvCxnSpPr>
          <p:spPr bwMode="auto">
            <a:xfrm>
              <a:off x="4511623" y="4252476"/>
              <a:ext cx="0" cy="152447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63" name="Straight Arrow Connector 21"/>
            <p:cNvCxnSpPr>
              <a:cxnSpLocks noChangeShapeType="1"/>
            </p:cNvCxnSpPr>
            <p:nvPr/>
          </p:nvCxnSpPr>
          <p:spPr bwMode="auto">
            <a:xfrm>
              <a:off x="4511623" y="4551452"/>
              <a:ext cx="0" cy="152447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64" name="TextBox 23"/>
            <p:cNvSpPr txBox="1">
              <a:spLocks noChangeArrowheads="1"/>
            </p:cNvSpPr>
            <p:nvPr/>
          </p:nvSpPr>
          <p:spPr bwMode="auto">
            <a:xfrm>
              <a:off x="2414180" y="658446"/>
              <a:ext cx="413313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31</a:t>
              </a:r>
            </a:p>
          </p:txBody>
        </p:sp>
        <p:sp>
          <p:nvSpPr>
            <p:cNvPr id="65" name="TextBox 23"/>
            <p:cNvSpPr txBox="1">
              <a:spLocks noChangeArrowheads="1"/>
            </p:cNvSpPr>
            <p:nvPr/>
          </p:nvSpPr>
          <p:spPr bwMode="auto">
            <a:xfrm>
              <a:off x="4416216" y="658446"/>
              <a:ext cx="413313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15</a:t>
              </a:r>
            </a:p>
          </p:txBody>
        </p:sp>
        <p:sp>
          <p:nvSpPr>
            <p:cNvPr id="67" name="TextBox 23"/>
            <p:cNvSpPr txBox="1">
              <a:spLocks noChangeArrowheads="1"/>
            </p:cNvSpPr>
            <p:nvPr/>
          </p:nvSpPr>
          <p:spPr bwMode="auto">
            <a:xfrm>
              <a:off x="2714890" y="825270"/>
              <a:ext cx="159420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I/O Map Base Address </a:t>
              </a:r>
            </a:p>
          </p:txBody>
        </p:sp>
        <p:sp>
          <p:nvSpPr>
            <p:cNvPr id="68" name="TextBox 23"/>
            <p:cNvSpPr txBox="1">
              <a:spLocks noChangeArrowheads="1"/>
            </p:cNvSpPr>
            <p:nvPr/>
          </p:nvSpPr>
          <p:spPr bwMode="auto">
            <a:xfrm>
              <a:off x="3106255" y="975144"/>
              <a:ext cx="88567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69" name="TextBox 23"/>
            <p:cNvSpPr txBox="1">
              <a:spLocks noChangeArrowheads="1"/>
            </p:cNvSpPr>
            <p:nvPr/>
          </p:nvSpPr>
          <p:spPr bwMode="auto">
            <a:xfrm>
              <a:off x="3106255" y="1118347"/>
              <a:ext cx="88567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70" name="TextBox 23"/>
            <p:cNvSpPr txBox="1">
              <a:spLocks noChangeArrowheads="1"/>
            </p:cNvSpPr>
            <p:nvPr/>
          </p:nvSpPr>
          <p:spPr bwMode="auto">
            <a:xfrm>
              <a:off x="3106255" y="1267556"/>
              <a:ext cx="88567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71" name="TextBox 23"/>
            <p:cNvSpPr txBox="1">
              <a:spLocks noChangeArrowheads="1"/>
            </p:cNvSpPr>
            <p:nvPr/>
          </p:nvSpPr>
          <p:spPr bwMode="auto">
            <a:xfrm>
              <a:off x="3106255" y="1397413"/>
              <a:ext cx="88567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72" name="TextBox 23"/>
            <p:cNvSpPr txBox="1">
              <a:spLocks noChangeArrowheads="1"/>
            </p:cNvSpPr>
            <p:nvPr/>
          </p:nvSpPr>
          <p:spPr bwMode="auto">
            <a:xfrm>
              <a:off x="3106255" y="1557482"/>
              <a:ext cx="88567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73" name="TextBox 23"/>
            <p:cNvSpPr txBox="1">
              <a:spLocks noChangeArrowheads="1"/>
            </p:cNvSpPr>
            <p:nvPr/>
          </p:nvSpPr>
          <p:spPr bwMode="auto">
            <a:xfrm>
              <a:off x="3106255" y="1706692"/>
              <a:ext cx="88567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74" name="TextBox 23"/>
            <p:cNvSpPr txBox="1">
              <a:spLocks noChangeArrowheads="1"/>
            </p:cNvSpPr>
            <p:nvPr/>
          </p:nvSpPr>
          <p:spPr bwMode="auto">
            <a:xfrm>
              <a:off x="3106255" y="1849894"/>
              <a:ext cx="88567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75" name="TextBox 23"/>
            <p:cNvSpPr txBox="1">
              <a:spLocks noChangeArrowheads="1"/>
            </p:cNvSpPr>
            <p:nvPr/>
          </p:nvSpPr>
          <p:spPr bwMode="auto">
            <a:xfrm>
              <a:off x="5087000" y="818596"/>
              <a:ext cx="88567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77" name="TextBox 23"/>
            <p:cNvSpPr txBox="1">
              <a:spLocks noChangeArrowheads="1"/>
            </p:cNvSpPr>
            <p:nvPr/>
          </p:nvSpPr>
          <p:spPr bwMode="auto">
            <a:xfrm>
              <a:off x="4741657" y="972072"/>
              <a:ext cx="174140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LDT Segment Selector</a:t>
              </a:r>
            </a:p>
          </p:txBody>
        </p:sp>
        <p:sp>
          <p:nvSpPr>
            <p:cNvPr id="78" name="TextBox 23"/>
            <p:cNvSpPr txBox="1">
              <a:spLocks noChangeArrowheads="1"/>
            </p:cNvSpPr>
            <p:nvPr/>
          </p:nvSpPr>
          <p:spPr bwMode="auto">
            <a:xfrm>
              <a:off x="5335544" y="1127956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GS</a:t>
              </a:r>
            </a:p>
          </p:txBody>
        </p:sp>
        <p:sp>
          <p:nvSpPr>
            <p:cNvPr id="79" name="TextBox 23"/>
            <p:cNvSpPr txBox="1">
              <a:spLocks noChangeArrowheads="1"/>
            </p:cNvSpPr>
            <p:nvPr/>
          </p:nvSpPr>
          <p:spPr bwMode="auto">
            <a:xfrm>
              <a:off x="5335544" y="1272918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FS</a:t>
              </a:r>
            </a:p>
          </p:txBody>
        </p:sp>
        <p:sp>
          <p:nvSpPr>
            <p:cNvPr id="80" name="TextBox 23"/>
            <p:cNvSpPr txBox="1">
              <a:spLocks noChangeArrowheads="1"/>
            </p:cNvSpPr>
            <p:nvPr/>
          </p:nvSpPr>
          <p:spPr bwMode="auto">
            <a:xfrm>
              <a:off x="5328666" y="1420168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DS</a:t>
              </a:r>
            </a:p>
          </p:txBody>
        </p:sp>
        <p:sp>
          <p:nvSpPr>
            <p:cNvPr id="81" name="TextBox 23"/>
            <p:cNvSpPr txBox="1">
              <a:spLocks noChangeArrowheads="1"/>
            </p:cNvSpPr>
            <p:nvPr/>
          </p:nvSpPr>
          <p:spPr bwMode="auto">
            <a:xfrm>
              <a:off x="5328666" y="1559770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SS</a:t>
              </a:r>
            </a:p>
          </p:txBody>
        </p:sp>
        <p:sp>
          <p:nvSpPr>
            <p:cNvPr id="82" name="TextBox 23"/>
            <p:cNvSpPr txBox="1">
              <a:spLocks noChangeArrowheads="1"/>
            </p:cNvSpPr>
            <p:nvPr/>
          </p:nvSpPr>
          <p:spPr bwMode="auto">
            <a:xfrm>
              <a:off x="5328666" y="1708115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CS</a:t>
              </a:r>
            </a:p>
          </p:txBody>
        </p:sp>
        <p:sp>
          <p:nvSpPr>
            <p:cNvPr id="83" name="TextBox 23"/>
            <p:cNvSpPr txBox="1">
              <a:spLocks noChangeArrowheads="1"/>
            </p:cNvSpPr>
            <p:nvPr/>
          </p:nvSpPr>
          <p:spPr bwMode="auto">
            <a:xfrm>
              <a:off x="5328666" y="1851318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ES</a:t>
              </a:r>
            </a:p>
          </p:txBody>
        </p:sp>
        <p:sp>
          <p:nvSpPr>
            <p:cNvPr id="84" name="TextBox 23"/>
            <p:cNvSpPr txBox="1">
              <a:spLocks noChangeArrowheads="1"/>
            </p:cNvSpPr>
            <p:nvPr/>
          </p:nvSpPr>
          <p:spPr bwMode="auto">
            <a:xfrm>
              <a:off x="4310491" y="2001192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EDI</a:t>
              </a:r>
            </a:p>
          </p:txBody>
        </p:sp>
        <p:sp>
          <p:nvSpPr>
            <p:cNvPr id="85" name="TextBox 23"/>
            <p:cNvSpPr txBox="1">
              <a:spLocks noChangeArrowheads="1"/>
            </p:cNvSpPr>
            <p:nvPr/>
          </p:nvSpPr>
          <p:spPr bwMode="auto">
            <a:xfrm>
              <a:off x="4310491" y="2146155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ESI</a:t>
              </a:r>
            </a:p>
          </p:txBody>
        </p:sp>
        <p:sp>
          <p:nvSpPr>
            <p:cNvPr id="86" name="TextBox 23"/>
            <p:cNvSpPr txBox="1">
              <a:spLocks noChangeArrowheads="1"/>
            </p:cNvSpPr>
            <p:nvPr/>
          </p:nvSpPr>
          <p:spPr bwMode="auto">
            <a:xfrm>
              <a:off x="4303613" y="2293406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EBP</a:t>
              </a:r>
            </a:p>
          </p:txBody>
        </p:sp>
        <p:sp>
          <p:nvSpPr>
            <p:cNvPr id="87" name="TextBox 23"/>
            <p:cNvSpPr txBox="1">
              <a:spLocks noChangeArrowheads="1"/>
            </p:cNvSpPr>
            <p:nvPr/>
          </p:nvSpPr>
          <p:spPr bwMode="auto">
            <a:xfrm>
              <a:off x="4303613" y="2443283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ESP</a:t>
              </a:r>
            </a:p>
          </p:txBody>
        </p:sp>
        <p:sp>
          <p:nvSpPr>
            <p:cNvPr id="88" name="TextBox 23"/>
            <p:cNvSpPr txBox="1">
              <a:spLocks noChangeArrowheads="1"/>
            </p:cNvSpPr>
            <p:nvPr/>
          </p:nvSpPr>
          <p:spPr bwMode="auto">
            <a:xfrm>
              <a:off x="4303613" y="2591626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EBX</a:t>
              </a:r>
            </a:p>
          </p:txBody>
        </p:sp>
        <p:sp>
          <p:nvSpPr>
            <p:cNvPr id="89" name="TextBox 23"/>
            <p:cNvSpPr txBox="1">
              <a:spLocks noChangeArrowheads="1"/>
            </p:cNvSpPr>
            <p:nvPr/>
          </p:nvSpPr>
          <p:spPr bwMode="auto">
            <a:xfrm>
              <a:off x="4303613" y="2734829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EDX</a:t>
              </a:r>
            </a:p>
          </p:txBody>
        </p:sp>
        <p:sp>
          <p:nvSpPr>
            <p:cNvPr id="90" name="TextBox 23"/>
            <p:cNvSpPr txBox="1">
              <a:spLocks noChangeArrowheads="1"/>
            </p:cNvSpPr>
            <p:nvPr/>
          </p:nvSpPr>
          <p:spPr bwMode="auto">
            <a:xfrm>
              <a:off x="4310491" y="2893283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ECX</a:t>
              </a:r>
            </a:p>
          </p:txBody>
        </p:sp>
        <p:sp>
          <p:nvSpPr>
            <p:cNvPr id="91" name="TextBox 23"/>
            <p:cNvSpPr txBox="1">
              <a:spLocks noChangeArrowheads="1"/>
            </p:cNvSpPr>
            <p:nvPr/>
          </p:nvSpPr>
          <p:spPr bwMode="auto">
            <a:xfrm>
              <a:off x="4303613" y="3040533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EAX</a:t>
              </a:r>
            </a:p>
          </p:txBody>
        </p:sp>
        <p:sp>
          <p:nvSpPr>
            <p:cNvPr id="92" name="TextBox 23"/>
            <p:cNvSpPr txBox="1">
              <a:spLocks noChangeArrowheads="1"/>
            </p:cNvSpPr>
            <p:nvPr/>
          </p:nvSpPr>
          <p:spPr bwMode="auto">
            <a:xfrm>
              <a:off x="4178645" y="3190410"/>
              <a:ext cx="656371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EFLAGS</a:t>
              </a:r>
            </a:p>
          </p:txBody>
        </p:sp>
        <p:sp>
          <p:nvSpPr>
            <p:cNvPr id="93" name="TextBox 23"/>
            <p:cNvSpPr txBox="1">
              <a:spLocks noChangeArrowheads="1"/>
            </p:cNvSpPr>
            <p:nvPr/>
          </p:nvSpPr>
          <p:spPr bwMode="auto">
            <a:xfrm>
              <a:off x="4303613" y="3338754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EIP</a:t>
              </a:r>
            </a:p>
          </p:txBody>
        </p:sp>
        <p:sp>
          <p:nvSpPr>
            <p:cNvPr id="94" name="TextBox 23"/>
            <p:cNvSpPr txBox="1">
              <a:spLocks noChangeArrowheads="1"/>
            </p:cNvSpPr>
            <p:nvPr/>
          </p:nvSpPr>
          <p:spPr bwMode="auto">
            <a:xfrm>
              <a:off x="4080457" y="3492231"/>
              <a:ext cx="89254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CR3(PDBR)</a:t>
              </a:r>
            </a:p>
          </p:txBody>
        </p:sp>
        <p:sp>
          <p:nvSpPr>
            <p:cNvPr id="95" name="TextBox 23"/>
            <p:cNvSpPr txBox="1">
              <a:spLocks noChangeArrowheads="1"/>
            </p:cNvSpPr>
            <p:nvPr/>
          </p:nvSpPr>
          <p:spPr bwMode="auto">
            <a:xfrm>
              <a:off x="3106255" y="3635468"/>
              <a:ext cx="88567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96" name="TextBox 23"/>
            <p:cNvSpPr txBox="1">
              <a:spLocks noChangeArrowheads="1"/>
            </p:cNvSpPr>
            <p:nvPr/>
          </p:nvSpPr>
          <p:spPr bwMode="auto">
            <a:xfrm>
              <a:off x="3106255" y="3941227"/>
              <a:ext cx="88567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97" name="TextBox 23"/>
            <p:cNvSpPr txBox="1">
              <a:spLocks noChangeArrowheads="1"/>
            </p:cNvSpPr>
            <p:nvPr/>
          </p:nvSpPr>
          <p:spPr bwMode="auto">
            <a:xfrm>
              <a:off x="3106255" y="4231153"/>
              <a:ext cx="88567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98" name="TextBox 23"/>
            <p:cNvSpPr txBox="1">
              <a:spLocks noChangeArrowheads="1"/>
            </p:cNvSpPr>
            <p:nvPr/>
          </p:nvSpPr>
          <p:spPr bwMode="auto">
            <a:xfrm>
              <a:off x="3106255" y="4530238"/>
              <a:ext cx="88567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</a:t>
              </a:r>
            </a:p>
          </p:txBody>
        </p:sp>
        <p:sp>
          <p:nvSpPr>
            <p:cNvPr id="99" name="TextBox 23"/>
            <p:cNvSpPr txBox="1">
              <a:spLocks noChangeArrowheads="1"/>
            </p:cNvSpPr>
            <p:nvPr/>
          </p:nvSpPr>
          <p:spPr bwMode="auto">
            <a:xfrm>
              <a:off x="5299106" y="3638058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SS2</a:t>
              </a:r>
            </a:p>
          </p:txBody>
        </p:sp>
        <p:sp>
          <p:nvSpPr>
            <p:cNvPr id="100" name="TextBox 23"/>
            <p:cNvSpPr txBox="1">
              <a:spLocks noChangeArrowheads="1"/>
            </p:cNvSpPr>
            <p:nvPr/>
          </p:nvSpPr>
          <p:spPr bwMode="auto">
            <a:xfrm>
              <a:off x="5299106" y="3942952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SS1</a:t>
              </a:r>
            </a:p>
          </p:txBody>
        </p:sp>
        <p:sp>
          <p:nvSpPr>
            <p:cNvPr id="101" name="TextBox 23"/>
            <p:cNvSpPr txBox="1">
              <a:spLocks noChangeArrowheads="1"/>
            </p:cNvSpPr>
            <p:nvPr/>
          </p:nvSpPr>
          <p:spPr bwMode="auto">
            <a:xfrm>
              <a:off x="5299106" y="4231927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SS0</a:t>
              </a:r>
            </a:p>
          </p:txBody>
        </p:sp>
        <p:sp>
          <p:nvSpPr>
            <p:cNvPr id="102" name="TextBox 23"/>
            <p:cNvSpPr txBox="1">
              <a:spLocks noChangeArrowheads="1"/>
            </p:cNvSpPr>
            <p:nvPr/>
          </p:nvSpPr>
          <p:spPr bwMode="auto">
            <a:xfrm>
              <a:off x="4269957" y="3783922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ESP2</a:t>
              </a:r>
            </a:p>
          </p:txBody>
        </p:sp>
        <p:sp>
          <p:nvSpPr>
            <p:cNvPr id="104" name="TextBox 23"/>
            <p:cNvSpPr txBox="1">
              <a:spLocks noChangeArrowheads="1"/>
            </p:cNvSpPr>
            <p:nvPr/>
          </p:nvSpPr>
          <p:spPr bwMode="auto">
            <a:xfrm>
              <a:off x="4269957" y="4086244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ESP1</a:t>
              </a:r>
            </a:p>
          </p:txBody>
        </p:sp>
        <p:sp>
          <p:nvSpPr>
            <p:cNvPr id="105" name="TextBox 23"/>
            <p:cNvSpPr txBox="1">
              <a:spLocks noChangeArrowheads="1"/>
            </p:cNvSpPr>
            <p:nvPr/>
          </p:nvSpPr>
          <p:spPr bwMode="auto">
            <a:xfrm>
              <a:off x="4269957" y="4377791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ESP0</a:t>
              </a:r>
            </a:p>
          </p:txBody>
        </p:sp>
        <p:sp>
          <p:nvSpPr>
            <p:cNvPr id="106" name="TextBox 23"/>
            <p:cNvSpPr txBox="1">
              <a:spLocks noChangeArrowheads="1"/>
            </p:cNvSpPr>
            <p:nvPr/>
          </p:nvSpPr>
          <p:spPr bwMode="auto">
            <a:xfrm>
              <a:off x="4820603" y="4530904"/>
              <a:ext cx="147612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Previous Task Link</a:t>
              </a:r>
            </a:p>
          </p:txBody>
        </p:sp>
        <p:sp>
          <p:nvSpPr>
            <p:cNvPr id="107" name="TextBox 23"/>
            <p:cNvSpPr txBox="1">
              <a:spLocks noChangeArrowheads="1"/>
            </p:cNvSpPr>
            <p:nvPr/>
          </p:nvSpPr>
          <p:spPr bwMode="auto">
            <a:xfrm>
              <a:off x="2893720" y="4719798"/>
              <a:ext cx="177134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Reserved bits. Set to 0.</a:t>
              </a:r>
            </a:p>
          </p:txBody>
        </p:sp>
        <p:sp>
          <p:nvSpPr>
            <p:cNvPr id="108" name="TextBox 23"/>
            <p:cNvSpPr txBox="1">
              <a:spLocks noChangeArrowheads="1"/>
            </p:cNvSpPr>
            <p:nvPr/>
          </p:nvSpPr>
          <p:spPr bwMode="auto">
            <a:xfrm>
              <a:off x="2967186" y="4880986"/>
              <a:ext cx="383242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  图    </a:t>
              </a:r>
              <a:r>
                <a:rPr lang="en-US" altLang="zh-CN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32-Bit Task-State Segment(TSS)</a:t>
              </a: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643127" y="4757293"/>
              <a:ext cx="295224" cy="1324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110" name="TextBox 23"/>
            <p:cNvSpPr txBox="1">
              <a:spLocks noChangeArrowheads="1"/>
            </p:cNvSpPr>
            <p:nvPr/>
          </p:nvSpPr>
          <p:spPr bwMode="auto">
            <a:xfrm>
              <a:off x="6431414" y="1086860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92</a:t>
              </a:r>
            </a:p>
          </p:txBody>
        </p:sp>
        <p:sp>
          <p:nvSpPr>
            <p:cNvPr id="111" name="TextBox 23"/>
            <p:cNvSpPr txBox="1">
              <a:spLocks noChangeArrowheads="1"/>
            </p:cNvSpPr>
            <p:nvPr/>
          </p:nvSpPr>
          <p:spPr bwMode="auto">
            <a:xfrm>
              <a:off x="6431414" y="1231822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88</a:t>
              </a:r>
            </a:p>
          </p:txBody>
        </p:sp>
        <p:sp>
          <p:nvSpPr>
            <p:cNvPr id="112" name="TextBox 23"/>
            <p:cNvSpPr txBox="1">
              <a:spLocks noChangeArrowheads="1"/>
            </p:cNvSpPr>
            <p:nvPr/>
          </p:nvSpPr>
          <p:spPr bwMode="auto">
            <a:xfrm>
              <a:off x="6424535" y="1379072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84</a:t>
              </a:r>
            </a:p>
          </p:txBody>
        </p:sp>
        <p:sp>
          <p:nvSpPr>
            <p:cNvPr id="113" name="TextBox 23"/>
            <p:cNvSpPr txBox="1">
              <a:spLocks noChangeArrowheads="1"/>
            </p:cNvSpPr>
            <p:nvPr/>
          </p:nvSpPr>
          <p:spPr bwMode="auto">
            <a:xfrm>
              <a:off x="6424535" y="1528948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80</a:t>
              </a:r>
            </a:p>
          </p:txBody>
        </p:sp>
        <p:sp>
          <p:nvSpPr>
            <p:cNvPr id="114" name="TextBox 23"/>
            <p:cNvSpPr txBox="1">
              <a:spLocks noChangeArrowheads="1"/>
            </p:cNvSpPr>
            <p:nvPr/>
          </p:nvSpPr>
          <p:spPr bwMode="auto">
            <a:xfrm>
              <a:off x="6424535" y="1677293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76</a:t>
              </a:r>
            </a:p>
          </p:txBody>
        </p:sp>
        <p:sp>
          <p:nvSpPr>
            <p:cNvPr id="115" name="TextBox 23"/>
            <p:cNvSpPr txBox="1">
              <a:spLocks noChangeArrowheads="1"/>
            </p:cNvSpPr>
            <p:nvPr/>
          </p:nvSpPr>
          <p:spPr bwMode="auto">
            <a:xfrm>
              <a:off x="6424535" y="1820496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72</a:t>
              </a:r>
            </a:p>
          </p:txBody>
        </p:sp>
        <p:sp>
          <p:nvSpPr>
            <p:cNvPr id="116" name="TextBox 23"/>
            <p:cNvSpPr txBox="1">
              <a:spLocks noChangeArrowheads="1"/>
            </p:cNvSpPr>
            <p:nvPr/>
          </p:nvSpPr>
          <p:spPr bwMode="auto">
            <a:xfrm>
              <a:off x="6431414" y="1963698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68</a:t>
              </a:r>
            </a:p>
          </p:txBody>
        </p:sp>
        <p:sp>
          <p:nvSpPr>
            <p:cNvPr id="117" name="TextBox 23"/>
            <p:cNvSpPr txBox="1">
              <a:spLocks noChangeArrowheads="1"/>
            </p:cNvSpPr>
            <p:nvPr/>
          </p:nvSpPr>
          <p:spPr bwMode="auto">
            <a:xfrm>
              <a:off x="6431414" y="2108661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64</a:t>
              </a:r>
            </a:p>
          </p:txBody>
        </p:sp>
        <p:sp>
          <p:nvSpPr>
            <p:cNvPr id="118" name="TextBox 23"/>
            <p:cNvSpPr txBox="1">
              <a:spLocks noChangeArrowheads="1"/>
            </p:cNvSpPr>
            <p:nvPr/>
          </p:nvSpPr>
          <p:spPr bwMode="auto">
            <a:xfrm>
              <a:off x="6424535" y="2255911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60</a:t>
              </a:r>
            </a:p>
          </p:txBody>
        </p:sp>
        <p:sp>
          <p:nvSpPr>
            <p:cNvPr id="119" name="TextBox 23"/>
            <p:cNvSpPr txBox="1">
              <a:spLocks noChangeArrowheads="1"/>
            </p:cNvSpPr>
            <p:nvPr/>
          </p:nvSpPr>
          <p:spPr bwMode="auto">
            <a:xfrm>
              <a:off x="6424535" y="2405787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56</a:t>
              </a:r>
            </a:p>
          </p:txBody>
        </p:sp>
        <p:sp>
          <p:nvSpPr>
            <p:cNvPr id="120" name="TextBox 23"/>
            <p:cNvSpPr txBox="1">
              <a:spLocks noChangeArrowheads="1"/>
            </p:cNvSpPr>
            <p:nvPr/>
          </p:nvSpPr>
          <p:spPr bwMode="auto">
            <a:xfrm>
              <a:off x="6424535" y="2554132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52</a:t>
              </a:r>
            </a:p>
          </p:txBody>
        </p:sp>
        <p:sp>
          <p:nvSpPr>
            <p:cNvPr id="121" name="TextBox 23"/>
            <p:cNvSpPr txBox="1">
              <a:spLocks noChangeArrowheads="1"/>
            </p:cNvSpPr>
            <p:nvPr/>
          </p:nvSpPr>
          <p:spPr bwMode="auto">
            <a:xfrm>
              <a:off x="6424535" y="2697333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48</a:t>
              </a:r>
            </a:p>
          </p:txBody>
        </p:sp>
        <p:sp>
          <p:nvSpPr>
            <p:cNvPr id="122" name="TextBox 23"/>
            <p:cNvSpPr txBox="1">
              <a:spLocks noChangeArrowheads="1"/>
            </p:cNvSpPr>
            <p:nvPr/>
          </p:nvSpPr>
          <p:spPr bwMode="auto">
            <a:xfrm>
              <a:off x="6431414" y="2869134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44</a:t>
              </a:r>
            </a:p>
          </p:txBody>
        </p:sp>
        <p:sp>
          <p:nvSpPr>
            <p:cNvPr id="123" name="TextBox 23"/>
            <p:cNvSpPr txBox="1">
              <a:spLocks noChangeArrowheads="1"/>
            </p:cNvSpPr>
            <p:nvPr/>
          </p:nvSpPr>
          <p:spPr bwMode="auto">
            <a:xfrm>
              <a:off x="6431414" y="3014097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40</a:t>
              </a:r>
            </a:p>
          </p:txBody>
        </p:sp>
        <p:sp>
          <p:nvSpPr>
            <p:cNvPr id="124" name="TextBox 23"/>
            <p:cNvSpPr txBox="1">
              <a:spLocks noChangeArrowheads="1"/>
            </p:cNvSpPr>
            <p:nvPr/>
          </p:nvSpPr>
          <p:spPr bwMode="auto">
            <a:xfrm>
              <a:off x="6424535" y="3161347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36</a:t>
              </a:r>
            </a:p>
          </p:txBody>
        </p:sp>
        <p:sp>
          <p:nvSpPr>
            <p:cNvPr id="125" name="TextBox 23"/>
            <p:cNvSpPr txBox="1">
              <a:spLocks noChangeArrowheads="1"/>
            </p:cNvSpPr>
            <p:nvPr/>
          </p:nvSpPr>
          <p:spPr bwMode="auto">
            <a:xfrm>
              <a:off x="6424535" y="3311223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32</a:t>
              </a:r>
            </a:p>
          </p:txBody>
        </p:sp>
        <p:sp>
          <p:nvSpPr>
            <p:cNvPr id="126" name="TextBox 23"/>
            <p:cNvSpPr txBox="1">
              <a:spLocks noChangeArrowheads="1"/>
            </p:cNvSpPr>
            <p:nvPr/>
          </p:nvSpPr>
          <p:spPr bwMode="auto">
            <a:xfrm>
              <a:off x="6424535" y="3459568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28</a:t>
              </a:r>
            </a:p>
          </p:txBody>
        </p:sp>
        <p:sp>
          <p:nvSpPr>
            <p:cNvPr id="127" name="TextBox 23"/>
            <p:cNvSpPr txBox="1">
              <a:spLocks noChangeArrowheads="1"/>
            </p:cNvSpPr>
            <p:nvPr/>
          </p:nvSpPr>
          <p:spPr bwMode="auto">
            <a:xfrm>
              <a:off x="6424535" y="3602770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24</a:t>
              </a:r>
            </a:p>
          </p:txBody>
        </p:sp>
        <p:sp>
          <p:nvSpPr>
            <p:cNvPr id="128" name="TextBox 23"/>
            <p:cNvSpPr txBox="1">
              <a:spLocks noChangeArrowheads="1"/>
            </p:cNvSpPr>
            <p:nvPr/>
          </p:nvSpPr>
          <p:spPr bwMode="auto">
            <a:xfrm>
              <a:off x="6431414" y="3742735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20</a:t>
              </a:r>
            </a:p>
          </p:txBody>
        </p:sp>
        <p:sp>
          <p:nvSpPr>
            <p:cNvPr id="129" name="TextBox 23"/>
            <p:cNvSpPr txBox="1">
              <a:spLocks noChangeArrowheads="1"/>
            </p:cNvSpPr>
            <p:nvPr/>
          </p:nvSpPr>
          <p:spPr bwMode="auto">
            <a:xfrm>
              <a:off x="6431414" y="3887698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16</a:t>
              </a:r>
            </a:p>
          </p:txBody>
        </p:sp>
        <p:sp>
          <p:nvSpPr>
            <p:cNvPr id="130" name="TextBox 23"/>
            <p:cNvSpPr txBox="1">
              <a:spLocks noChangeArrowheads="1"/>
            </p:cNvSpPr>
            <p:nvPr/>
          </p:nvSpPr>
          <p:spPr bwMode="auto">
            <a:xfrm>
              <a:off x="6424535" y="4034949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12</a:t>
              </a:r>
            </a:p>
          </p:txBody>
        </p:sp>
        <p:sp>
          <p:nvSpPr>
            <p:cNvPr id="131" name="TextBox 23"/>
            <p:cNvSpPr txBox="1">
              <a:spLocks noChangeArrowheads="1"/>
            </p:cNvSpPr>
            <p:nvPr/>
          </p:nvSpPr>
          <p:spPr bwMode="auto">
            <a:xfrm>
              <a:off x="6424535" y="4184824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8</a:t>
              </a:r>
            </a:p>
          </p:txBody>
        </p:sp>
        <p:sp>
          <p:nvSpPr>
            <p:cNvPr id="132" name="TextBox 23"/>
            <p:cNvSpPr txBox="1">
              <a:spLocks noChangeArrowheads="1"/>
            </p:cNvSpPr>
            <p:nvPr/>
          </p:nvSpPr>
          <p:spPr bwMode="auto">
            <a:xfrm>
              <a:off x="6424535" y="4333169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4</a:t>
              </a:r>
            </a:p>
          </p:txBody>
        </p:sp>
        <p:sp>
          <p:nvSpPr>
            <p:cNvPr id="137" name="TextBox 23"/>
            <p:cNvSpPr txBox="1">
              <a:spLocks noChangeArrowheads="1"/>
            </p:cNvSpPr>
            <p:nvPr/>
          </p:nvSpPr>
          <p:spPr bwMode="auto">
            <a:xfrm>
              <a:off x="6424535" y="4476372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0</a:t>
              </a:r>
            </a:p>
          </p:txBody>
        </p:sp>
        <p:cxnSp>
          <p:nvCxnSpPr>
            <p:cNvPr id="138" name="Straight Arrow Connector 21"/>
            <p:cNvCxnSpPr>
              <a:cxnSpLocks noChangeShapeType="1"/>
            </p:cNvCxnSpPr>
            <p:nvPr/>
          </p:nvCxnSpPr>
          <p:spPr bwMode="auto">
            <a:xfrm>
              <a:off x="6337909" y="846847"/>
              <a:ext cx="0" cy="152447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39" name="TextBox 23"/>
            <p:cNvSpPr txBox="1">
              <a:spLocks noChangeArrowheads="1"/>
            </p:cNvSpPr>
            <p:nvPr/>
          </p:nvSpPr>
          <p:spPr bwMode="auto">
            <a:xfrm>
              <a:off x="6305649" y="658446"/>
              <a:ext cx="29522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0</a:t>
              </a:r>
            </a:p>
          </p:txBody>
        </p:sp>
        <p:sp>
          <p:nvSpPr>
            <p:cNvPr id="140" name="TextBox 23"/>
            <p:cNvSpPr txBox="1">
              <a:spLocks noChangeArrowheads="1"/>
            </p:cNvSpPr>
            <p:nvPr/>
          </p:nvSpPr>
          <p:spPr bwMode="auto">
            <a:xfrm>
              <a:off x="6277492" y="824410"/>
              <a:ext cx="26611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T</a:t>
              </a:r>
            </a:p>
          </p:txBody>
        </p:sp>
        <p:sp>
          <p:nvSpPr>
            <p:cNvPr id="141" name="TextBox 23"/>
            <p:cNvSpPr txBox="1">
              <a:spLocks noChangeArrowheads="1"/>
            </p:cNvSpPr>
            <p:nvPr/>
          </p:nvSpPr>
          <p:spPr bwMode="auto">
            <a:xfrm>
              <a:off x="6431414" y="802652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100</a:t>
              </a:r>
            </a:p>
          </p:txBody>
        </p:sp>
        <p:sp>
          <p:nvSpPr>
            <p:cNvPr id="142" name="TextBox 23"/>
            <p:cNvSpPr txBox="1">
              <a:spLocks noChangeArrowheads="1"/>
            </p:cNvSpPr>
            <p:nvPr/>
          </p:nvSpPr>
          <p:spPr bwMode="auto">
            <a:xfrm>
              <a:off x="6431414" y="947614"/>
              <a:ext cx="465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96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439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1643816" y="1071564"/>
            <a:ext cx="6984776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x86 特权级 – 栈切换中获取新的栈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0" name="TextBox 43"/>
          <p:cNvSpPr txBox="1">
            <a:spLocks noChangeArrowheads="1"/>
          </p:cNvSpPr>
          <p:nvPr/>
        </p:nvSpPr>
        <p:spPr bwMode="auto">
          <a:xfrm>
            <a:off x="1214470" y="1678025"/>
            <a:ext cx="3861587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TSS = Task State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Segment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2531" name="矩形 44"/>
          <p:cNvSpPr>
            <a:spLocks noChangeArrowheads="1"/>
          </p:cNvSpPr>
          <p:nvPr/>
        </p:nvSpPr>
        <p:spPr bwMode="auto">
          <a:xfrm>
            <a:off x="857283" y="1678011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80103" y="2142003"/>
            <a:ext cx="8208912" cy="3560920"/>
            <a:chOff x="539552" y="1296812"/>
            <a:chExt cx="4921672" cy="2328152"/>
          </a:xfrm>
        </p:grpSpPr>
        <p:sp>
          <p:nvSpPr>
            <p:cNvPr id="39" name="TextBox 38"/>
            <p:cNvSpPr txBox="1"/>
            <p:nvPr/>
          </p:nvSpPr>
          <p:spPr>
            <a:xfrm>
              <a:off x="1226720" y="2387957"/>
              <a:ext cx="2337168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Available for use by system software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26720" y="2494284"/>
              <a:ext cx="2337168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Busy flag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38794" y="2611094"/>
              <a:ext cx="3731947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Segment Base Address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26721" y="2717422"/>
              <a:ext cx="1545079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Descriptor privilege level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26721" y="2830874"/>
              <a:ext cx="1473071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Granularity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26721" y="2935318"/>
              <a:ext cx="1257047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Segment Limit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26721" y="3041644"/>
              <a:ext cx="140106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Segment Present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26721" y="3144678"/>
              <a:ext cx="140106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Segment Type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92557" y="3383492"/>
              <a:ext cx="3568496" cy="241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图  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Task State </a:t>
              </a:r>
              <a:r>
                <a:rPr lang="en-US" altLang="zh-CN" b="1" dirty="0" err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Segmemnt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描述符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 TSS Descriptor</a:t>
              </a:r>
              <a:endParaRPr lang="zh-CN" altLang="en-US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567937" y="2051326"/>
              <a:ext cx="4058126" cy="296266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zh-CN" altLang="en-US" sz="2800"/>
            </a:p>
          </p:txBody>
        </p:sp>
        <p:cxnSp>
          <p:nvCxnSpPr>
            <p:cNvPr id="62" name="直接连接符 61"/>
            <p:cNvCxnSpPr>
              <a:stCxn id="61" idx="0"/>
              <a:endCxn id="61" idx="2"/>
            </p:cNvCxnSpPr>
            <p:nvPr/>
          </p:nvCxnSpPr>
          <p:spPr>
            <a:xfrm rot="16200000" flipH="1">
              <a:off x="2448866" y="2199268"/>
              <a:ext cx="296266" cy="147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 bwMode="auto">
            <a:xfrm>
              <a:off x="567937" y="1497637"/>
              <a:ext cx="4058126" cy="356178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zh-CN" altLang="en-US" sz="2800"/>
            </a:p>
          </p:txBody>
        </p:sp>
        <p:cxnSp>
          <p:nvCxnSpPr>
            <p:cNvPr id="64" name="直接连接符 63"/>
            <p:cNvCxnSpPr/>
            <p:nvPr/>
          </p:nvCxnSpPr>
          <p:spPr>
            <a:xfrm rot="5400000">
              <a:off x="1192308" y="1681351"/>
              <a:ext cx="356178" cy="147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rot="5400000">
              <a:off x="1375773" y="1675535"/>
              <a:ext cx="356178" cy="147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rot="5400000">
              <a:off x="1588806" y="1675535"/>
              <a:ext cx="356178" cy="147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rot="5400000">
              <a:off x="1754679" y="1675535"/>
              <a:ext cx="356178" cy="147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rot="5400000">
              <a:off x="1985748" y="1686069"/>
              <a:ext cx="356178" cy="147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rot="5400000">
              <a:off x="2517961" y="1670268"/>
              <a:ext cx="356178" cy="147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rot="5400000">
              <a:off x="2717541" y="1670268"/>
              <a:ext cx="356178" cy="147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rot="5400000">
              <a:off x="2983648" y="1670268"/>
              <a:ext cx="356178" cy="147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rot="5400000">
              <a:off x="3648914" y="1685520"/>
              <a:ext cx="356178" cy="147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39552" y="1296812"/>
              <a:ext cx="361018" cy="271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31</a:t>
              </a:r>
            </a:p>
            <a:p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108155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24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54369" y="1580811"/>
              <a:ext cx="876377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Base 31:24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364842" y="1594488"/>
              <a:ext cx="266107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G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608018" y="1592534"/>
              <a:ext cx="73623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763796" y="1592705"/>
              <a:ext cx="234744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960776" y="1490696"/>
              <a:ext cx="242157" cy="377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</a:p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V</a:t>
              </a:r>
            </a:p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L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624337" y="1313499"/>
              <a:ext cx="183196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420258" y="1296812"/>
              <a:ext cx="265324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596980" y="1590159"/>
              <a:ext cx="332604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420258" y="1856615"/>
              <a:ext cx="198267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585296" y="2127599"/>
              <a:ext cx="200921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370103" y="1859122"/>
              <a:ext cx="316457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16 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088524" y="1537201"/>
              <a:ext cx="665267" cy="281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Limit</a:t>
              </a:r>
            </a:p>
            <a:p>
              <a:pPr algn="ctr"/>
              <a:r>
                <a:rPr lang="en-US" altLang="zh-CN" sz="11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19</a:t>
              </a:r>
              <a:r>
                <a:rPr lang="zh-CN" altLang="en-US" sz="11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1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676341" y="1591345"/>
              <a:ext cx="199580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950485" y="1489733"/>
              <a:ext cx="266107" cy="377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</a:p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</a:p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L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369708" y="1479500"/>
              <a:ext cx="931373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Type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180553" y="1661993"/>
              <a:ext cx="266107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866444" y="1602519"/>
              <a:ext cx="997900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Base 23</a:t>
              </a:r>
              <a:r>
                <a:rPr lang="zh-CN" altLang="en-US" sz="11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1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48469" y="2100704"/>
              <a:ext cx="2461479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Base  Address 15</a:t>
              </a:r>
              <a:r>
                <a:rPr lang="zh-CN" altLang="en-US" sz="11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1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00 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866692" y="2100704"/>
              <a:ext cx="2594532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Segment Limit 15</a:t>
              </a:r>
              <a:r>
                <a:rPr lang="zh-CN" altLang="en-US" sz="11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1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39552" y="1855790"/>
              <a:ext cx="361018" cy="271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31</a:t>
              </a:r>
            </a:p>
            <a:p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93944" y="1313499"/>
              <a:ext cx="183196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321877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23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514877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22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707876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21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912692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101162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19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449152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645794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797141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14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965720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120710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329958" y="1307346"/>
              <a:ext cx="317903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552446" y="1859122"/>
              <a:ext cx="316457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15 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41642" y="2398856"/>
              <a:ext cx="499759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AVL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43039" y="2498821"/>
              <a:ext cx="226047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51302" y="2621365"/>
              <a:ext cx="505816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BASE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51302" y="2721330"/>
              <a:ext cx="624698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DPL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51304" y="2841146"/>
              <a:ext cx="624698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G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51302" y="2938598"/>
              <a:ext cx="624698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LIMIT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51302" y="3044891"/>
              <a:ext cx="312349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48892" y="3143232"/>
              <a:ext cx="499759" cy="16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TYPE</a:t>
              </a:r>
              <a:endParaRPr lang="zh-CN" altLang="en-US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9" name="直接连接符 108"/>
            <p:cNvCxnSpPr/>
            <p:nvPr/>
          </p:nvCxnSpPr>
          <p:spPr>
            <a:xfrm>
              <a:off x="3476640" y="1632840"/>
              <a:ext cx="0" cy="216258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3586750" y="1649194"/>
              <a:ext cx="0" cy="199905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3704095" y="1644130"/>
              <a:ext cx="0" cy="20497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 rot="5400000">
              <a:off x="3185754" y="1670269"/>
              <a:ext cx="356178" cy="147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3344016" y="1669125"/>
              <a:ext cx="266107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454608" y="1673165"/>
              <a:ext cx="266107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558222" y="1672783"/>
              <a:ext cx="266107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683647" y="1672879"/>
              <a:ext cx="266107" cy="17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1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6000552" y="2664987"/>
            <a:ext cx="750369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12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1643816" y="1071564"/>
            <a:ext cx="6984776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x86 特权级 – 栈切换中获取新的栈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0" name="TextBox 43"/>
          <p:cNvSpPr txBox="1">
            <a:spLocks noChangeArrowheads="1"/>
          </p:cNvSpPr>
          <p:nvPr/>
        </p:nvSpPr>
        <p:spPr bwMode="auto">
          <a:xfrm>
            <a:off x="1214470" y="1678025"/>
            <a:ext cx="3861587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TSS = Task State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Segment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2531" name="矩形 44"/>
          <p:cNvSpPr>
            <a:spLocks noChangeArrowheads="1"/>
          </p:cNvSpPr>
          <p:nvPr/>
        </p:nvSpPr>
        <p:spPr bwMode="auto">
          <a:xfrm>
            <a:off x="857283" y="1678011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38397" y="2019424"/>
            <a:ext cx="6275674" cy="3909538"/>
            <a:chOff x="4046396" y="1193550"/>
            <a:chExt cx="4288688" cy="3144332"/>
          </a:xfrm>
        </p:grpSpPr>
        <p:sp>
          <p:nvSpPr>
            <p:cNvPr id="146" name="矩形 145"/>
            <p:cNvSpPr/>
            <p:nvPr/>
          </p:nvSpPr>
          <p:spPr bwMode="auto">
            <a:xfrm>
              <a:off x="5506142" y="2457002"/>
              <a:ext cx="2473673" cy="144016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zh-CN" altLang="en-US" sz="3200"/>
            </a:p>
          </p:txBody>
        </p:sp>
        <p:cxnSp>
          <p:nvCxnSpPr>
            <p:cNvPr id="148" name="直接连接符 147"/>
            <p:cNvCxnSpPr/>
            <p:nvPr/>
          </p:nvCxnSpPr>
          <p:spPr>
            <a:xfrm>
              <a:off x="6335665" y="2457002"/>
              <a:ext cx="0" cy="144016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>
              <a:off x="7179706" y="2457002"/>
              <a:ext cx="0" cy="144016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矩形 149"/>
            <p:cNvSpPr/>
            <p:nvPr/>
          </p:nvSpPr>
          <p:spPr bwMode="auto">
            <a:xfrm>
              <a:off x="6271679" y="3177082"/>
              <a:ext cx="852063" cy="1080120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zh-CN" altLang="en-US" sz="3200"/>
            </a:p>
          </p:txBody>
        </p:sp>
        <p:cxnSp>
          <p:nvCxnSpPr>
            <p:cNvPr id="152" name="直接连接符 151"/>
            <p:cNvCxnSpPr/>
            <p:nvPr/>
          </p:nvCxnSpPr>
          <p:spPr>
            <a:xfrm>
              <a:off x="6259646" y="3321098"/>
              <a:ext cx="864096" cy="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6259646" y="3453081"/>
              <a:ext cx="864096" cy="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6259646" y="3581243"/>
              <a:ext cx="864096" cy="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6259646" y="3725259"/>
              <a:ext cx="864096" cy="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6259646" y="3861253"/>
              <a:ext cx="864096" cy="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6259646" y="3989415"/>
              <a:ext cx="864096" cy="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6259646" y="4133431"/>
              <a:ext cx="864096" cy="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矩形 161"/>
            <p:cNvSpPr/>
            <p:nvPr/>
          </p:nvSpPr>
          <p:spPr bwMode="auto">
            <a:xfrm>
              <a:off x="5519512" y="1380893"/>
              <a:ext cx="816154" cy="800110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zh-CN" altLang="en-US" sz="3200"/>
            </a:p>
          </p:txBody>
        </p:sp>
        <p:cxnSp>
          <p:nvCxnSpPr>
            <p:cNvPr id="171" name="Straight Arrow Connector 21"/>
            <p:cNvCxnSpPr>
              <a:cxnSpLocks noChangeShapeType="1"/>
            </p:cNvCxnSpPr>
            <p:nvPr/>
          </p:nvCxnSpPr>
          <p:spPr bwMode="auto">
            <a:xfrm>
              <a:off x="6362144" y="2180694"/>
              <a:ext cx="432000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72" name="Straight Arrow Connector 21"/>
            <p:cNvCxnSpPr>
              <a:cxnSpLocks noChangeShapeType="1"/>
            </p:cNvCxnSpPr>
            <p:nvPr/>
          </p:nvCxnSpPr>
          <p:spPr bwMode="auto">
            <a:xfrm>
              <a:off x="5862664" y="3643636"/>
              <a:ext cx="388960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/>
              <a:tailEnd type="triangle" w="med" len="med"/>
            </a:ln>
          </p:spPr>
        </p:cxnSp>
        <p:cxnSp>
          <p:nvCxnSpPr>
            <p:cNvPr id="174" name="Straight Arrow Connector 21"/>
            <p:cNvCxnSpPr>
              <a:cxnSpLocks noChangeShapeType="1"/>
            </p:cNvCxnSpPr>
            <p:nvPr/>
          </p:nvCxnSpPr>
          <p:spPr bwMode="auto">
            <a:xfrm>
              <a:off x="6341028" y="1386362"/>
              <a:ext cx="388960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75" name="Straight Arrow Connector 21"/>
            <p:cNvCxnSpPr>
              <a:cxnSpLocks noChangeShapeType="1"/>
            </p:cNvCxnSpPr>
            <p:nvPr/>
          </p:nvCxnSpPr>
          <p:spPr bwMode="auto">
            <a:xfrm>
              <a:off x="7619776" y="1376882"/>
              <a:ext cx="0" cy="108012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81" name="椭圆 180"/>
            <p:cNvSpPr/>
            <p:nvPr/>
          </p:nvSpPr>
          <p:spPr bwMode="auto">
            <a:xfrm>
              <a:off x="6728244" y="1316113"/>
              <a:ext cx="144016" cy="144016"/>
            </a:xfrm>
            <a:prstGeom prst="ellipse">
              <a:avLst/>
            </a:prstGeom>
            <a:solidFill>
              <a:srgbClr val="005072"/>
            </a:solidFill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6643415" y="1221364"/>
              <a:ext cx="332604" cy="371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+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83" name="Straight Arrow Connector 21"/>
            <p:cNvCxnSpPr>
              <a:cxnSpLocks noChangeShapeType="1"/>
            </p:cNvCxnSpPr>
            <p:nvPr/>
          </p:nvCxnSpPr>
          <p:spPr bwMode="auto">
            <a:xfrm>
              <a:off x="6899696" y="1386362"/>
              <a:ext cx="720080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87" name="Straight Arrow Connector 21"/>
            <p:cNvCxnSpPr>
              <a:cxnSpLocks noChangeShapeType="1"/>
            </p:cNvCxnSpPr>
            <p:nvPr/>
          </p:nvCxnSpPr>
          <p:spPr bwMode="auto">
            <a:xfrm>
              <a:off x="7619776" y="2604014"/>
              <a:ext cx="0" cy="108012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1" name="Straight Arrow Connector 21"/>
            <p:cNvCxnSpPr>
              <a:cxnSpLocks noChangeShapeType="1"/>
            </p:cNvCxnSpPr>
            <p:nvPr/>
          </p:nvCxnSpPr>
          <p:spPr bwMode="auto">
            <a:xfrm>
              <a:off x="5868821" y="2598262"/>
              <a:ext cx="0" cy="105480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5" name="Straight Arrow Connector 21"/>
            <p:cNvCxnSpPr>
              <a:cxnSpLocks noChangeShapeType="1"/>
            </p:cNvCxnSpPr>
            <p:nvPr/>
          </p:nvCxnSpPr>
          <p:spPr bwMode="auto">
            <a:xfrm>
              <a:off x="6801088" y="1468840"/>
              <a:ext cx="0" cy="991487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97" name="Straight Arrow Connector 21"/>
            <p:cNvCxnSpPr>
              <a:cxnSpLocks noChangeShapeType="1"/>
            </p:cNvCxnSpPr>
            <p:nvPr/>
          </p:nvCxnSpPr>
          <p:spPr bwMode="auto">
            <a:xfrm>
              <a:off x="6801088" y="2623647"/>
              <a:ext cx="0" cy="265403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99" name="Straight Arrow Connector 21"/>
            <p:cNvCxnSpPr>
              <a:cxnSpLocks noChangeShapeType="1"/>
            </p:cNvCxnSpPr>
            <p:nvPr/>
          </p:nvCxnSpPr>
          <p:spPr bwMode="auto">
            <a:xfrm>
              <a:off x="6801684" y="2882052"/>
              <a:ext cx="576064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2" name="Straight Arrow Connector 21"/>
            <p:cNvCxnSpPr>
              <a:cxnSpLocks noChangeShapeType="1"/>
            </p:cNvCxnSpPr>
            <p:nvPr/>
          </p:nvCxnSpPr>
          <p:spPr bwMode="auto">
            <a:xfrm>
              <a:off x="7367410" y="2884716"/>
              <a:ext cx="0" cy="74175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5" name="Straight Arrow Connector 21"/>
            <p:cNvCxnSpPr>
              <a:cxnSpLocks noChangeShapeType="1"/>
            </p:cNvCxnSpPr>
            <p:nvPr/>
          </p:nvCxnSpPr>
          <p:spPr bwMode="auto">
            <a:xfrm>
              <a:off x="7115720" y="3626466"/>
              <a:ext cx="262028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7" name="Straight Arrow Connector 21"/>
            <p:cNvCxnSpPr>
              <a:cxnSpLocks noChangeShapeType="1"/>
            </p:cNvCxnSpPr>
            <p:nvPr/>
          </p:nvCxnSpPr>
          <p:spPr bwMode="auto">
            <a:xfrm>
              <a:off x="7127052" y="3688136"/>
              <a:ext cx="492724" cy="0"/>
            </a:xfrm>
            <a:prstGeom prst="straightConnector1">
              <a:avLst/>
            </a:prstGeom>
            <a:noFill/>
            <a:ln w="28575">
              <a:solidFill>
                <a:srgbClr val="005072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209" name="TextBox 43"/>
            <p:cNvSpPr txBox="1">
              <a:spLocks noChangeArrowheads="1"/>
            </p:cNvSpPr>
            <p:nvPr/>
          </p:nvSpPr>
          <p:spPr bwMode="auto">
            <a:xfrm>
              <a:off x="5703480" y="1193550"/>
              <a:ext cx="504056" cy="203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TSS </a:t>
              </a:r>
            </a:p>
          </p:txBody>
        </p:sp>
        <p:sp>
          <p:nvSpPr>
            <p:cNvPr id="210" name="TextBox 43"/>
            <p:cNvSpPr txBox="1">
              <a:spLocks noChangeArrowheads="1"/>
            </p:cNvSpPr>
            <p:nvPr/>
          </p:nvSpPr>
          <p:spPr bwMode="auto">
            <a:xfrm>
              <a:off x="5515020" y="2268898"/>
              <a:ext cx="836176" cy="203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Visible Part</a:t>
              </a: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</a:p>
          </p:txBody>
        </p:sp>
        <p:sp>
          <p:nvSpPr>
            <p:cNvPr id="211" name="TextBox 43"/>
            <p:cNvSpPr txBox="1">
              <a:spLocks noChangeArrowheads="1"/>
            </p:cNvSpPr>
            <p:nvPr/>
          </p:nvSpPr>
          <p:spPr bwMode="auto">
            <a:xfrm>
              <a:off x="5612740" y="2436062"/>
              <a:ext cx="836176" cy="203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Selector</a:t>
              </a: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</a:p>
          </p:txBody>
        </p:sp>
        <p:sp>
          <p:nvSpPr>
            <p:cNvPr id="212" name="TextBox 43"/>
            <p:cNvSpPr txBox="1">
              <a:spLocks noChangeArrowheads="1"/>
            </p:cNvSpPr>
            <p:nvPr/>
          </p:nvSpPr>
          <p:spPr bwMode="auto">
            <a:xfrm>
              <a:off x="6311880" y="2436062"/>
              <a:ext cx="1224136" cy="203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Base Address</a:t>
              </a: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</a:p>
          </p:txBody>
        </p:sp>
        <p:sp>
          <p:nvSpPr>
            <p:cNvPr id="213" name="TextBox 43"/>
            <p:cNvSpPr txBox="1">
              <a:spLocks noChangeArrowheads="1"/>
            </p:cNvSpPr>
            <p:nvPr/>
          </p:nvSpPr>
          <p:spPr bwMode="auto">
            <a:xfrm>
              <a:off x="7110948" y="2436062"/>
              <a:ext cx="1224136" cy="203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Segment Limit</a:t>
              </a:r>
              <a:endParaRPr lang="zh-CN" altLang="en-US" sz="11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14" name="TextBox 43"/>
            <p:cNvSpPr txBox="1">
              <a:spLocks noChangeArrowheads="1"/>
            </p:cNvSpPr>
            <p:nvPr/>
          </p:nvSpPr>
          <p:spPr bwMode="auto">
            <a:xfrm>
              <a:off x="6778828" y="2268898"/>
              <a:ext cx="1166088" cy="203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Invisible Part</a:t>
              </a: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</a:p>
          </p:txBody>
        </p:sp>
        <p:sp>
          <p:nvSpPr>
            <p:cNvPr id="216" name="TextBox 43"/>
            <p:cNvSpPr txBox="1">
              <a:spLocks noChangeArrowheads="1"/>
            </p:cNvSpPr>
            <p:nvPr/>
          </p:nvSpPr>
          <p:spPr bwMode="auto">
            <a:xfrm>
              <a:off x="4411432" y="2433580"/>
              <a:ext cx="1124421" cy="203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      Task  Register</a:t>
              </a: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</a:p>
          </p:txBody>
        </p:sp>
        <p:sp>
          <p:nvSpPr>
            <p:cNvPr id="217" name="TextBox 43"/>
            <p:cNvSpPr txBox="1">
              <a:spLocks noChangeArrowheads="1"/>
            </p:cNvSpPr>
            <p:nvPr/>
          </p:nvSpPr>
          <p:spPr bwMode="auto">
            <a:xfrm>
              <a:off x="6474628" y="3007466"/>
              <a:ext cx="504056" cy="203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GDT</a:t>
              </a: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</a:p>
          </p:txBody>
        </p:sp>
        <p:sp>
          <p:nvSpPr>
            <p:cNvPr id="218" name="TextBox 43"/>
            <p:cNvSpPr txBox="1">
              <a:spLocks noChangeArrowheads="1"/>
            </p:cNvSpPr>
            <p:nvPr/>
          </p:nvSpPr>
          <p:spPr bwMode="auto">
            <a:xfrm>
              <a:off x="6209744" y="3558062"/>
              <a:ext cx="1052200" cy="203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TSS  </a:t>
              </a:r>
              <a:r>
                <a:rPr lang="en-US" altLang="zh-CN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Descriptor</a:t>
              </a: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</a:p>
          </p:txBody>
        </p:sp>
        <p:sp>
          <p:nvSpPr>
            <p:cNvPr id="219" name="TextBox 43"/>
            <p:cNvSpPr txBox="1">
              <a:spLocks noChangeArrowheads="1"/>
            </p:cNvSpPr>
            <p:nvPr/>
          </p:nvSpPr>
          <p:spPr bwMode="auto">
            <a:xfrm>
              <a:off x="7094780" y="4134284"/>
              <a:ext cx="288032" cy="203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0</a:t>
              </a: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</a:p>
          </p:txBody>
        </p:sp>
        <p:sp>
          <p:nvSpPr>
            <p:cNvPr id="220" name="TextBox 43"/>
            <p:cNvSpPr txBox="1">
              <a:spLocks noChangeArrowheads="1"/>
            </p:cNvSpPr>
            <p:nvPr/>
          </p:nvSpPr>
          <p:spPr bwMode="auto">
            <a:xfrm>
              <a:off x="4046396" y="1541444"/>
              <a:ext cx="1298186" cy="26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图  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Task Register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521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468315" y="2198690"/>
            <a:ext cx="8207375" cy="2095060"/>
          </a:xfrm>
          <a:prstGeom prst="rect">
            <a:avLst/>
          </a:prstGeom>
        </p:spPr>
        <p:txBody>
          <a:bodyPr vert="horz" wrap="square" lIns="0" tIns="149986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710" dirty="0">
                <a:latin typeface="Arial"/>
                <a:cs typeface="Arial"/>
              </a:rPr>
              <a:t>■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dirty="0"/>
              <a:t>用户程序通过系统调用访问</a:t>
            </a:r>
            <a:r>
              <a:rPr dirty="0">
                <a:latin typeface="微软雅黑"/>
                <a:cs typeface="微软雅黑"/>
              </a:rPr>
              <a:t>OS</a:t>
            </a:r>
            <a:r>
              <a:rPr dirty="0"/>
              <a:t>内核服务。</a:t>
            </a:r>
            <a:endParaRPr sz="18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710" dirty="0">
                <a:latin typeface="Arial"/>
                <a:cs typeface="Arial"/>
              </a:rPr>
              <a:t>■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dirty="0"/>
              <a:t>如何实现</a:t>
            </a:r>
            <a:endParaRPr sz="1800" dirty="0">
              <a:latin typeface="Arial"/>
              <a:cs typeface="Arial"/>
            </a:endParaRPr>
          </a:p>
          <a:p>
            <a:pPr marL="626745">
              <a:lnSpc>
                <a:spcPct val="100000"/>
              </a:lnSpc>
              <a:spcBef>
                <a:spcPts val="484"/>
              </a:spcBef>
            </a:pPr>
            <a:r>
              <a:rPr sz="1800" spc="-5" dirty="0"/>
              <a:t>需要指定中断号</a:t>
            </a:r>
            <a:endParaRPr sz="1800" dirty="0"/>
          </a:p>
          <a:p>
            <a:pPr marL="626745" marR="5080"/>
            <a:r>
              <a:rPr sz="1800" spc="-10" dirty="0"/>
              <a:t>使用</a:t>
            </a:r>
            <a:r>
              <a:rPr sz="1800" spc="-10" dirty="0">
                <a:latin typeface="微软雅黑"/>
                <a:cs typeface="微软雅黑"/>
              </a:rPr>
              <a:t>Trap</a:t>
            </a:r>
            <a:r>
              <a:rPr sz="1800" spc="-10" dirty="0"/>
              <a:t>，也称</a:t>
            </a:r>
            <a:r>
              <a:rPr sz="1800" spc="-10" dirty="0">
                <a:latin typeface="微软雅黑"/>
                <a:cs typeface="微软雅黑"/>
              </a:rPr>
              <a:t>Software </a:t>
            </a:r>
            <a:r>
              <a:rPr sz="1800" spc="-5" dirty="0">
                <a:latin typeface="微软雅黑"/>
                <a:cs typeface="微软雅黑"/>
              </a:rPr>
              <a:t>generated interrupt  </a:t>
            </a:r>
            <a:r>
              <a:rPr sz="1800" dirty="0"/>
              <a:t>或使用特殊指令</a:t>
            </a:r>
            <a:r>
              <a:rPr sz="1800" spc="-75" dirty="0"/>
              <a:t> </a:t>
            </a:r>
            <a:r>
              <a:rPr sz="1800" spc="-5" dirty="0">
                <a:latin typeface="微软雅黑"/>
                <a:cs typeface="微软雅黑"/>
              </a:rPr>
              <a:t>(SYSENTER/SYSEXIT)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315" y="1269496"/>
            <a:ext cx="8207375" cy="41549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902460"/>
            <a:r>
              <a:rPr spc="-5" dirty="0">
                <a:latin typeface="微软雅黑"/>
                <a:cs typeface="微软雅黑"/>
              </a:rPr>
              <a:t>X86</a:t>
            </a:r>
            <a:r>
              <a:rPr spc="-5" dirty="0"/>
              <a:t>中的中断处理–系统调用</a:t>
            </a:r>
          </a:p>
        </p:txBody>
      </p:sp>
    </p:spTree>
    <p:extLst>
      <p:ext uri="{BB962C8B-B14F-4D97-AF65-F5344CB8AC3E}">
        <p14:creationId xmlns:p14="http://schemas.microsoft.com/office/powerpoint/2010/main" val="97999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X86</a:t>
            </a:r>
            <a:r>
              <a:rPr lang="zh-CN" altLang="en-US" dirty="0"/>
              <a:t>中的中断处理</a:t>
            </a:r>
            <a:r>
              <a:rPr lang="en-US" altLang="zh-CN" dirty="0"/>
              <a:t>–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</a:t>
            </a:r>
            <a:r>
              <a:rPr lang="zh-CN" altLang="en-US" dirty="0"/>
              <a:t>程序通过系统调用访问</a:t>
            </a:r>
            <a:r>
              <a:rPr lang="en-US" altLang="zh-CN" dirty="0"/>
              <a:t>OS</a:t>
            </a:r>
            <a:r>
              <a:rPr lang="zh-CN" altLang="en-US" dirty="0"/>
              <a:t>内核服务。</a:t>
            </a:r>
          </a:p>
          <a:p>
            <a:r>
              <a:rPr lang="zh-CN" altLang="en-US" dirty="0" smtClean="0"/>
              <a:t>如何</a:t>
            </a:r>
            <a:r>
              <a:rPr lang="zh-CN" altLang="en-US" dirty="0"/>
              <a:t>实现</a:t>
            </a:r>
          </a:p>
          <a:p>
            <a:pPr lvl="1"/>
            <a:r>
              <a:rPr lang="zh-CN" altLang="en-US" dirty="0"/>
              <a:t>需要指定中断号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Trap</a:t>
            </a:r>
            <a:r>
              <a:rPr lang="zh-CN" altLang="en-US" dirty="0"/>
              <a:t>，也称</a:t>
            </a:r>
            <a:r>
              <a:rPr lang="en-US" altLang="zh-CN" dirty="0"/>
              <a:t>Software generated </a:t>
            </a:r>
            <a:r>
              <a:rPr lang="en-US" altLang="zh-CN"/>
              <a:t>interrupt  </a:t>
            </a:r>
            <a:endParaRPr lang="en-US" altLang="zh-CN" smtClean="0"/>
          </a:p>
          <a:p>
            <a:pPr lvl="1"/>
            <a:r>
              <a:rPr lang="zh-CN" altLang="en-US" smtClean="0"/>
              <a:t>或</a:t>
            </a:r>
            <a:r>
              <a:rPr lang="zh-CN" altLang="en-US" dirty="0"/>
              <a:t>使用特殊指令 </a:t>
            </a:r>
            <a:r>
              <a:rPr lang="en-US" altLang="zh-CN" dirty="0"/>
              <a:t>(SYSENTER/SYSEXIT)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91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6576" y="2096770"/>
            <a:ext cx="6216650" cy="62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7975" indent="-295275">
              <a:buSzPct val="90000"/>
              <a:buFont typeface="Arial"/>
              <a:buChar char="■"/>
              <a:tabLst>
                <a:tab pos="308610" algn="l"/>
              </a:tabLst>
            </a:pPr>
            <a:r>
              <a:rPr sz="2000" b="1" dirty="0">
                <a:solidFill>
                  <a:srgbClr val="11566A"/>
                </a:solidFill>
                <a:latin typeface="微软雅黑"/>
                <a:cs typeface="微软雅黑"/>
              </a:rPr>
              <a:t>Chap. 6, </a:t>
            </a:r>
            <a:r>
              <a:rPr sz="2000" b="1" spc="-35" dirty="0">
                <a:solidFill>
                  <a:srgbClr val="11566A"/>
                </a:solidFill>
                <a:latin typeface="微软雅黑"/>
                <a:cs typeface="微软雅黑"/>
              </a:rPr>
              <a:t>Vol. </a:t>
            </a:r>
            <a:r>
              <a:rPr sz="2000" b="1" dirty="0">
                <a:solidFill>
                  <a:srgbClr val="11566A"/>
                </a:solidFill>
                <a:latin typeface="微软雅黑"/>
                <a:cs typeface="微软雅黑"/>
              </a:rPr>
              <a:t>3, </a:t>
            </a:r>
            <a:r>
              <a:rPr sz="2000" b="1" spc="-5" dirty="0">
                <a:solidFill>
                  <a:srgbClr val="11566A"/>
                </a:solidFill>
                <a:latin typeface="微软雅黑"/>
                <a:cs typeface="微软雅黑"/>
              </a:rPr>
              <a:t>Intel® </a:t>
            </a:r>
            <a:r>
              <a:rPr sz="2000" b="1" dirty="0">
                <a:solidFill>
                  <a:srgbClr val="11566A"/>
                </a:solidFill>
                <a:latin typeface="微软雅黑"/>
                <a:cs typeface="微软雅黑"/>
              </a:rPr>
              <a:t>and IA-32</a:t>
            </a:r>
            <a:r>
              <a:rPr sz="2000" b="1" spc="5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11566A"/>
                </a:solidFill>
                <a:latin typeface="微软雅黑"/>
                <a:cs typeface="微软雅黑"/>
              </a:rPr>
              <a:t>Architectures</a:t>
            </a:r>
            <a:endParaRPr sz="2000">
              <a:latin typeface="微软雅黑"/>
              <a:cs typeface="微软雅黑"/>
            </a:endParaRPr>
          </a:p>
          <a:p>
            <a:pPr marL="393065"/>
            <a:r>
              <a:rPr sz="2000" b="1" spc="-5" dirty="0">
                <a:solidFill>
                  <a:srgbClr val="11566A"/>
                </a:solidFill>
                <a:latin typeface="微软雅黑"/>
                <a:cs typeface="微软雅黑"/>
              </a:rPr>
              <a:t>Software Developer’s</a:t>
            </a:r>
            <a:r>
              <a:rPr sz="2000" b="1" spc="-60" dirty="0">
                <a:solidFill>
                  <a:srgbClr val="11566A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11566A"/>
                </a:solidFill>
                <a:latin typeface="微软雅黑"/>
                <a:cs typeface="微软雅黑"/>
              </a:rPr>
              <a:t>Manual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315" y="1269496"/>
            <a:ext cx="8207375" cy="41549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902460"/>
            <a:r>
              <a:rPr spc="-5" dirty="0">
                <a:latin typeface="微软雅黑"/>
                <a:cs typeface="微软雅黑"/>
              </a:rPr>
              <a:t>X86</a:t>
            </a:r>
            <a:r>
              <a:rPr spc="-5" dirty="0"/>
              <a:t>中的中断处理–参考资料</a:t>
            </a:r>
          </a:p>
        </p:txBody>
      </p:sp>
    </p:spTree>
    <p:extLst>
      <p:ext uri="{BB962C8B-B14F-4D97-AF65-F5344CB8AC3E}">
        <p14:creationId xmlns:p14="http://schemas.microsoft.com/office/powerpoint/2010/main" val="473620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中断处理的过程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56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315" y="1269496"/>
            <a:ext cx="8207375" cy="41549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686560"/>
            <a:r>
              <a:rPr spc="-15" dirty="0">
                <a:latin typeface="微软雅黑"/>
                <a:cs typeface="微软雅黑"/>
              </a:rPr>
              <a:t>CC</a:t>
            </a:r>
            <a:r>
              <a:rPr spc="-15" dirty="0"/>
              <a:t>内联汇编– </a:t>
            </a:r>
            <a:r>
              <a:rPr spc="-5" dirty="0">
                <a:latin typeface="微软雅黑"/>
                <a:cs typeface="微软雅黑"/>
              </a:rPr>
              <a:t>Example</a:t>
            </a:r>
            <a:r>
              <a:rPr spc="-40" dirty="0">
                <a:latin typeface="微软雅黑"/>
                <a:cs typeface="微软雅黑"/>
              </a:rPr>
              <a:t> </a:t>
            </a:r>
            <a:r>
              <a:rPr dirty="0">
                <a:latin typeface="微软雅黑"/>
                <a:cs typeface="微软雅黑"/>
              </a:rPr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952372"/>
            <a:ext cx="2921000" cy="74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Assembly</a:t>
            </a:r>
            <a:r>
              <a:rPr sz="2400" b="1" spc="-85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1566A"/>
                </a:solidFill>
                <a:latin typeface="Times New Roman"/>
                <a:cs typeface="Times New Roman"/>
              </a:rPr>
              <a:t>(*.S):</a:t>
            </a:r>
            <a:endParaRPr sz="2400">
              <a:latin typeface="Times New Roman"/>
              <a:cs typeface="Times New Roman"/>
            </a:endParaRPr>
          </a:p>
          <a:p>
            <a:pPr marL="926465">
              <a:spcBef>
                <a:spcPts val="340"/>
              </a:spcBef>
            </a:pPr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movl</a:t>
            </a:r>
            <a:r>
              <a:rPr sz="2000" b="1" spc="-75" dirty="0">
                <a:solidFill>
                  <a:srgbClr val="11566A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$0xffff,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42561" y="2361311"/>
            <a:ext cx="635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%eax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4612" y="3921380"/>
            <a:ext cx="3939540" cy="74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Inline </a:t>
            </a:r>
            <a:r>
              <a:rPr sz="2400" b="1" dirty="0">
                <a:solidFill>
                  <a:srgbClr val="11566A"/>
                </a:solidFill>
                <a:latin typeface="Times New Roman"/>
                <a:cs typeface="Times New Roman"/>
              </a:rPr>
              <a:t>assembly</a:t>
            </a:r>
            <a:r>
              <a:rPr sz="2400" b="1" spc="-85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1566A"/>
                </a:solidFill>
                <a:latin typeface="Times New Roman"/>
                <a:cs typeface="Times New Roman"/>
              </a:rPr>
              <a:t>(*.c):</a:t>
            </a:r>
            <a:endParaRPr sz="2400">
              <a:latin typeface="Times New Roman"/>
              <a:cs typeface="Times New Roman"/>
            </a:endParaRPr>
          </a:p>
          <a:p>
            <a:pPr marL="926465">
              <a:spcBef>
                <a:spcPts val="340"/>
              </a:spcBef>
            </a:pPr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asm </a:t>
            </a:r>
            <a:r>
              <a:rPr sz="2000" b="1" spc="165" dirty="0">
                <a:solidFill>
                  <a:srgbClr val="11566A"/>
                </a:solidFill>
                <a:latin typeface="Courier New"/>
                <a:cs typeface="Courier New"/>
              </a:rPr>
              <a:t>(</a:t>
            </a:r>
            <a:r>
              <a:rPr sz="2000" b="1" spc="165" dirty="0">
                <a:solidFill>
                  <a:srgbClr val="11566A"/>
                </a:solidFill>
                <a:latin typeface="Arial"/>
                <a:cs typeface="Arial"/>
              </a:rPr>
              <a:t>“</a:t>
            </a:r>
            <a:r>
              <a:rPr sz="2000" b="1" spc="165" dirty="0">
                <a:solidFill>
                  <a:srgbClr val="11566A"/>
                </a:solidFill>
                <a:latin typeface="Courier New"/>
                <a:cs typeface="Courier New"/>
              </a:rPr>
              <a:t>movl</a:t>
            </a:r>
            <a:r>
              <a:rPr sz="2000" b="1" spc="-55" dirty="0">
                <a:solidFill>
                  <a:srgbClr val="11566A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$0xffff,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60976" y="4330701"/>
            <a:ext cx="150177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%%eax</a:t>
            </a:r>
            <a:r>
              <a:rPr sz="2000" b="1" dirty="0">
                <a:solidFill>
                  <a:srgbClr val="11566A"/>
                </a:solidFill>
                <a:latin typeface="Courier New"/>
                <a:cs typeface="Courier New"/>
              </a:rPr>
              <a:t>\</a:t>
            </a:r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n</a:t>
            </a:r>
            <a:r>
              <a:rPr sz="2000" b="1" spc="1010" dirty="0">
                <a:solidFill>
                  <a:srgbClr val="11566A"/>
                </a:solidFill>
                <a:latin typeface="Arial"/>
                <a:cs typeface="Arial"/>
              </a:rPr>
              <a:t>”</a:t>
            </a:r>
            <a:r>
              <a:rPr sz="2000" b="1" dirty="0">
                <a:solidFill>
                  <a:srgbClr val="11566A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28722" y="3048000"/>
            <a:ext cx="407034" cy="622300"/>
          </a:xfrm>
          <a:custGeom>
            <a:avLst/>
            <a:gdLst/>
            <a:ahLst/>
            <a:cxnLst/>
            <a:rect l="l" t="t" r="r" b="b"/>
            <a:pathLst>
              <a:path w="407035" h="622300">
                <a:moveTo>
                  <a:pt x="406907" y="418338"/>
                </a:moveTo>
                <a:lnTo>
                  <a:pt x="0" y="418338"/>
                </a:lnTo>
                <a:lnTo>
                  <a:pt x="203453" y="621792"/>
                </a:lnTo>
                <a:lnTo>
                  <a:pt x="406907" y="418338"/>
                </a:lnTo>
                <a:close/>
              </a:path>
              <a:path w="407035" h="622300">
                <a:moveTo>
                  <a:pt x="305180" y="0"/>
                </a:moveTo>
                <a:lnTo>
                  <a:pt x="101726" y="0"/>
                </a:lnTo>
                <a:lnTo>
                  <a:pt x="101726" y="418338"/>
                </a:lnTo>
                <a:lnTo>
                  <a:pt x="305180" y="418338"/>
                </a:lnTo>
                <a:lnTo>
                  <a:pt x="30518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28722" y="3048000"/>
            <a:ext cx="407034" cy="622300"/>
          </a:xfrm>
          <a:custGeom>
            <a:avLst/>
            <a:gdLst/>
            <a:ahLst/>
            <a:cxnLst/>
            <a:rect l="l" t="t" r="r" b="b"/>
            <a:pathLst>
              <a:path w="407035" h="622300">
                <a:moveTo>
                  <a:pt x="0" y="418338"/>
                </a:moveTo>
                <a:lnTo>
                  <a:pt x="101726" y="418338"/>
                </a:lnTo>
                <a:lnTo>
                  <a:pt x="101726" y="0"/>
                </a:lnTo>
                <a:lnTo>
                  <a:pt x="305180" y="0"/>
                </a:lnTo>
                <a:lnTo>
                  <a:pt x="305180" y="418338"/>
                </a:lnTo>
                <a:lnTo>
                  <a:pt x="406907" y="418338"/>
                </a:lnTo>
                <a:lnTo>
                  <a:pt x="203453" y="621792"/>
                </a:lnTo>
                <a:lnTo>
                  <a:pt x="0" y="41833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38592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进程的</a:t>
            </a:r>
            <a:r>
              <a:rPr lang="en-US" altLang="zh-CN" dirty="0" smtClean="0"/>
              <a:t>PCB</a:t>
            </a:r>
            <a:r>
              <a:rPr lang="zh-CN" altLang="en-US" dirty="0" smtClean="0"/>
              <a:t>数据结构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083" y="1341438"/>
            <a:ext cx="7771835" cy="496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3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可执行程序、文件系统与链接脚本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elf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Exe</a:t>
            </a:r>
            <a:r>
              <a:rPr lang="zh-CN" altLang="en-US" dirty="0" smtClean="0"/>
              <a:t>格式是一种类似的机制</a:t>
            </a:r>
            <a:endParaRPr lang="en-US" altLang="zh-CN" dirty="0" smtClean="0"/>
          </a:p>
          <a:p>
            <a:r>
              <a:rPr lang="zh-CN" altLang="en-US" dirty="0" smtClean="0"/>
              <a:t>创建进程并执行程序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创建进程体</a:t>
            </a:r>
            <a:endParaRPr lang="en-US" altLang="zh-CN" dirty="0"/>
          </a:p>
          <a:p>
            <a:pPr lvl="1"/>
            <a:r>
              <a:rPr lang="zh-CN" altLang="en-US" dirty="0" smtClean="0"/>
              <a:t>进程从文件系统中加载</a:t>
            </a:r>
            <a:r>
              <a:rPr lang="en-US" altLang="zh-CN" dirty="0" smtClean="0"/>
              <a:t>elf</a:t>
            </a:r>
          </a:p>
          <a:p>
            <a:r>
              <a:rPr lang="zh-CN" altLang="en-US" dirty="0" smtClean="0"/>
              <a:t>在没有文件系统支持的情况下链接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将指定的文件链接入目标文件中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指定或自动生成符号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设定虚拟地址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7785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链接脚本的使用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084" y="1341438"/>
            <a:ext cx="6579832" cy="4967287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 bwMode="auto">
          <a:xfrm>
            <a:off x="468314" y="2781300"/>
            <a:ext cx="4217986" cy="8382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48850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链接脚本的使用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小写字母</a:t>
            </a:r>
            <a:r>
              <a:rPr lang="en-US" altLang="zh-CN" dirty="0" smtClean="0"/>
              <a:t>o</a:t>
            </a:r>
            <a:r>
              <a:rPr lang="zh-CN" altLang="en-US" dirty="0" smtClean="0"/>
              <a:t>表示目标代码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，是需要由编译器解析其中的符号，与其他目标代码链接在一起的</a:t>
            </a:r>
            <a:endParaRPr lang="en-US" altLang="zh-CN" dirty="0" smtClean="0"/>
          </a:p>
          <a:p>
            <a:r>
              <a:rPr lang="zh-CN" altLang="en-US" dirty="0" smtClean="0"/>
              <a:t>小写字母</a:t>
            </a:r>
            <a:r>
              <a:rPr lang="en-US" altLang="zh-CN" dirty="0" smtClean="0"/>
              <a:t>b</a:t>
            </a:r>
            <a:r>
              <a:rPr lang="zh-CN" altLang="en-US" dirty="0" smtClean="0"/>
              <a:t>表示二进制数据</a:t>
            </a:r>
            <a:r>
              <a:rPr lang="en-US" altLang="zh-CN" dirty="0" smtClean="0"/>
              <a:t>binary</a:t>
            </a:r>
            <a:r>
              <a:rPr lang="zh-CN" altLang="en-US" dirty="0" smtClean="0"/>
              <a:t>，是可以不需其做格式分析，直接将这个文件做为一个“大数组”映射到某个虚拟地址空间上的，同时这个文件也会原模原样的链接进生成的文件中</a:t>
            </a:r>
            <a:endParaRPr lang="en-US" altLang="zh-CN" dirty="0" smtClean="0"/>
          </a:p>
          <a:p>
            <a:r>
              <a:rPr lang="zh-CN" altLang="en-US" dirty="0" smtClean="0"/>
              <a:t>同时会为这一片数据生成一些“符号”，标识起始地址、结束地址、长度等。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4590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链接脚本的使用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3295" y="4178313"/>
            <a:ext cx="6419850" cy="2505075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68314" y="1341440"/>
            <a:ext cx="8207375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27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21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15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15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15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15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15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kern="0" dirty="0" smtClean="0"/>
              <a:t>第一句的意思是创建了一个“外部的”变量，这个变量的名字，和使用</a:t>
            </a:r>
            <a:r>
              <a:rPr lang="en-US" altLang="zh-CN" sz="2000" kern="0" dirty="0" smtClean="0"/>
              <a:t>binary</a:t>
            </a:r>
            <a:r>
              <a:rPr lang="zh-CN" altLang="en-US" sz="2000" kern="0" dirty="0" smtClean="0"/>
              <a:t>链接的文件的名字是相同的。这一句的作用是欺骗编译器让它在语法检查时编译通过。在链接时，这两个符号会被合并在一起。这里，两个符号同名，是</a:t>
            </a:r>
            <a:r>
              <a:rPr lang="en-US" altLang="zh-CN" sz="2000" kern="0" dirty="0" smtClean="0"/>
              <a:t>C</a:t>
            </a:r>
            <a:r>
              <a:rPr lang="zh-CN" altLang="en-US" sz="2000" kern="0" dirty="0" smtClean="0"/>
              <a:t>语言的连接工具把它们合并的关键。</a:t>
            </a:r>
            <a:endParaRPr lang="en-US" altLang="zh-CN" sz="2000" kern="0" dirty="0" smtClean="0"/>
          </a:p>
          <a:p>
            <a:r>
              <a:rPr lang="zh-CN" altLang="en-US" sz="2000" kern="0" dirty="0" smtClean="0"/>
              <a:t>后一句是用这个变量去加载文件的相应信息，此时这个二进制文件已被“加载”到内存中，是随着内核加载的时候进来的</a:t>
            </a:r>
            <a:endParaRPr lang="en-US" altLang="zh-CN" sz="2000" kern="0" dirty="0" smtClean="0"/>
          </a:p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6901222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请参考文档并</a:t>
            </a:r>
            <a:r>
              <a:rPr lang="zh-CN" altLang="en-US" dirty="0" smtClean="0"/>
              <a:t>完成</a:t>
            </a:r>
            <a:r>
              <a:rPr lang="en-US" altLang="zh-CN" dirty="0" smtClean="0"/>
              <a:t>lab3</a:t>
            </a:r>
            <a:r>
              <a:rPr lang="zh-CN" altLang="en-US" dirty="0" smtClean="0"/>
              <a:t>作业</a:t>
            </a:r>
            <a:r>
              <a:rPr lang="zh-CN" altLang="en-US" dirty="0" smtClean="0"/>
              <a:t>的内容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03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315" y="1102670"/>
            <a:ext cx="8207375" cy="461665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686560"/>
            <a:r>
              <a:rPr spc="-15" dirty="0"/>
              <a:t>CC内联汇编–</a:t>
            </a:r>
            <a:r>
              <a:rPr spc="-60" dirty="0"/>
              <a:t> </a:t>
            </a:r>
            <a:r>
              <a:rPr spc="-20" dirty="0"/>
              <a:t>Syntax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4339" y="1908937"/>
            <a:ext cx="375285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800" spc="-5" dirty="0">
                <a:solidFill>
                  <a:srgbClr val="11566A"/>
                </a:solidFill>
                <a:latin typeface="Calibri"/>
                <a:cs typeface="Calibri"/>
              </a:rPr>
              <a:t>asm ( assembler</a:t>
            </a:r>
            <a:r>
              <a:rPr sz="2800" spc="10" dirty="0">
                <a:solidFill>
                  <a:srgbClr val="11566A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1566A"/>
                </a:solidFill>
                <a:latin typeface="Calibri"/>
                <a:cs typeface="Calibri"/>
              </a:rPr>
              <a:t>template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2497" y="2335657"/>
            <a:ext cx="1496060" cy="1567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580" marR="5080" indent="-56515" algn="just">
              <a:lnSpc>
                <a:spcPct val="120000"/>
              </a:lnSpc>
            </a:pPr>
            <a:r>
              <a:rPr sz="2800" spc="-5" dirty="0">
                <a:solidFill>
                  <a:srgbClr val="11566A"/>
                </a:solidFill>
                <a:latin typeface="Calibri"/>
                <a:cs typeface="Calibri"/>
              </a:rPr>
              <a:t>(optional)  </a:t>
            </a:r>
            <a:r>
              <a:rPr sz="2800" spc="-10" dirty="0">
                <a:solidFill>
                  <a:srgbClr val="11566A"/>
                </a:solidFill>
                <a:latin typeface="Calibri"/>
                <a:cs typeface="Calibri"/>
              </a:rPr>
              <a:t>(</a:t>
            </a:r>
            <a:r>
              <a:rPr sz="2800" spc="-5" dirty="0">
                <a:solidFill>
                  <a:srgbClr val="11566A"/>
                </a:solidFill>
                <a:latin typeface="Calibri"/>
                <a:cs typeface="Calibri"/>
              </a:rPr>
              <a:t>o</a:t>
            </a:r>
            <a:r>
              <a:rPr sz="2800" spc="-20" dirty="0">
                <a:solidFill>
                  <a:srgbClr val="11566A"/>
                </a:solidFill>
                <a:latin typeface="Calibri"/>
                <a:cs typeface="Calibri"/>
              </a:rPr>
              <a:t>p</a:t>
            </a:r>
            <a:r>
              <a:rPr sz="2800" spc="-5" dirty="0">
                <a:solidFill>
                  <a:srgbClr val="11566A"/>
                </a:solidFill>
                <a:latin typeface="Calibri"/>
                <a:cs typeface="Calibri"/>
              </a:rPr>
              <a:t>tional)  </a:t>
            </a:r>
            <a:r>
              <a:rPr sz="2800" spc="-10" dirty="0">
                <a:solidFill>
                  <a:srgbClr val="11566A"/>
                </a:solidFill>
                <a:latin typeface="Calibri"/>
                <a:cs typeface="Calibri"/>
              </a:rPr>
              <a:t>(op</a:t>
            </a:r>
            <a:r>
              <a:rPr sz="2800" spc="-15" dirty="0">
                <a:solidFill>
                  <a:srgbClr val="11566A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11566A"/>
                </a:solidFill>
                <a:latin typeface="Calibri"/>
                <a:cs typeface="Calibri"/>
              </a:rPr>
              <a:t>iona</a:t>
            </a:r>
            <a:r>
              <a:rPr sz="2800" spc="-25" dirty="0">
                <a:solidFill>
                  <a:srgbClr val="11566A"/>
                </a:solidFill>
                <a:latin typeface="Calibri"/>
                <a:cs typeface="Calibri"/>
              </a:rPr>
              <a:t>l</a:t>
            </a:r>
            <a:r>
              <a:rPr sz="2800" spc="-5" dirty="0">
                <a:solidFill>
                  <a:srgbClr val="11566A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7733" y="2421001"/>
            <a:ext cx="2618105" cy="199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800" spc="-5" dirty="0">
                <a:solidFill>
                  <a:srgbClr val="11566A"/>
                </a:solidFill>
                <a:latin typeface="Calibri"/>
                <a:cs typeface="Calibri"/>
              </a:rPr>
              <a:t>: </a:t>
            </a:r>
            <a:r>
              <a:rPr sz="2800" spc="-10" dirty="0">
                <a:solidFill>
                  <a:srgbClr val="11566A"/>
                </a:solidFill>
                <a:latin typeface="Calibri"/>
                <a:cs typeface="Calibri"/>
              </a:rPr>
              <a:t>output</a:t>
            </a:r>
            <a:r>
              <a:rPr sz="2800" spc="-15" dirty="0">
                <a:solidFill>
                  <a:srgbClr val="11566A"/>
                </a:solidFill>
                <a:latin typeface="Calibri"/>
                <a:cs typeface="Calibri"/>
              </a:rPr>
              <a:t> operands</a:t>
            </a:r>
            <a:endParaRPr sz="2800">
              <a:latin typeface="Calibri"/>
              <a:cs typeface="Calibri"/>
            </a:endParaRPr>
          </a:p>
          <a:p>
            <a:pPr marL="12700">
              <a:spcBef>
                <a:spcPts val="670"/>
              </a:spcBef>
            </a:pPr>
            <a:r>
              <a:rPr sz="2800" spc="-5" dirty="0">
                <a:solidFill>
                  <a:srgbClr val="11566A"/>
                </a:solidFill>
                <a:latin typeface="Calibri"/>
                <a:cs typeface="Calibri"/>
              </a:rPr>
              <a:t>: </a:t>
            </a:r>
            <a:r>
              <a:rPr sz="2800" spc="-10" dirty="0">
                <a:solidFill>
                  <a:srgbClr val="11566A"/>
                </a:solidFill>
                <a:latin typeface="Calibri"/>
                <a:cs typeface="Calibri"/>
              </a:rPr>
              <a:t>input</a:t>
            </a:r>
            <a:r>
              <a:rPr sz="2800" spc="-20" dirty="0">
                <a:solidFill>
                  <a:srgbClr val="11566A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1566A"/>
                </a:solidFill>
                <a:latin typeface="Calibri"/>
                <a:cs typeface="Calibri"/>
              </a:rPr>
              <a:t>operands</a:t>
            </a:r>
            <a:endParaRPr sz="2800">
              <a:latin typeface="Calibri"/>
              <a:cs typeface="Calibri"/>
            </a:endParaRPr>
          </a:p>
          <a:p>
            <a:pPr marL="12700">
              <a:spcBef>
                <a:spcPts val="670"/>
              </a:spcBef>
            </a:pPr>
            <a:r>
              <a:rPr sz="2800" spc="-5" dirty="0">
                <a:solidFill>
                  <a:srgbClr val="11566A"/>
                </a:solidFill>
                <a:latin typeface="Calibri"/>
                <a:cs typeface="Calibri"/>
              </a:rPr>
              <a:t>:</a:t>
            </a:r>
            <a:r>
              <a:rPr sz="2800" spc="-90" dirty="0">
                <a:solidFill>
                  <a:srgbClr val="11566A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1566A"/>
                </a:solidFill>
                <a:latin typeface="Calibri"/>
                <a:cs typeface="Calibri"/>
              </a:rPr>
              <a:t>clobbers</a:t>
            </a:r>
            <a:endParaRPr sz="2800">
              <a:latin typeface="Calibri"/>
              <a:cs typeface="Calibri"/>
            </a:endParaRPr>
          </a:p>
          <a:p>
            <a:pPr marL="12700">
              <a:spcBef>
                <a:spcPts val="675"/>
              </a:spcBef>
            </a:pPr>
            <a:r>
              <a:rPr sz="2800" spc="-5" dirty="0">
                <a:solidFill>
                  <a:srgbClr val="11566A"/>
                </a:solidFill>
                <a:latin typeface="Calibri"/>
                <a:cs typeface="Calibri"/>
              </a:rPr>
              <a:t>);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732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315" y="1269496"/>
            <a:ext cx="8207375" cy="41549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686560"/>
            <a:r>
              <a:rPr spc="-15" dirty="0">
                <a:latin typeface="微软雅黑"/>
                <a:cs typeface="微软雅黑"/>
              </a:rPr>
              <a:t>CC</a:t>
            </a:r>
            <a:r>
              <a:rPr spc="-15" dirty="0"/>
              <a:t>内联汇编– </a:t>
            </a:r>
            <a:r>
              <a:rPr spc="-5" dirty="0">
                <a:latin typeface="微软雅黑"/>
                <a:cs typeface="微软雅黑"/>
              </a:rPr>
              <a:t>Example</a:t>
            </a:r>
            <a:r>
              <a:rPr spc="-35" dirty="0">
                <a:latin typeface="微软雅黑"/>
                <a:cs typeface="微软雅黑"/>
              </a:rPr>
              <a:t> </a:t>
            </a:r>
            <a:r>
              <a:rPr dirty="0">
                <a:latin typeface="微软雅黑"/>
                <a:cs typeface="微软雅黑"/>
              </a:rPr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6576" y="1700021"/>
            <a:ext cx="279527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Inline </a:t>
            </a:r>
            <a:r>
              <a:rPr sz="2400" b="1" dirty="0">
                <a:solidFill>
                  <a:srgbClr val="11566A"/>
                </a:solidFill>
                <a:latin typeface="Times New Roman"/>
                <a:cs typeface="Times New Roman"/>
              </a:rPr>
              <a:t>assembly</a:t>
            </a:r>
            <a:r>
              <a:rPr sz="2400" b="1" spc="-85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1566A"/>
                </a:solidFill>
                <a:latin typeface="Times New Roman"/>
                <a:cs typeface="Times New Roman"/>
              </a:rPr>
              <a:t>(*.c):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06600" y="2089818"/>
          <a:ext cx="6904379" cy="12579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2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527">
                <a:tc>
                  <a:txBody>
                    <a:bodyPr/>
                    <a:lstStyle/>
                    <a:p>
                      <a:pPr marL="22225">
                        <a:lnSpc>
                          <a:spcPts val="2060"/>
                        </a:lnSpc>
                      </a:pPr>
                      <a:r>
                        <a:rPr sz="2000" b="1" spc="-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uint32_t</a:t>
                      </a:r>
                      <a:r>
                        <a:rPr sz="2000" b="1" spc="-6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cr0</a:t>
                      </a:r>
                      <a:r>
                        <a:rPr sz="2000" b="1" spc="-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687">
                <a:tc>
                  <a:txBody>
                    <a:bodyPr/>
                    <a:lstStyle/>
                    <a:p>
                      <a:pPr marL="22225">
                        <a:lnSpc>
                          <a:spcPts val="2070"/>
                        </a:lnSpc>
                      </a:pPr>
                      <a:r>
                        <a:rPr sz="2000" b="1" spc="-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asm volatile</a:t>
                      </a:r>
                      <a:r>
                        <a:rPr sz="2000" b="1" spc="-5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("movl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70"/>
                        </a:lnSpc>
                      </a:pPr>
                      <a:r>
                        <a:rPr sz="2000" b="1" spc="-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%%cr0,</a:t>
                      </a:r>
                      <a:r>
                        <a:rPr sz="2000" b="1" spc="-70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%0\n"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 algn="ctr">
                        <a:lnSpc>
                          <a:spcPts val="2070"/>
                        </a:lnSpc>
                      </a:pPr>
                      <a:r>
                        <a:rPr sz="2000" b="1" spc="-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:"=r"(</a:t>
                      </a:r>
                      <a:r>
                        <a:rPr sz="2000" b="1" spc="-5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cr0</a:t>
                      </a:r>
                      <a:r>
                        <a:rPr sz="2000" b="1" spc="-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));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142">
                <a:tc>
                  <a:txBody>
                    <a:bodyPr/>
                    <a:lstStyle/>
                    <a:p>
                      <a:pPr marL="22225">
                        <a:lnSpc>
                          <a:spcPts val="2070"/>
                        </a:lnSpc>
                      </a:pPr>
                      <a:r>
                        <a:rPr sz="2000" b="1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cr0 </a:t>
                      </a:r>
                      <a:r>
                        <a:rPr sz="2000" b="1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|=</a:t>
                      </a:r>
                      <a:r>
                        <a:rPr sz="2000" b="1" spc="-6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0x80000000;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304">
                <a:tc>
                  <a:txBody>
                    <a:bodyPr/>
                    <a:lstStyle/>
                    <a:p>
                      <a:pPr marL="22225">
                        <a:lnSpc>
                          <a:spcPts val="2070"/>
                        </a:lnSpc>
                      </a:pPr>
                      <a:r>
                        <a:rPr sz="2000" b="1" spc="-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asm volatile</a:t>
                      </a:r>
                      <a:r>
                        <a:rPr sz="2000" b="1" spc="-5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("movl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70"/>
                        </a:lnSpc>
                      </a:pPr>
                      <a:r>
                        <a:rPr sz="2000" b="1" spc="-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%0,</a:t>
                      </a:r>
                      <a:r>
                        <a:rPr sz="2000" b="1" spc="-70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%%cr0\n"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 algn="ctr">
                        <a:lnSpc>
                          <a:spcPts val="2070"/>
                        </a:lnSpc>
                      </a:pPr>
                      <a:r>
                        <a:rPr sz="2000" b="1" spc="-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::"r"(</a:t>
                      </a:r>
                      <a:r>
                        <a:rPr sz="2000" b="1" spc="-5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cr0</a:t>
                      </a:r>
                      <a:r>
                        <a:rPr sz="2000" b="1" spc="-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));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06576" y="3897376"/>
            <a:ext cx="417322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dirty="0">
                <a:solidFill>
                  <a:srgbClr val="11566A"/>
                </a:solidFill>
                <a:latin typeface="Times New Roman"/>
                <a:cs typeface="Times New Roman"/>
              </a:rPr>
              <a:t>Generated asssembly code</a:t>
            </a:r>
            <a:r>
              <a:rPr sz="2400" b="1" spc="-135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1566A"/>
                </a:solidFill>
                <a:latin typeface="Times New Roman"/>
                <a:cs typeface="Times New Roman"/>
              </a:rPr>
              <a:t>(*.s):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2927" y="4548582"/>
            <a:ext cx="21596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%ebx,</a:t>
            </a:r>
            <a:r>
              <a:rPr sz="2000" b="1" spc="-65" dirty="0">
                <a:solidFill>
                  <a:srgbClr val="11566A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12(%esp)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17160" y="4853686"/>
            <a:ext cx="12446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12(%esp)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0926" y="4243833"/>
            <a:ext cx="2311400" cy="155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movl %cr0,</a:t>
            </a:r>
            <a:r>
              <a:rPr sz="2000" b="1" spc="-65" dirty="0">
                <a:solidFill>
                  <a:srgbClr val="11566A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%ebx  movl</a:t>
            </a:r>
            <a:endParaRPr sz="2000">
              <a:latin typeface="Courier New"/>
              <a:cs typeface="Courier New"/>
            </a:endParaRPr>
          </a:p>
          <a:p>
            <a:pPr marL="12700" marR="1681480"/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orl  movl  movl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82927" y="4853685"/>
            <a:ext cx="2159635" cy="944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$-2147483648,</a:t>
            </a:r>
            <a:endParaRPr sz="2000">
              <a:latin typeface="Courier New"/>
              <a:cs typeface="Courier New"/>
            </a:endParaRPr>
          </a:p>
          <a:p>
            <a:pPr marL="12700"/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12(%esp)</a:t>
            </a:r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,</a:t>
            </a:r>
            <a:r>
              <a:rPr sz="2000" b="1" spc="-70" dirty="0">
                <a:solidFill>
                  <a:srgbClr val="11566A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%eax</a:t>
            </a:r>
            <a:endParaRPr sz="2000">
              <a:latin typeface="Courier New"/>
              <a:cs typeface="Courier New"/>
            </a:endParaRPr>
          </a:p>
          <a:p>
            <a:pPr marL="12700"/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%eax,</a:t>
            </a:r>
            <a:r>
              <a:rPr sz="2000" b="1" spc="-80" dirty="0">
                <a:solidFill>
                  <a:srgbClr val="11566A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%cr0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56510" y="3357372"/>
            <a:ext cx="407034" cy="623570"/>
          </a:xfrm>
          <a:custGeom>
            <a:avLst/>
            <a:gdLst/>
            <a:ahLst/>
            <a:cxnLst/>
            <a:rect l="l" t="t" r="r" b="b"/>
            <a:pathLst>
              <a:path w="407035" h="623569">
                <a:moveTo>
                  <a:pt x="406907" y="419861"/>
                </a:moveTo>
                <a:lnTo>
                  <a:pt x="0" y="419861"/>
                </a:lnTo>
                <a:lnTo>
                  <a:pt x="203453" y="623315"/>
                </a:lnTo>
                <a:lnTo>
                  <a:pt x="406907" y="419861"/>
                </a:lnTo>
                <a:close/>
              </a:path>
              <a:path w="407035" h="623569">
                <a:moveTo>
                  <a:pt x="305181" y="0"/>
                </a:moveTo>
                <a:lnTo>
                  <a:pt x="101726" y="0"/>
                </a:lnTo>
                <a:lnTo>
                  <a:pt x="101726" y="419861"/>
                </a:lnTo>
                <a:lnTo>
                  <a:pt x="305181" y="419861"/>
                </a:lnTo>
                <a:lnTo>
                  <a:pt x="305181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56510" y="3357372"/>
            <a:ext cx="407034" cy="623570"/>
          </a:xfrm>
          <a:custGeom>
            <a:avLst/>
            <a:gdLst/>
            <a:ahLst/>
            <a:cxnLst/>
            <a:rect l="l" t="t" r="r" b="b"/>
            <a:pathLst>
              <a:path w="407035" h="623569">
                <a:moveTo>
                  <a:pt x="0" y="419861"/>
                </a:moveTo>
                <a:lnTo>
                  <a:pt x="101726" y="419861"/>
                </a:lnTo>
                <a:lnTo>
                  <a:pt x="101726" y="0"/>
                </a:lnTo>
                <a:lnTo>
                  <a:pt x="305181" y="0"/>
                </a:lnTo>
                <a:lnTo>
                  <a:pt x="305181" y="419861"/>
                </a:lnTo>
                <a:lnTo>
                  <a:pt x="406907" y="419861"/>
                </a:lnTo>
                <a:lnTo>
                  <a:pt x="203453" y="623315"/>
                </a:lnTo>
                <a:lnTo>
                  <a:pt x="0" y="419861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1233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339" y="1109174"/>
            <a:ext cx="5496560" cy="836126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64590"/>
            <a:r>
              <a:rPr spc="-15" dirty="0">
                <a:latin typeface="微软雅黑"/>
                <a:cs typeface="微软雅黑"/>
              </a:rPr>
              <a:t>CC</a:t>
            </a:r>
            <a:r>
              <a:rPr spc="-15" dirty="0"/>
              <a:t>内联汇编– </a:t>
            </a:r>
            <a:r>
              <a:rPr spc="-5" dirty="0">
                <a:latin typeface="微软雅黑"/>
                <a:cs typeface="微软雅黑"/>
              </a:rPr>
              <a:t>Example</a:t>
            </a:r>
            <a:r>
              <a:rPr spc="-35" dirty="0">
                <a:latin typeface="微软雅黑"/>
                <a:cs typeface="微软雅黑"/>
              </a:rPr>
              <a:t> </a:t>
            </a:r>
            <a:r>
              <a:rPr dirty="0">
                <a:latin typeface="微软雅黑"/>
                <a:cs typeface="微软雅黑"/>
              </a:rPr>
              <a:t>2</a:t>
            </a:r>
          </a:p>
          <a:p>
            <a:pPr marL="12700">
              <a:spcBef>
                <a:spcPts val="390"/>
              </a:spcBef>
            </a:pPr>
            <a:r>
              <a:rPr sz="2400" spc="-5" dirty="0">
                <a:latin typeface="Times New Roman"/>
                <a:cs typeface="Times New Roman"/>
              </a:rPr>
              <a:t>Inline </a:t>
            </a:r>
            <a:r>
              <a:rPr sz="2400" dirty="0">
                <a:latin typeface="Times New Roman"/>
                <a:cs typeface="Times New Roman"/>
              </a:rPr>
              <a:t>assembly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(*.c):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34719" y="1981868"/>
          <a:ext cx="6903083" cy="12577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654">
                <a:tc>
                  <a:txBody>
                    <a:bodyPr/>
                    <a:lstStyle/>
                    <a:p>
                      <a:pPr marL="22225">
                        <a:lnSpc>
                          <a:spcPts val="2060"/>
                        </a:lnSpc>
                      </a:pPr>
                      <a:r>
                        <a:rPr sz="2000" b="1" spc="-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uint32_t</a:t>
                      </a:r>
                      <a:r>
                        <a:rPr sz="2000" b="1" spc="-7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cr0;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22225">
                        <a:lnSpc>
                          <a:spcPts val="2070"/>
                        </a:lnSpc>
                      </a:pPr>
                      <a:r>
                        <a:rPr sz="2000" b="1" spc="-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asm volatile</a:t>
                      </a:r>
                      <a:r>
                        <a:rPr sz="2000" b="1" spc="-5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("movl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070"/>
                        </a:lnSpc>
                      </a:pPr>
                      <a:r>
                        <a:rPr sz="2000" b="1" spc="-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%%cr0,</a:t>
                      </a:r>
                      <a:r>
                        <a:rPr sz="2000" b="1" spc="-70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%0\n"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2070"/>
                        </a:lnSpc>
                      </a:pPr>
                      <a:r>
                        <a:rPr sz="2000" b="1" spc="-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:"=r"(cr0));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687">
                <a:tc>
                  <a:txBody>
                    <a:bodyPr/>
                    <a:lstStyle/>
                    <a:p>
                      <a:pPr marL="22225">
                        <a:lnSpc>
                          <a:spcPts val="2070"/>
                        </a:lnSpc>
                      </a:pPr>
                      <a:r>
                        <a:rPr sz="2000" b="1" spc="-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cr0 |=</a:t>
                      </a:r>
                      <a:r>
                        <a:rPr sz="2000" b="1" spc="-60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0x80000000;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346">
                <a:tc>
                  <a:txBody>
                    <a:bodyPr/>
                    <a:lstStyle/>
                    <a:p>
                      <a:pPr marL="22225">
                        <a:lnSpc>
                          <a:spcPts val="2070"/>
                        </a:lnSpc>
                      </a:pPr>
                      <a:r>
                        <a:rPr sz="2000" b="1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asm </a:t>
                      </a:r>
                      <a:r>
                        <a:rPr sz="2000" b="1" spc="-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volatile</a:t>
                      </a:r>
                      <a:r>
                        <a:rPr sz="2000" b="1" spc="-50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("movl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070"/>
                        </a:lnSpc>
                      </a:pPr>
                      <a:r>
                        <a:rPr sz="2000" b="1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%0,</a:t>
                      </a:r>
                      <a:r>
                        <a:rPr sz="2000" b="1" spc="-70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%%cr0\n"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2070"/>
                        </a:lnSpc>
                      </a:pPr>
                      <a:r>
                        <a:rPr sz="2000" b="1" spc="-5" dirty="0">
                          <a:solidFill>
                            <a:srgbClr val="11566A"/>
                          </a:solidFill>
                          <a:latin typeface="Courier New"/>
                          <a:cs typeface="Courier New"/>
                        </a:rPr>
                        <a:t>::"r"(cr0));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34338" y="3767964"/>
            <a:ext cx="7567383" cy="18723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365" indent="-240665"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volatile</a:t>
            </a:r>
            <a:endParaRPr sz="2000" dirty="0">
              <a:latin typeface="Courier New"/>
              <a:cs typeface="Courier New"/>
            </a:endParaRPr>
          </a:p>
          <a:p>
            <a:pPr marL="469900">
              <a:lnSpc>
                <a:spcPts val="2315"/>
              </a:lnSpc>
              <a:spcBef>
                <a:spcPts val="170"/>
              </a:spcBef>
            </a:pPr>
            <a:r>
              <a:rPr sz="2000" b="1" dirty="0">
                <a:solidFill>
                  <a:srgbClr val="11566A"/>
                </a:solidFill>
                <a:latin typeface="Times New Roman"/>
                <a:cs typeface="Times New Roman"/>
              </a:rPr>
              <a:t>No </a:t>
            </a:r>
            <a:r>
              <a:rPr sz="20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reordering; </a:t>
            </a:r>
            <a:r>
              <a:rPr sz="2000" b="1" dirty="0">
                <a:solidFill>
                  <a:srgbClr val="11566A"/>
                </a:solidFill>
                <a:latin typeface="Times New Roman"/>
                <a:cs typeface="Times New Roman"/>
              </a:rPr>
              <a:t>No</a:t>
            </a:r>
            <a:r>
              <a:rPr sz="2000" b="1" spc="-100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2000" b="1" dirty="0" smtClean="0">
                <a:solidFill>
                  <a:srgbClr val="11566A"/>
                </a:solidFill>
                <a:latin typeface="Times New Roman"/>
                <a:cs typeface="Times New Roman"/>
              </a:rPr>
              <a:t>elimination</a:t>
            </a:r>
            <a:r>
              <a:rPr lang="en-US" sz="2000" b="1" dirty="0" smtClean="0">
                <a:solidFill>
                  <a:srgbClr val="11566A"/>
                </a:solidFill>
                <a:latin typeface="Times New Roman"/>
                <a:cs typeface="Times New Roman"/>
              </a:rPr>
              <a:t>. </a:t>
            </a:r>
            <a:r>
              <a:rPr lang="zh-CN" altLang="en-US" sz="2000" b="1" dirty="0" smtClean="0">
                <a:solidFill>
                  <a:srgbClr val="11566A"/>
                </a:solidFill>
                <a:latin typeface="Times New Roman"/>
                <a:cs typeface="Times New Roman"/>
              </a:rPr>
              <a:t>禁止编译器优化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315"/>
              </a:lnSpc>
              <a:tabLst>
                <a:tab pos="253365" algn="l"/>
              </a:tabLst>
            </a:pPr>
            <a:r>
              <a:rPr sz="2000" dirty="0">
                <a:solidFill>
                  <a:srgbClr val="11566A"/>
                </a:solidFill>
                <a:latin typeface="Arial"/>
                <a:cs typeface="Arial"/>
              </a:rPr>
              <a:t>•	</a:t>
            </a:r>
            <a:r>
              <a:rPr sz="2000" b="1" spc="-5" dirty="0">
                <a:solidFill>
                  <a:srgbClr val="11566A"/>
                </a:solidFill>
                <a:latin typeface="Courier New"/>
                <a:cs typeface="Courier New"/>
              </a:rPr>
              <a:t>%0</a:t>
            </a:r>
            <a:endParaRPr sz="2000" dirty="0">
              <a:latin typeface="Courier New"/>
              <a:cs typeface="Courier New"/>
            </a:endParaRPr>
          </a:p>
          <a:p>
            <a:pPr marL="469900">
              <a:lnSpc>
                <a:spcPts val="2315"/>
              </a:lnSpc>
              <a:spcBef>
                <a:spcPts val="165"/>
              </a:spcBef>
            </a:pPr>
            <a:r>
              <a:rPr sz="20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The </a:t>
            </a:r>
            <a:r>
              <a:rPr sz="2000" b="1" dirty="0">
                <a:solidFill>
                  <a:srgbClr val="11566A"/>
                </a:solidFill>
                <a:latin typeface="Times New Roman"/>
                <a:cs typeface="Times New Roman"/>
              </a:rPr>
              <a:t>first constraint</a:t>
            </a:r>
            <a:r>
              <a:rPr sz="2000" b="1" spc="-85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following</a:t>
            </a:r>
            <a:endParaRPr sz="2000" dirty="0">
              <a:latin typeface="Times New Roman"/>
              <a:cs typeface="Times New Roman"/>
            </a:endParaRPr>
          </a:p>
          <a:p>
            <a:pPr marL="253365" indent="-240665">
              <a:lnSpc>
                <a:spcPts val="2315"/>
              </a:lnSpc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000" b="1" dirty="0">
                <a:solidFill>
                  <a:srgbClr val="11566A"/>
                </a:solidFill>
                <a:latin typeface="Courier New"/>
                <a:cs typeface="Courier New"/>
              </a:rPr>
              <a:t>r</a:t>
            </a:r>
            <a:endParaRPr sz="2000" dirty="0">
              <a:latin typeface="Courier New"/>
              <a:cs typeface="Courier New"/>
            </a:endParaRPr>
          </a:p>
          <a:p>
            <a:pPr marL="469900">
              <a:spcBef>
                <a:spcPts val="165"/>
              </a:spcBef>
            </a:pPr>
            <a:r>
              <a:rPr sz="2000" b="1" dirty="0">
                <a:solidFill>
                  <a:srgbClr val="11566A"/>
                </a:solidFill>
                <a:latin typeface="Times New Roman"/>
                <a:cs typeface="Times New Roman"/>
              </a:rPr>
              <a:t>A constraint; GCC is </a:t>
            </a:r>
            <a:r>
              <a:rPr sz="2000" b="1" spc="-10" dirty="0">
                <a:solidFill>
                  <a:srgbClr val="11566A"/>
                </a:solidFill>
                <a:latin typeface="Times New Roman"/>
                <a:cs typeface="Times New Roman"/>
              </a:rPr>
              <a:t>free </a:t>
            </a:r>
            <a:r>
              <a:rPr sz="2000" b="1" dirty="0">
                <a:solidFill>
                  <a:srgbClr val="11566A"/>
                </a:solidFill>
                <a:latin typeface="Times New Roman"/>
                <a:cs typeface="Times New Roman"/>
              </a:rPr>
              <a:t>to </a:t>
            </a:r>
            <a:r>
              <a:rPr sz="20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use </a:t>
            </a:r>
            <a:r>
              <a:rPr sz="2000" b="1" dirty="0">
                <a:solidFill>
                  <a:srgbClr val="11566A"/>
                </a:solidFill>
                <a:latin typeface="Times New Roman"/>
                <a:cs typeface="Times New Roman"/>
              </a:rPr>
              <a:t>any</a:t>
            </a:r>
            <a:r>
              <a:rPr sz="2000" b="1" spc="-225" dirty="0">
                <a:solidFill>
                  <a:srgbClr val="11566A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11566A"/>
                </a:solidFill>
                <a:latin typeface="Times New Roman"/>
                <a:cs typeface="Times New Roman"/>
              </a:rPr>
              <a:t>register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615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题外：</a:t>
            </a:r>
            <a:r>
              <a:rPr lang="en-US" altLang="zh-CN" dirty="0" smtClean="0"/>
              <a:t>volatile</a:t>
            </a:r>
            <a:r>
              <a:rPr lang="zh-CN" altLang="en-US" dirty="0" smtClean="0"/>
              <a:t>关键字的作用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4" y="1314546"/>
            <a:ext cx="8207375" cy="4967287"/>
          </a:xfrm>
        </p:spPr>
        <p:txBody>
          <a:bodyPr/>
          <a:lstStyle/>
          <a:p>
            <a:r>
              <a:rPr lang="en-US" altLang="zh-CN" dirty="0" smtClean="0"/>
              <a:t>volatile</a:t>
            </a:r>
            <a:r>
              <a:rPr lang="zh-CN" altLang="en-US" dirty="0" smtClean="0"/>
              <a:t>是表示编译器这次读写的地址是变化的，不可以省略</a:t>
            </a:r>
            <a:endParaRPr lang="en-US" altLang="zh-CN" dirty="0" smtClean="0"/>
          </a:p>
          <a:p>
            <a:r>
              <a:rPr lang="zh-CN" altLang="en-US" dirty="0" smtClean="0"/>
              <a:t>例如：编译器可以优化下述代码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最终生成的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里面，只有</a:t>
            </a:r>
            <a:r>
              <a:rPr lang="en-US" altLang="zh-CN" b="0" dirty="0"/>
              <a:t>XBYTE[2]=</a:t>
            </a:r>
            <a:r>
              <a:rPr lang="en-US" altLang="zh-CN" b="0" dirty="0" smtClean="0"/>
              <a:t>0x58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48" y="3018136"/>
            <a:ext cx="30861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45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题外：</a:t>
            </a:r>
            <a:r>
              <a:rPr lang="en-US" altLang="zh-CN" dirty="0"/>
              <a:t>volatile</a:t>
            </a:r>
            <a:r>
              <a:rPr lang="zh-CN" altLang="en-US" dirty="0"/>
              <a:t>关键字的作用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编译器优化会带来的问题</a:t>
            </a:r>
            <a:endParaRPr lang="en-US" altLang="zh-CN" dirty="0" smtClean="0"/>
          </a:p>
          <a:p>
            <a:r>
              <a:rPr lang="en-US" altLang="zh-CN" dirty="0" smtClean="0"/>
              <a:t>unsigned char* p = </a:t>
            </a:r>
            <a:r>
              <a:rPr lang="en-US" altLang="zh-CN" dirty="0" err="1" smtClean="0"/>
              <a:t>outport</a:t>
            </a:r>
            <a:r>
              <a:rPr lang="en-US" altLang="zh-CN" dirty="0" smtClean="0"/>
              <a:t>(……);</a:t>
            </a:r>
          </a:p>
          <a:p>
            <a:r>
              <a:rPr lang="zh-CN" altLang="en-US" dirty="0" smtClean="0"/>
              <a:t>*</a:t>
            </a:r>
            <a:r>
              <a:rPr lang="en-US" altLang="zh-CN" dirty="0" smtClean="0"/>
              <a:t>p = 0;</a:t>
            </a:r>
          </a:p>
          <a:p>
            <a:r>
              <a:rPr lang="en-US" altLang="zh-CN" dirty="0" smtClean="0"/>
              <a:t>*p = 0xff;</a:t>
            </a:r>
          </a:p>
          <a:p>
            <a:r>
              <a:rPr lang="en-US" altLang="zh-CN" dirty="0" smtClean="0"/>
              <a:t>*p = 0;</a:t>
            </a:r>
          </a:p>
          <a:p>
            <a:r>
              <a:rPr lang="en-US" altLang="zh-CN" dirty="0" smtClean="0"/>
              <a:t>*p = 0xff;</a:t>
            </a:r>
          </a:p>
          <a:p>
            <a:r>
              <a:rPr lang="zh-CN" altLang="en-US" dirty="0" smtClean="0"/>
              <a:t>这样原本会产生一个方波，优化后就只剩下一句了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31628455"/>
      </p:ext>
    </p:extLst>
  </p:cSld>
  <p:clrMapOvr>
    <a:masterClrMapping/>
  </p:clrMapOvr>
</p:sld>
</file>

<file path=ppt/theme/theme1.xml><?xml version="1.0" encoding="utf-8"?>
<a:theme xmlns:a="http://schemas.openxmlformats.org/drawingml/2006/main" name="精美ppt模板(中国风) (1)">
  <a:themeElements>
    <a:clrScheme name="精美ppt模板(中国风) (1) 14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精美ppt模板(中国风) (1)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精美ppt模板(中国风) (1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精美ppt模板(中国风) (1)">
  <a:themeElements>
    <a:clrScheme name="精美ppt模板(中国风) (1) 14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精美ppt模板(中国风) (1)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精美ppt模板(中国风) (1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2043</Words>
  <Application>Microsoft Office PowerPoint</Application>
  <PresentationFormat>全屏显示(4:3)</PresentationFormat>
  <Paragraphs>596</Paragraphs>
  <Slides>45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59" baseType="lpstr">
      <vt:lpstr>等线</vt:lpstr>
      <vt:lpstr>黑体</vt:lpstr>
      <vt:lpstr>华文细黑</vt:lpstr>
      <vt:lpstr>宋体</vt:lpstr>
      <vt:lpstr>微软雅黑</vt:lpstr>
      <vt:lpstr>张海山锐谐体2.0-授权联系：Samtype@QQ.com</vt:lpstr>
      <vt:lpstr>Arial</vt:lpstr>
      <vt:lpstr>Calibri</vt:lpstr>
      <vt:lpstr>Comic Sans MS</vt:lpstr>
      <vt:lpstr>Courier New</vt:lpstr>
      <vt:lpstr>Times New Roman</vt:lpstr>
      <vt:lpstr>Wingdings</vt:lpstr>
      <vt:lpstr>精美ppt模板(中国风) (1)</vt:lpstr>
      <vt:lpstr>1_精美ppt模板(中国风) (1)</vt:lpstr>
      <vt:lpstr>Lab3:用户环境与系统调用</vt:lpstr>
      <vt:lpstr>实验内容</vt:lpstr>
      <vt:lpstr>Gcc 内联汇编</vt:lpstr>
      <vt:lpstr>CC内联汇编– Example 1</vt:lpstr>
      <vt:lpstr>CC内联汇编– Syntax</vt:lpstr>
      <vt:lpstr>CC内联汇编– Example 2</vt:lpstr>
      <vt:lpstr>CC内联汇编– Example 2 Inline assembly (*.c):</vt:lpstr>
      <vt:lpstr>题外：volatile关键字的作用</vt:lpstr>
      <vt:lpstr>题外：volatile关键字的作用</vt:lpstr>
      <vt:lpstr>题外：volatile关键字的作用</vt:lpstr>
      <vt:lpstr>题外：volatile关键字的作用</vt:lpstr>
      <vt:lpstr>题外：volatile关键字的作用</vt:lpstr>
      <vt:lpstr>CC内联汇编– Example 3</vt:lpstr>
      <vt:lpstr>CC内联汇编- 参考资料</vt:lpstr>
      <vt:lpstr>如何降低运行的特权级？ 如何开始一个应用程序的执行？</vt:lpstr>
      <vt:lpstr>两种不同的中断返回过程</vt:lpstr>
      <vt:lpstr>PowerPoint 演示文稿</vt:lpstr>
      <vt:lpstr>PowerPoint 演示文稿</vt:lpstr>
      <vt:lpstr>PowerPoint 演示文稿</vt:lpstr>
      <vt:lpstr>PowerPoint 演示文稿</vt:lpstr>
      <vt:lpstr>如何提升运行的特权级？</vt:lpstr>
      <vt:lpstr>X86的中断机制</vt:lpstr>
      <vt:lpstr>X86中的中断处理– 确定中断服务例程（ISR）</vt:lpstr>
      <vt:lpstr>X86中的中断处理– 确定中断服务例程（ISR）</vt:lpstr>
      <vt:lpstr>X86中的中断处理– 确定中断服务例程（ISR）</vt:lpstr>
      <vt:lpstr>X86中的中断处理–切换到中断服务例程（ISR）</vt:lpstr>
      <vt:lpstr>X86中的中断处理–从中断服务例程（ISR）返回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X86中的中断处理–系统调用</vt:lpstr>
      <vt:lpstr>X86中的中断处理–系统调用</vt:lpstr>
      <vt:lpstr>X86中的中断处理–参考资料</vt:lpstr>
      <vt:lpstr>中断处理的过程</vt:lpstr>
      <vt:lpstr>进程的PCB数据结构</vt:lpstr>
      <vt:lpstr>可执行程序、文件系统与链接脚本</vt:lpstr>
      <vt:lpstr>链接脚本的使用</vt:lpstr>
      <vt:lpstr>链接脚本的使用</vt:lpstr>
      <vt:lpstr>链接脚本的使用</vt:lpstr>
      <vt:lpstr>请参考文档并完成lab3作业的内容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2019-11-13T09:48:20Z</dcterms:created>
  <dcterms:modified xsi:type="dcterms:W3CDTF">2019-11-13T09:48:26Z</dcterms:modified>
</cp:coreProperties>
</file>