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86" r:id="rId2"/>
  </p:sldMasterIdLst>
  <p:sldIdLst>
    <p:sldId id="285" r:id="rId3"/>
    <p:sldId id="286" r:id="rId4"/>
    <p:sldId id="315" r:id="rId5"/>
    <p:sldId id="316" r:id="rId6"/>
    <p:sldId id="287" r:id="rId7"/>
    <p:sldId id="312" r:id="rId8"/>
    <p:sldId id="288" r:id="rId9"/>
    <p:sldId id="289" r:id="rId10"/>
    <p:sldId id="290" r:id="rId11"/>
    <p:sldId id="291" r:id="rId12"/>
    <p:sldId id="292" r:id="rId13"/>
    <p:sldId id="293" r:id="rId14"/>
    <p:sldId id="294" r:id="rId15"/>
    <p:sldId id="300" r:id="rId16"/>
    <p:sldId id="299" r:id="rId17"/>
    <p:sldId id="301" r:id="rId18"/>
    <p:sldId id="302" r:id="rId19"/>
    <p:sldId id="303" r:id="rId20"/>
    <p:sldId id="304" r:id="rId21"/>
    <p:sldId id="305" r:id="rId22"/>
    <p:sldId id="306" r:id="rId23"/>
    <p:sldId id="307" r:id="rId24"/>
    <p:sldId id="308" r:id="rId25"/>
    <p:sldId id="309" r:id="rId26"/>
    <p:sldId id="310" r:id="rId27"/>
    <p:sldId id="311" r:id="rId28"/>
    <p:sldId id="314" r:id="rId29"/>
    <p:sldId id="298" r:id="rId30"/>
    <p:sldId id="297" r:id="rId31"/>
    <p:sldId id="313" r:id="rId32"/>
    <p:sldId id="295" r:id="rId33"/>
    <p:sldId id="296"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38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904782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1754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9" y="188913"/>
            <a:ext cx="2051050" cy="6119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4" y="188913"/>
            <a:ext cx="6003925" cy="6119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507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4" y="188914"/>
            <a:ext cx="8207375" cy="5746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4" y="1341440"/>
            <a:ext cx="8207375" cy="4967287"/>
          </a:xfrm>
        </p:spPr>
        <p:txBody>
          <a:bodyPr/>
          <a:lstStyle/>
          <a:p>
            <a:endParaRPr lang="zh-CN" altLang="en-US"/>
          </a:p>
        </p:txBody>
      </p:sp>
    </p:spTree>
    <p:extLst>
      <p:ext uri="{BB962C8B-B14F-4D97-AF65-F5344CB8AC3E}">
        <p14:creationId xmlns:p14="http://schemas.microsoft.com/office/powerpoint/2010/main" val="648279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188914"/>
            <a:ext cx="8207375" cy="5746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4" y="1341440"/>
            <a:ext cx="4027487"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40"/>
            <a:ext cx="4027488"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60562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900833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32656"/>
            <a:ext cx="8207375" cy="574675"/>
          </a:xfrm>
        </p:spPr>
        <p:txBody>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193008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497292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341438"/>
            <a:ext cx="4027487"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38"/>
            <a:ext cx="4027488"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60779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720193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403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332658"/>
            <a:ext cx="8207375" cy="574675"/>
          </a:xfrm>
        </p:spPr>
        <p:txBody>
          <a:bodyPr/>
          <a:lstStyle>
            <a:lvl1pPr>
              <a:defRPr sz="27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587096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8776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462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53995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936487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188913"/>
            <a:ext cx="2051050" cy="6119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88913"/>
            <a:ext cx="6003925" cy="6119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525453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07375" cy="5746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341438"/>
            <a:ext cx="8207375" cy="4967287"/>
          </a:xfrm>
        </p:spPr>
        <p:txBody>
          <a:bodyPr/>
          <a:lstStyle/>
          <a:p>
            <a:endParaRPr lang="zh-CN" altLang="en-US"/>
          </a:p>
        </p:txBody>
      </p:sp>
    </p:spTree>
    <p:extLst>
      <p:ext uri="{BB962C8B-B14F-4D97-AF65-F5344CB8AC3E}">
        <p14:creationId xmlns:p14="http://schemas.microsoft.com/office/powerpoint/2010/main" val="1554725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07375" cy="5746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341438"/>
            <a:ext cx="4027487"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38"/>
            <a:ext cx="4027488"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70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extLst>
      <p:ext uri="{BB962C8B-B14F-4D97-AF65-F5344CB8AC3E}">
        <p14:creationId xmlns:p14="http://schemas.microsoft.com/office/powerpoint/2010/main" val="175911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4" y="1341440"/>
            <a:ext cx="4027487" cy="49672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40"/>
            <a:ext cx="4027488" cy="49672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3372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4621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7770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4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Tree>
    <p:extLst>
      <p:ext uri="{BB962C8B-B14F-4D97-AF65-F5344CB8AC3E}">
        <p14:creationId xmlns:p14="http://schemas.microsoft.com/office/powerpoint/2010/main" val="200916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Tree>
    <p:extLst>
      <p:ext uri="{BB962C8B-B14F-4D97-AF65-F5344CB8AC3E}">
        <p14:creationId xmlns:p14="http://schemas.microsoft.com/office/powerpoint/2010/main" val="211749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0" descr="bg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4" y="1341440"/>
            <a:ext cx="820737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p:txBody>
      </p:sp>
      <p:sp>
        <p:nvSpPr>
          <p:cNvPr id="1028" name="Rectangle 27"/>
          <p:cNvSpPr>
            <a:spLocks noGrp="1" noChangeArrowheads="1"/>
          </p:cNvSpPr>
          <p:nvPr>
            <p:ph type="title"/>
          </p:nvPr>
        </p:nvSpPr>
        <p:spPr bwMode="auto">
          <a:xfrm>
            <a:off x="468314" y="188914"/>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pic>
        <p:nvPicPr>
          <p:cNvPr id="2" name="图片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63448" y="15060"/>
            <a:ext cx="1380553" cy="1192932"/>
          </a:xfrm>
          <a:prstGeom prst="rect">
            <a:avLst/>
          </a:prstGeom>
        </p:spPr>
      </p:pic>
    </p:spTree>
    <p:extLst>
      <p:ext uri="{BB962C8B-B14F-4D97-AF65-F5344CB8AC3E}">
        <p14:creationId xmlns:p14="http://schemas.microsoft.com/office/powerpoint/2010/main" val="12105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3000" b="1">
          <a:solidFill>
            <a:schemeClr val="tx1"/>
          </a:solidFill>
          <a:latin typeface="+mj-lt"/>
          <a:ea typeface="+mj-ea"/>
          <a:cs typeface="+mj-cs"/>
        </a:defRPr>
      </a:lvl1pPr>
      <a:lvl2pPr algn="l" rtl="0" eaLnBrk="0" fontAlgn="base" hangingPunct="0">
        <a:spcBef>
          <a:spcPct val="0"/>
        </a:spcBef>
        <a:spcAft>
          <a:spcPct val="0"/>
        </a:spcAft>
        <a:defRPr sz="3000" b="1">
          <a:solidFill>
            <a:schemeClr val="tx1"/>
          </a:solidFill>
          <a:latin typeface="Arial" pitchFamily="34" charset="0"/>
          <a:ea typeface="黑体" pitchFamily="2" charset="-122"/>
        </a:defRPr>
      </a:lvl2pPr>
      <a:lvl3pPr algn="l" rtl="0" eaLnBrk="0" fontAlgn="base" hangingPunct="0">
        <a:spcBef>
          <a:spcPct val="0"/>
        </a:spcBef>
        <a:spcAft>
          <a:spcPct val="0"/>
        </a:spcAft>
        <a:defRPr sz="3000" b="1">
          <a:solidFill>
            <a:schemeClr val="tx1"/>
          </a:solidFill>
          <a:latin typeface="Arial" pitchFamily="34" charset="0"/>
          <a:ea typeface="黑体" pitchFamily="2" charset="-122"/>
        </a:defRPr>
      </a:lvl3pPr>
      <a:lvl4pPr algn="l" rtl="0" eaLnBrk="0" fontAlgn="base" hangingPunct="0">
        <a:spcBef>
          <a:spcPct val="0"/>
        </a:spcBef>
        <a:spcAft>
          <a:spcPct val="0"/>
        </a:spcAft>
        <a:defRPr sz="3000" b="1">
          <a:solidFill>
            <a:schemeClr val="tx1"/>
          </a:solidFill>
          <a:latin typeface="Arial" pitchFamily="34" charset="0"/>
          <a:ea typeface="黑体" pitchFamily="2" charset="-122"/>
        </a:defRPr>
      </a:lvl4pPr>
      <a:lvl5pPr algn="l" rtl="0" eaLnBrk="0" fontAlgn="base" hangingPunct="0">
        <a:spcBef>
          <a:spcPct val="0"/>
        </a:spcBef>
        <a:spcAft>
          <a:spcPct val="0"/>
        </a:spcAft>
        <a:defRPr sz="3000" b="1">
          <a:solidFill>
            <a:schemeClr val="tx1"/>
          </a:solidFill>
          <a:latin typeface="Arial" pitchFamily="34" charset="0"/>
          <a:ea typeface="黑体" pitchFamily="2" charset="-122"/>
        </a:defRPr>
      </a:lvl5pPr>
      <a:lvl6pPr marL="342900" algn="l" rtl="0" eaLnBrk="0" fontAlgn="base" hangingPunct="0">
        <a:spcBef>
          <a:spcPct val="0"/>
        </a:spcBef>
        <a:spcAft>
          <a:spcPct val="0"/>
        </a:spcAft>
        <a:defRPr sz="3000" b="1">
          <a:solidFill>
            <a:schemeClr val="tx1"/>
          </a:solidFill>
          <a:latin typeface="Arial" pitchFamily="34" charset="0"/>
          <a:ea typeface="黑体" pitchFamily="2" charset="-122"/>
        </a:defRPr>
      </a:lvl6pPr>
      <a:lvl7pPr marL="685800" algn="l" rtl="0" eaLnBrk="0" fontAlgn="base" hangingPunct="0">
        <a:spcBef>
          <a:spcPct val="0"/>
        </a:spcBef>
        <a:spcAft>
          <a:spcPct val="0"/>
        </a:spcAft>
        <a:defRPr sz="3000" b="1">
          <a:solidFill>
            <a:schemeClr val="tx1"/>
          </a:solidFill>
          <a:latin typeface="Arial" pitchFamily="34" charset="0"/>
          <a:ea typeface="黑体" pitchFamily="2" charset="-122"/>
        </a:defRPr>
      </a:lvl7pPr>
      <a:lvl8pPr marL="1028700" algn="l" rtl="0" eaLnBrk="0" fontAlgn="base" hangingPunct="0">
        <a:spcBef>
          <a:spcPct val="0"/>
        </a:spcBef>
        <a:spcAft>
          <a:spcPct val="0"/>
        </a:spcAft>
        <a:defRPr sz="3000" b="1">
          <a:solidFill>
            <a:schemeClr val="tx1"/>
          </a:solidFill>
          <a:latin typeface="Arial" pitchFamily="34" charset="0"/>
          <a:ea typeface="黑体" pitchFamily="2" charset="-122"/>
        </a:defRPr>
      </a:lvl8pPr>
      <a:lvl9pPr marL="1371600" algn="l" rtl="0" eaLnBrk="0" fontAlgn="base" hangingPunct="0">
        <a:spcBef>
          <a:spcPct val="0"/>
        </a:spcBef>
        <a:spcAft>
          <a:spcPct val="0"/>
        </a:spcAft>
        <a:defRPr sz="3000" b="1">
          <a:solidFill>
            <a:schemeClr val="tx1"/>
          </a:solidFill>
          <a:latin typeface="Arial" pitchFamily="34" charset="0"/>
          <a:ea typeface="黑体" pitchFamily="2" charset="-122"/>
        </a:defRPr>
      </a:lvl9pPr>
    </p:titleStyle>
    <p:bodyStyle>
      <a:lvl1pPr marL="257175" indent="-257175" algn="l" rtl="0" eaLnBrk="0" fontAlgn="base" hangingPunct="0">
        <a:lnSpc>
          <a:spcPct val="120000"/>
        </a:lnSpc>
        <a:spcBef>
          <a:spcPct val="20000"/>
        </a:spcBef>
        <a:spcAft>
          <a:spcPct val="0"/>
        </a:spcAft>
        <a:buClr>
          <a:schemeClr val="accent1"/>
        </a:buClr>
        <a:buFont typeface="Wingdings" pitchFamily="2" charset="2"/>
        <a:buChar char="n"/>
        <a:defRPr sz="2700" b="1">
          <a:solidFill>
            <a:schemeClr val="tx1"/>
          </a:solidFill>
          <a:latin typeface="+mn-lt"/>
          <a:ea typeface="+mn-ea"/>
          <a:cs typeface="+mn-cs"/>
        </a:defRPr>
      </a:lvl1pPr>
      <a:lvl2pPr marL="557213" indent="-214313" algn="l" rtl="0" eaLnBrk="0" fontAlgn="base" hangingPunct="0">
        <a:lnSpc>
          <a:spcPct val="120000"/>
        </a:lnSpc>
        <a:spcBef>
          <a:spcPct val="20000"/>
        </a:spcBef>
        <a:spcAft>
          <a:spcPct val="0"/>
        </a:spcAft>
        <a:buClr>
          <a:schemeClr val="accent1"/>
        </a:buClr>
        <a:buFont typeface="Wingdings" pitchFamily="2" charset="2"/>
        <a:buChar char="n"/>
        <a:defRPr sz="2400" b="1">
          <a:solidFill>
            <a:schemeClr val="tx1"/>
          </a:solidFill>
          <a:latin typeface="+mn-lt"/>
          <a:ea typeface="+mn-ea"/>
        </a:defRPr>
      </a:lvl2pPr>
      <a:lvl3pPr marL="857250" indent="-171450" algn="l" rtl="0" eaLnBrk="0" fontAlgn="base" hangingPunct="0">
        <a:lnSpc>
          <a:spcPct val="120000"/>
        </a:lnSpc>
        <a:spcBef>
          <a:spcPct val="20000"/>
        </a:spcBef>
        <a:spcAft>
          <a:spcPct val="0"/>
        </a:spcAft>
        <a:buClr>
          <a:schemeClr val="accent1"/>
        </a:buClr>
        <a:buFont typeface="Wingdings" pitchFamily="2" charset="2"/>
        <a:buChar char="n"/>
        <a:defRPr sz="2100" b="1">
          <a:solidFill>
            <a:schemeClr val="tx1"/>
          </a:solidFill>
          <a:latin typeface="+mn-lt"/>
          <a:ea typeface="+mn-ea"/>
        </a:defRPr>
      </a:lvl3pPr>
      <a:lvl4pPr marL="1200150" indent="-171450" algn="l" rtl="0" eaLnBrk="0" fontAlgn="base" hangingPunct="0">
        <a:lnSpc>
          <a:spcPct val="120000"/>
        </a:lnSpc>
        <a:spcBef>
          <a:spcPct val="20000"/>
        </a:spcBef>
        <a:spcAft>
          <a:spcPct val="0"/>
        </a:spcAft>
        <a:buClr>
          <a:schemeClr val="accent1"/>
        </a:buClr>
        <a:buFont typeface="Wingdings" pitchFamily="2" charset="2"/>
        <a:buChar char="n"/>
        <a:defRPr sz="1800" b="1">
          <a:solidFill>
            <a:schemeClr val="tx1"/>
          </a:solidFill>
          <a:latin typeface="+mn-lt"/>
          <a:ea typeface="+mn-ea"/>
        </a:defRPr>
      </a:lvl4pPr>
      <a:lvl5pPr marL="15430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5pPr>
      <a:lvl6pPr marL="18859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6pPr>
      <a:lvl7pPr marL="22288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7pPr>
      <a:lvl8pPr marL="25717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8pPr>
      <a:lvl9pPr marL="29146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0" descr="bg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3" y="1341438"/>
            <a:ext cx="820737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p:txBody>
      </p:sp>
      <p:sp>
        <p:nvSpPr>
          <p:cNvPr id="1028" name="Rectangle 27"/>
          <p:cNvSpPr>
            <a:spLocks noGrp="1" noChangeArrowheads="1"/>
          </p:cNvSpPr>
          <p:nvPr>
            <p:ph type="title"/>
          </p:nvPr>
        </p:nvSpPr>
        <p:spPr bwMode="auto">
          <a:xfrm>
            <a:off x="468313" y="188913"/>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pic>
        <p:nvPicPr>
          <p:cNvPr id="2" name="图片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63447" y="15060"/>
            <a:ext cx="1380553" cy="1192932"/>
          </a:xfrm>
          <a:prstGeom prst="rect">
            <a:avLst/>
          </a:prstGeom>
        </p:spPr>
      </p:pic>
    </p:spTree>
    <p:extLst>
      <p:ext uri="{BB962C8B-B14F-4D97-AF65-F5344CB8AC3E}">
        <p14:creationId xmlns:p14="http://schemas.microsoft.com/office/powerpoint/2010/main" val="2786819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xStyles>
    <p:titleStyle>
      <a:lvl1pPr algn="l"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000" b="1">
          <a:solidFill>
            <a:schemeClr val="tx1"/>
          </a:solidFill>
          <a:latin typeface="Arial" pitchFamily="34" charset="0"/>
          <a:ea typeface="黑体" pitchFamily="2" charset="-122"/>
        </a:defRPr>
      </a:lvl2pPr>
      <a:lvl3pPr algn="l" rtl="0" eaLnBrk="0" fontAlgn="base" hangingPunct="0">
        <a:spcBef>
          <a:spcPct val="0"/>
        </a:spcBef>
        <a:spcAft>
          <a:spcPct val="0"/>
        </a:spcAft>
        <a:defRPr sz="4000" b="1">
          <a:solidFill>
            <a:schemeClr val="tx1"/>
          </a:solidFill>
          <a:latin typeface="Arial" pitchFamily="34" charset="0"/>
          <a:ea typeface="黑体" pitchFamily="2" charset="-122"/>
        </a:defRPr>
      </a:lvl3pPr>
      <a:lvl4pPr algn="l" rtl="0" eaLnBrk="0" fontAlgn="base" hangingPunct="0">
        <a:spcBef>
          <a:spcPct val="0"/>
        </a:spcBef>
        <a:spcAft>
          <a:spcPct val="0"/>
        </a:spcAft>
        <a:defRPr sz="4000" b="1">
          <a:solidFill>
            <a:schemeClr val="tx1"/>
          </a:solidFill>
          <a:latin typeface="Arial" pitchFamily="34" charset="0"/>
          <a:ea typeface="黑体" pitchFamily="2" charset="-122"/>
        </a:defRPr>
      </a:lvl4pPr>
      <a:lvl5pPr algn="l" rtl="0" eaLnBrk="0" fontAlgn="base" hangingPunct="0">
        <a:spcBef>
          <a:spcPct val="0"/>
        </a:spcBef>
        <a:spcAft>
          <a:spcPct val="0"/>
        </a:spcAft>
        <a:defRPr sz="4000" b="1">
          <a:solidFill>
            <a:schemeClr val="tx1"/>
          </a:solidFill>
          <a:latin typeface="Arial" pitchFamily="34" charset="0"/>
          <a:ea typeface="黑体" pitchFamily="2" charset="-122"/>
        </a:defRPr>
      </a:lvl5pPr>
      <a:lvl6pPr marL="457200" algn="l" rtl="0" eaLnBrk="0" fontAlgn="base" hangingPunct="0">
        <a:spcBef>
          <a:spcPct val="0"/>
        </a:spcBef>
        <a:spcAft>
          <a:spcPct val="0"/>
        </a:spcAft>
        <a:defRPr sz="4000" b="1">
          <a:solidFill>
            <a:schemeClr val="tx1"/>
          </a:solidFill>
          <a:latin typeface="Arial" pitchFamily="34" charset="0"/>
          <a:ea typeface="黑体" pitchFamily="2" charset="-122"/>
        </a:defRPr>
      </a:lvl6pPr>
      <a:lvl7pPr marL="914400" algn="l" rtl="0" eaLnBrk="0" fontAlgn="base" hangingPunct="0">
        <a:spcBef>
          <a:spcPct val="0"/>
        </a:spcBef>
        <a:spcAft>
          <a:spcPct val="0"/>
        </a:spcAft>
        <a:defRPr sz="4000" b="1">
          <a:solidFill>
            <a:schemeClr val="tx1"/>
          </a:solidFill>
          <a:latin typeface="Arial" pitchFamily="34" charset="0"/>
          <a:ea typeface="黑体" pitchFamily="2" charset="-122"/>
        </a:defRPr>
      </a:lvl7pPr>
      <a:lvl8pPr marL="1371600" algn="l" rtl="0" eaLnBrk="0" fontAlgn="base" hangingPunct="0">
        <a:spcBef>
          <a:spcPct val="0"/>
        </a:spcBef>
        <a:spcAft>
          <a:spcPct val="0"/>
        </a:spcAft>
        <a:defRPr sz="4000" b="1">
          <a:solidFill>
            <a:schemeClr val="tx1"/>
          </a:solidFill>
          <a:latin typeface="Arial" pitchFamily="34" charset="0"/>
          <a:ea typeface="黑体" pitchFamily="2" charset="-122"/>
        </a:defRPr>
      </a:lvl8pPr>
      <a:lvl9pPr marL="1828800" algn="l" rtl="0" eaLnBrk="0" fontAlgn="base" hangingPunct="0">
        <a:spcBef>
          <a:spcPct val="0"/>
        </a:spcBef>
        <a:spcAft>
          <a:spcPct val="0"/>
        </a:spcAft>
        <a:defRPr sz="4000" b="1">
          <a:solidFill>
            <a:schemeClr val="tx1"/>
          </a:solidFill>
          <a:latin typeface="Arial" pitchFamily="34" charset="0"/>
          <a:ea typeface="黑体" pitchFamily="2"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itchFamily="2" charset="2"/>
        <a:buChar char="n"/>
        <a:defRPr sz="36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itchFamily="2" charset="2"/>
        <a:buChar char="n"/>
        <a:defRPr sz="32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itchFamily="2" charset="2"/>
        <a:buChar char="n"/>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itchFamily="2" charset="2"/>
        <a:buChar char="n"/>
        <a:defRPr sz="2400" b="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git-scm.com/book/en/v2/Git-Branching-Basic-Branching-and-Merg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video.mobisys.cc/materials/tools/Git%E6%95%99%E7%A8%8BBy%E5%BB%96%E9%9B%AA%E5%B3%B0.pdf" TargetMode="External"/><Relationship Id="rId3" Type="http://schemas.openxmlformats.org/officeDocument/2006/relationships/hyperlink" Target="http://video.mobisys.cc/materials/%E9%B8%9F%E5%93%A5%E7%9A%84Linux%E7%A7%81%E6%88%BF%E8%8F%9C-%E5%9F%BA%E7%A1%80%E5%AD%A6%E4%B9%A0%E7%AF%87(%E7%AC%AC%E5%9B%9B%E7%89%88)%E9%AB%98%E6%B8%85%E5%AE%8C%E6%95%B4%E4%B9%A6%E7%AD%BEPDF%E7%89%88%EF%BC%88Linuxidc.com%EF%BC%89.pdf" TargetMode="External"/><Relationship Id="rId7" Type="http://schemas.openxmlformats.org/officeDocument/2006/relationships/hyperlink" Target="http://video.mobisys.cc/materials/%E8%B7%9F%E6%88%91%E4%B8%80%E8%B5%B7%E5%86%99makefile.pdf" TargetMode="External"/><Relationship Id="rId2" Type="http://schemas.openxmlformats.org/officeDocument/2006/relationships/hyperlink" Target="http://video.mobisys.cc/materials/tools/ucore_os_docs.pdf" TargetMode="External"/><Relationship Id="rId1" Type="http://schemas.openxmlformats.org/officeDocument/2006/relationships/slideLayout" Target="../slideLayouts/slideLayout2.xml"/><Relationship Id="rId6" Type="http://schemas.openxmlformats.org/officeDocument/2006/relationships/hyperlink" Target="http://video.mobisys.cc/materials/ARM%20%20Linux%E5%86%85%E6%A0%B8%E6%BA%90%E7%A0%81%E5%89%96%E6%9E%90_%20PDF%E7%94%B5%E5%AD%90%E4%B9%A6%E4%B8%8B%E8%BD%BD%20%E5%B8%A6%E4%B9%A6%E7%AD%BE%E7%9B%AE%E5%BD%95%20%E5%AE%8C%E6%95%B4%E7%89%88.pdf" TargetMode="External"/><Relationship Id="rId5" Type="http://schemas.openxmlformats.org/officeDocument/2006/relationships/hyperlink" Target="http://video.mobisys.cc/materials/%E3%80%8A%E5%AD%A6%E4%B9%A0Vi%E7%BC%96%E8%BE%91%E5%99%A8(%E7%AC%AC%E5%85%AD%E7%89%88)%E3%80%8B.pdf" TargetMode="External"/><Relationship Id="rId4" Type="http://schemas.openxmlformats.org/officeDocument/2006/relationships/hyperlink" Target="http://video.mobisys.cc/materials/linux%E5%B8%B8%E7%94%A8%E5%91%BD%E4%BB%A4.docx" TargetMode="External"/><Relationship Id="rId9" Type="http://schemas.openxmlformats.org/officeDocument/2006/relationships/hyperlink" Target="http://video.mobisys.cc/materials/tools/LaTeX%E5%85%A5%E9%97%A8-%E5%88%98%E6%B5%B7%E6%B4%8B%EF%BC%88%E6%89%AB%E6%8F%8F%E7%89%88%EF%BC%89%20%E7%94%B5%E5%AD%90%E5%B7%A5%E4%B8%9A%E5%87%BA%E7%89%88%E7%A4%BE%202013.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video.mobisys.cc/experiment/image/xubuntu-16.04.1-desktop-amd64.iso" TargetMode="External"/><Relationship Id="rId2" Type="http://schemas.openxmlformats.org/officeDocument/2006/relationships/hyperlink" Target="https://www.virtualbox.org/" TargetMode="External"/><Relationship Id="rId1" Type="http://schemas.openxmlformats.org/officeDocument/2006/relationships/slideLayout" Target="../slideLayouts/slideLayout2.xml"/><Relationship Id="rId4" Type="http://schemas.openxmlformats.org/officeDocument/2006/relationships/hyperlink" Target="http://video.mobisys.cc/experiment/image/ubuntu-exp.ova"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实验准备</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25434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856654" y="1793136"/>
            <a:ext cx="7603778" cy="3724096"/>
            <a:chOff x="856654" y="935886"/>
            <a:chExt cx="7603778" cy="3724096"/>
          </a:xfrm>
        </p:grpSpPr>
        <p:sp>
          <p:nvSpPr>
            <p:cNvPr id="57" name="TextBox 82"/>
            <p:cNvSpPr txBox="1"/>
            <p:nvPr/>
          </p:nvSpPr>
          <p:spPr>
            <a:xfrm>
              <a:off x="856654" y="935886"/>
              <a:ext cx="7603778" cy="3724096"/>
            </a:xfrm>
            <a:prstGeom prst="rect">
              <a:avLst/>
            </a:prstGeom>
            <a:noFill/>
          </p:spPr>
          <p:txBody>
            <a:bodyPr wrap="square" rtlCol="0">
              <a:spAutoFit/>
            </a:bodyPr>
            <a:lstStyle/>
            <a:p>
              <a:pPr marL="342900" lvl="1"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源码编辑工具：</a:t>
              </a:r>
              <a:r>
                <a:rPr lang="en-US" altLang="zh-CN" sz="2000" b="1" dirty="0">
                  <a:solidFill>
                    <a:srgbClr val="11576A"/>
                  </a:solidFill>
                  <a:latin typeface="微软雅黑" pitchFamily="34" charset="-122"/>
                  <a:ea typeface="微软雅黑" pitchFamily="34" charset="-122"/>
                </a:rPr>
                <a:t>Eclipse-CDT</a:t>
              </a:r>
              <a:r>
                <a:rPr lang="zh-CN" altLang="en-US" sz="2000" b="1" dirty="0">
                  <a:solidFill>
                    <a:srgbClr val="11576A"/>
                  </a:solidFill>
                  <a:latin typeface="微软雅黑" pitchFamily="34" charset="-122"/>
                  <a:ea typeface="微软雅黑" pitchFamily="34" charset="-122"/>
                </a:rPr>
                <a:t>、</a:t>
              </a:r>
              <a:r>
                <a:rPr lang="en-US" altLang="zh-CN" sz="2000" b="1" dirty="0">
                  <a:solidFill>
                    <a:srgbClr val="11576A"/>
                  </a:solidFill>
                  <a:latin typeface="微软雅黑" pitchFamily="34" charset="-122"/>
                  <a:ea typeface="微软雅黑" pitchFamily="34" charset="-122"/>
                </a:rPr>
                <a:t>understand</a:t>
              </a:r>
              <a:r>
                <a:rPr lang="zh-CN" altLang="en-US"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gedit</a:t>
              </a:r>
              <a:r>
                <a:rPr lang="zh-CN" altLang="en-US" sz="2000" b="1" dirty="0">
                  <a:solidFill>
                    <a:srgbClr val="11576A"/>
                  </a:solidFill>
                  <a:latin typeface="微软雅黑" pitchFamily="34" charset="-122"/>
                  <a:ea typeface="微软雅黑" pitchFamily="34" charset="-122"/>
                </a:rPr>
                <a:t>、</a:t>
              </a:r>
              <a:r>
                <a:rPr lang="en-US" altLang="zh-CN" sz="2000" b="1" dirty="0">
                  <a:solidFill>
                    <a:srgbClr val="11576A"/>
                  </a:solidFill>
                  <a:latin typeface="微软雅黑" pitchFamily="34" charset="-122"/>
                  <a:ea typeface="微软雅黑" pitchFamily="34" charset="-122"/>
                </a:rPr>
                <a:t>vim</a:t>
              </a:r>
            </a:p>
            <a:p>
              <a:pPr marL="342900" lvl="1" indent="-342900">
                <a:spcBef>
                  <a:spcPct val="20000"/>
                </a:spcBef>
              </a:pPr>
              <a:r>
                <a:rPr lang="en-US" altLang="zh-CN" b="1" dirty="0">
                  <a:solidFill>
                    <a:srgbClr val="11576A"/>
                  </a:solidFill>
                  <a:latin typeface="微软雅黑" pitchFamily="34" charset="-122"/>
                  <a:ea typeface="微软雅黑" pitchFamily="34" charset="-122"/>
                </a:rPr>
                <a:t>         Eclipse-CDT</a:t>
              </a:r>
              <a:r>
                <a:rPr lang="zh-CN" altLang="en-US" b="1" dirty="0">
                  <a:solidFill>
                    <a:srgbClr val="11576A"/>
                  </a:solidFill>
                  <a:latin typeface="微软雅黑" pitchFamily="34" charset="-122"/>
                  <a:ea typeface="微软雅黑" pitchFamily="34" charset="-122"/>
                </a:rPr>
                <a:t>：基于</a:t>
              </a:r>
              <a:r>
                <a:rPr lang="en-US" altLang="zh-CN" b="1" dirty="0">
                  <a:solidFill>
                    <a:srgbClr val="11576A"/>
                  </a:solidFill>
                  <a:latin typeface="微软雅黑" pitchFamily="34" charset="-122"/>
                  <a:ea typeface="微软雅黑" pitchFamily="34" charset="-122"/>
                </a:rPr>
                <a:t>Eclipse</a:t>
              </a:r>
              <a:r>
                <a:rPr lang="zh-CN" altLang="en-US" b="1" dirty="0">
                  <a:solidFill>
                    <a:srgbClr val="11576A"/>
                  </a:solidFill>
                  <a:latin typeface="微软雅黑" pitchFamily="34" charset="-122"/>
                  <a:ea typeface="微软雅黑" pitchFamily="34" charset="-122"/>
                </a:rPr>
                <a:t>的</a:t>
              </a:r>
              <a:r>
                <a:rPr lang="en-US" altLang="zh-CN" b="1" dirty="0">
                  <a:solidFill>
                    <a:srgbClr val="11576A"/>
                  </a:solidFill>
                  <a:latin typeface="微软雅黑" pitchFamily="34" charset="-122"/>
                  <a:ea typeface="微软雅黑" pitchFamily="34" charset="-122"/>
                </a:rPr>
                <a:t>C/C++</a:t>
              </a:r>
              <a:r>
                <a:rPr lang="zh-CN" altLang="en-US" b="1" dirty="0">
                  <a:solidFill>
                    <a:srgbClr val="11576A"/>
                  </a:solidFill>
                  <a:latin typeface="微软雅黑" pitchFamily="34" charset="-122"/>
                  <a:ea typeface="微软雅黑" pitchFamily="34" charset="-122"/>
                </a:rPr>
                <a:t>集成开发环境</a:t>
              </a:r>
            </a:p>
            <a:p>
              <a:pPr marL="342900" lvl="1" indent="-342900">
                <a:spcBef>
                  <a:spcPct val="20000"/>
                </a:spcBef>
              </a:pPr>
              <a:r>
                <a:rPr lang="zh-CN" altLang="en-US" b="1" dirty="0">
                  <a:solidFill>
                    <a:srgbClr val="11576A"/>
                  </a:solidFill>
                  <a:latin typeface="微软雅黑" pitchFamily="34" charset="-122"/>
                  <a:ea typeface="微软雅黑" pitchFamily="34" charset="-122"/>
                </a:rPr>
                <a:t>              跨平台、丰富的分析理解代码的功能</a:t>
              </a:r>
            </a:p>
            <a:p>
              <a:pPr marL="342900" lvl="1" indent="-342900">
                <a:spcBef>
                  <a:spcPct val="20000"/>
                </a:spcBef>
              </a:pPr>
              <a:r>
                <a:rPr lang="zh-CN" altLang="en-US" b="1" dirty="0">
                  <a:solidFill>
                    <a:srgbClr val="11576A"/>
                  </a:solidFill>
                  <a:latin typeface="微软雅黑" pitchFamily="34" charset="-122"/>
                  <a:ea typeface="微软雅黑" pitchFamily="34" charset="-122"/>
                </a:rPr>
                <a:t>              可与</a:t>
              </a:r>
              <a:r>
                <a:rPr lang="en-US" altLang="zh-CN" b="1" dirty="0" err="1">
                  <a:solidFill>
                    <a:srgbClr val="11576A"/>
                  </a:solidFill>
                  <a:latin typeface="微软雅黑" pitchFamily="34" charset="-122"/>
                  <a:ea typeface="微软雅黑" pitchFamily="34" charset="-122"/>
                </a:rPr>
                <a:t>qemu</a:t>
              </a:r>
              <a:r>
                <a:rPr lang="zh-CN" altLang="en-US" b="1" dirty="0">
                  <a:solidFill>
                    <a:srgbClr val="11576A"/>
                  </a:solidFill>
                  <a:latin typeface="微软雅黑" pitchFamily="34" charset="-122"/>
                  <a:ea typeface="微软雅黑" pitchFamily="34" charset="-122"/>
                </a:rPr>
                <a:t>结合，联机源码级</a:t>
              </a:r>
              <a:r>
                <a:rPr lang="en-US" altLang="zh-CN" b="1" dirty="0">
                  <a:solidFill>
                    <a:srgbClr val="11576A"/>
                  </a:solidFill>
                  <a:latin typeface="微软雅黑" pitchFamily="34" charset="-122"/>
                  <a:ea typeface="微软雅黑" pitchFamily="34" charset="-122"/>
                </a:rPr>
                <a:t>Debug </a:t>
              </a:r>
              <a:r>
                <a:rPr lang="en-US" altLang="zh-CN" b="1" dirty="0" err="1">
                  <a:solidFill>
                    <a:srgbClr val="11576A"/>
                  </a:solidFill>
                  <a:latin typeface="微软雅黑" pitchFamily="34" charset="-122"/>
                  <a:ea typeface="微软雅黑" pitchFamily="34" charset="-122"/>
                </a:rPr>
                <a:t>uCore</a:t>
              </a:r>
              <a:r>
                <a:rPr lang="en-US" altLang="zh-CN" b="1" dirty="0">
                  <a:solidFill>
                    <a:srgbClr val="11576A"/>
                  </a:solidFill>
                  <a:latin typeface="微软雅黑" pitchFamily="34" charset="-122"/>
                  <a:ea typeface="微软雅黑" pitchFamily="34" charset="-122"/>
                </a:rPr>
                <a:t> OS</a:t>
              </a:r>
              <a:r>
                <a:rPr lang="zh-CN" altLang="en-US" b="1" dirty="0">
                  <a:solidFill>
                    <a:srgbClr val="11576A"/>
                  </a:solidFill>
                  <a:latin typeface="微软雅黑" pitchFamily="34" charset="-122"/>
                  <a:ea typeface="微软雅黑" pitchFamily="34" charset="-122"/>
                </a:rPr>
                <a:t>。</a:t>
              </a:r>
            </a:p>
            <a:p>
              <a:pPr marL="342900" lvl="1" indent="-342900">
                <a:spcBef>
                  <a:spcPct val="20000"/>
                </a:spcBef>
              </a:pPr>
              <a:r>
                <a:rPr lang="en-US" altLang="zh-CN" b="1" dirty="0">
                  <a:solidFill>
                    <a:srgbClr val="11576A"/>
                  </a:solidFill>
                  <a:latin typeface="微软雅黑" pitchFamily="34" charset="-122"/>
                  <a:ea typeface="微软雅黑" pitchFamily="34" charset="-122"/>
                </a:rPr>
                <a:t>         Understand</a:t>
              </a:r>
              <a:r>
                <a:rPr lang="zh-CN" altLang="en-US" b="1" dirty="0">
                  <a:solidFill>
                    <a:srgbClr val="11576A"/>
                  </a:solidFill>
                  <a:latin typeface="微软雅黑" pitchFamily="34" charset="-122"/>
                  <a:ea typeface="微软雅黑" pitchFamily="34" charset="-122"/>
                </a:rPr>
                <a:t>：跨平台、丰富的分析理解代码的功能</a:t>
              </a:r>
            </a:p>
            <a:p>
              <a:pPr marL="342900" lvl="1" indent="-342900">
                <a:spcBef>
                  <a:spcPct val="20000"/>
                </a:spcBef>
              </a:pPr>
              <a:r>
                <a:rPr lang="en-US" altLang="zh-CN" b="1" dirty="0">
                  <a:solidFill>
                    <a:srgbClr val="11576A"/>
                  </a:solidFill>
                  <a:latin typeface="微软雅黑" pitchFamily="34" charset="-122"/>
                  <a:ea typeface="微软雅黑" pitchFamily="34" charset="-122"/>
                </a:rPr>
                <a:t>               Windows</a:t>
              </a:r>
              <a:r>
                <a:rPr lang="zh-CN" altLang="en-US" b="1" dirty="0">
                  <a:solidFill>
                    <a:srgbClr val="11576A"/>
                  </a:solidFill>
                  <a:latin typeface="微软雅黑" pitchFamily="34" charset="-122"/>
                  <a:ea typeface="微软雅黑" pitchFamily="34" charset="-122"/>
                </a:rPr>
                <a:t>上有类似的</a:t>
              </a:r>
              <a:r>
                <a:rPr lang="en-US" altLang="zh-CN" b="1" dirty="0" err="1">
                  <a:solidFill>
                    <a:srgbClr val="11576A"/>
                  </a:solidFill>
                  <a:latin typeface="微软雅黑" pitchFamily="34" charset="-122"/>
                  <a:ea typeface="微软雅黑" pitchFamily="34" charset="-122"/>
                </a:rPr>
                <a:t>sourceinsight</a:t>
              </a:r>
              <a:r>
                <a:rPr lang="zh-CN" altLang="en-US" b="1" dirty="0">
                  <a:solidFill>
                    <a:srgbClr val="11576A"/>
                  </a:solidFill>
                  <a:latin typeface="微软雅黑" pitchFamily="34" charset="-122"/>
                  <a:ea typeface="微软雅黑" pitchFamily="34" charset="-122"/>
                </a:rPr>
                <a:t>软件</a:t>
              </a:r>
            </a:p>
            <a:p>
              <a:pPr marL="342900" lvl="1" indent="-342900">
                <a:spcBef>
                  <a:spcPct val="20000"/>
                </a:spcBef>
              </a:pPr>
              <a:r>
                <a:rPr lang="en-US" altLang="zh-CN" b="1" dirty="0">
                  <a:solidFill>
                    <a:srgbClr val="11576A"/>
                  </a:solidFill>
                  <a:latin typeface="微软雅黑" pitchFamily="34" charset="-122"/>
                  <a:ea typeface="微软雅黑" pitchFamily="34" charset="-122"/>
                </a:rPr>
                <a:t>         </a:t>
              </a:r>
              <a:r>
                <a:rPr lang="en-US" altLang="zh-CN" b="1" dirty="0" err="1">
                  <a:solidFill>
                    <a:srgbClr val="11576A"/>
                  </a:solidFill>
                  <a:latin typeface="微软雅黑" pitchFamily="34" charset="-122"/>
                  <a:ea typeface="微软雅黑" pitchFamily="34" charset="-122"/>
                </a:rPr>
                <a:t>gedit</a:t>
              </a:r>
              <a:r>
                <a:rPr lang="zh-CN" altLang="en-US" b="1" dirty="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Linux</a:t>
              </a:r>
              <a:r>
                <a:rPr lang="zh-CN" altLang="en-US" b="1" dirty="0">
                  <a:solidFill>
                    <a:srgbClr val="11576A"/>
                  </a:solidFill>
                  <a:latin typeface="微软雅黑" pitchFamily="34" charset="-122"/>
                  <a:ea typeface="微软雅黑" pitchFamily="34" charset="-122"/>
                </a:rPr>
                <a:t>中的常用文本编辑</a:t>
              </a:r>
            </a:p>
            <a:p>
              <a:pPr marL="342900" lvl="1" indent="-342900">
                <a:spcBef>
                  <a:spcPct val="20000"/>
                </a:spcBef>
              </a:pPr>
              <a:r>
                <a:rPr lang="en-US" altLang="zh-CN" b="1" dirty="0">
                  <a:solidFill>
                    <a:srgbClr val="11576A"/>
                  </a:solidFill>
                  <a:latin typeface="微软雅黑" pitchFamily="34" charset="-122"/>
                  <a:ea typeface="微软雅黑" pitchFamily="34" charset="-122"/>
                </a:rPr>
                <a:t>               Windows</a:t>
              </a:r>
              <a:r>
                <a:rPr lang="zh-CN" altLang="en-US" b="1" dirty="0">
                  <a:solidFill>
                    <a:srgbClr val="11576A"/>
                  </a:solidFill>
                  <a:latin typeface="微软雅黑" pitchFamily="34" charset="-122"/>
                  <a:ea typeface="微软雅黑" pitchFamily="34" charset="-122"/>
                </a:rPr>
                <a:t>上有类似的</a:t>
              </a:r>
              <a:r>
                <a:rPr lang="en-US" altLang="zh-CN" b="1" dirty="0">
                  <a:solidFill>
                    <a:srgbClr val="11576A"/>
                  </a:solidFill>
                  <a:latin typeface="微软雅黑" pitchFamily="34" charset="-122"/>
                  <a:ea typeface="微软雅黑" pitchFamily="34" charset="-122"/>
                </a:rPr>
                <a:t>notepad</a:t>
              </a:r>
            </a:p>
            <a:p>
              <a:pPr marL="342900" lvl="1" indent="-342900">
                <a:spcBef>
                  <a:spcPct val="20000"/>
                </a:spcBef>
              </a:pPr>
              <a:r>
                <a:rPr lang="en-US" altLang="zh-CN" b="1" dirty="0">
                  <a:solidFill>
                    <a:srgbClr val="11576A"/>
                  </a:solidFill>
                  <a:latin typeface="微软雅黑" pitchFamily="34" charset="-122"/>
                  <a:ea typeface="微软雅黑" pitchFamily="34" charset="-122"/>
                </a:rPr>
                <a:t>         vim: Linux/</a:t>
              </a:r>
              <a:r>
                <a:rPr lang="en-US" altLang="zh-CN" b="1" dirty="0" err="1">
                  <a:solidFill>
                    <a:srgbClr val="11576A"/>
                  </a:solidFill>
                  <a:latin typeface="微软雅黑" pitchFamily="34" charset="-122"/>
                  <a:ea typeface="微软雅黑" pitchFamily="34" charset="-122"/>
                </a:rPr>
                <a:t>unix</a:t>
              </a:r>
              <a:r>
                <a:rPr lang="zh-CN" altLang="en-US" b="1" dirty="0">
                  <a:solidFill>
                    <a:srgbClr val="11576A"/>
                  </a:solidFill>
                  <a:latin typeface="微软雅黑" pitchFamily="34" charset="-122"/>
                  <a:ea typeface="微软雅黑" pitchFamily="34" charset="-122"/>
                </a:rPr>
                <a:t>中的传统编辑器</a:t>
              </a:r>
            </a:p>
            <a:p>
              <a:pPr marL="342900" lvl="1" indent="-342900">
                <a:spcBef>
                  <a:spcPct val="20000"/>
                </a:spcBef>
              </a:pPr>
              <a:r>
                <a:rPr lang="zh-CN" altLang="en-US" b="1" dirty="0">
                  <a:solidFill>
                    <a:srgbClr val="11576A"/>
                  </a:solidFill>
                  <a:latin typeface="微软雅黑" pitchFamily="34" charset="-122"/>
                  <a:ea typeface="微软雅黑" pitchFamily="34" charset="-122"/>
                </a:rPr>
                <a:t>               类似有</a:t>
              </a:r>
              <a:r>
                <a:rPr lang="en-US" altLang="zh-CN" b="1" dirty="0" err="1">
                  <a:solidFill>
                    <a:srgbClr val="11576A"/>
                  </a:solidFill>
                  <a:latin typeface="微软雅黑" pitchFamily="34" charset="-122"/>
                  <a:ea typeface="微软雅黑" pitchFamily="34" charset="-122"/>
                </a:rPr>
                <a:t>emacs</a:t>
              </a:r>
              <a:r>
                <a:rPr lang="zh-CN" altLang="en-US" b="1" dirty="0">
                  <a:solidFill>
                    <a:srgbClr val="11576A"/>
                  </a:solidFill>
                  <a:latin typeface="微软雅黑" pitchFamily="34" charset="-122"/>
                  <a:ea typeface="微软雅黑" pitchFamily="34" charset="-122"/>
                </a:rPr>
                <a:t>等</a:t>
              </a:r>
            </a:p>
            <a:p>
              <a:pPr marL="342900" lvl="1" indent="-342900">
                <a:spcBef>
                  <a:spcPct val="20000"/>
                </a:spcBef>
              </a:pPr>
              <a:r>
                <a:rPr lang="zh-CN" altLang="en-US" b="1" dirty="0">
                  <a:solidFill>
                    <a:srgbClr val="11576A"/>
                  </a:solidFill>
                  <a:latin typeface="微软雅黑" pitchFamily="34" charset="-122"/>
                  <a:ea typeface="微软雅黑" pitchFamily="34" charset="-122"/>
                </a:rPr>
                <a:t>               可通过</a:t>
              </a:r>
              <a:r>
                <a:rPr lang="en-US" altLang="zh-CN" b="1" dirty="0">
                  <a:solidFill>
                    <a:srgbClr val="11576A"/>
                  </a:solidFill>
                  <a:latin typeface="微软雅黑" pitchFamily="34" charset="-122"/>
                  <a:ea typeface="微软雅黑" pitchFamily="34" charset="-122"/>
                </a:rPr>
                <a:t>exuberant-</a:t>
              </a:r>
              <a:r>
                <a:rPr lang="en-US" altLang="zh-CN" b="1" dirty="0" err="1">
                  <a:solidFill>
                    <a:srgbClr val="11576A"/>
                  </a:solidFill>
                  <a:latin typeface="微软雅黑" pitchFamily="34" charset="-122"/>
                  <a:ea typeface="微软雅黑" pitchFamily="34" charset="-122"/>
                </a:rPr>
                <a:t>ctags</a:t>
              </a:r>
              <a:r>
                <a:rPr lang="zh-CN" altLang="en-US" b="1" dirty="0">
                  <a:solidFill>
                    <a:srgbClr val="11576A"/>
                  </a:solidFill>
                  <a:latin typeface="微软雅黑" pitchFamily="34" charset="-122"/>
                  <a:ea typeface="微软雅黑" pitchFamily="34" charset="-122"/>
                </a:rPr>
                <a:t>、</a:t>
              </a:r>
              <a:r>
                <a:rPr lang="en-US" altLang="zh-CN" b="1" dirty="0" err="1">
                  <a:solidFill>
                    <a:srgbClr val="11576A"/>
                  </a:solidFill>
                  <a:latin typeface="微软雅黑" pitchFamily="34" charset="-122"/>
                  <a:ea typeface="微软雅黑" pitchFamily="34" charset="-122"/>
                </a:rPr>
                <a:t>cscope</a:t>
              </a:r>
              <a:r>
                <a:rPr lang="zh-CN" altLang="en-US" b="1" dirty="0">
                  <a:solidFill>
                    <a:srgbClr val="11576A"/>
                  </a:solidFill>
                  <a:latin typeface="微软雅黑" pitchFamily="34" charset="-122"/>
                  <a:ea typeface="微软雅黑" pitchFamily="34" charset="-122"/>
                </a:rPr>
                <a:t>等实现代码定位</a:t>
              </a:r>
            </a:p>
          </p:txBody>
        </p:sp>
        <p:pic>
          <p:nvPicPr>
            <p:cNvPr id="58" name="图片 57" descr="小点1.png"/>
            <p:cNvPicPr>
              <a:picLocks noChangeAspect="1"/>
            </p:cNvPicPr>
            <p:nvPr/>
          </p:nvPicPr>
          <p:blipFill>
            <a:blip r:embed="rId2" cstate="print"/>
            <a:stretch>
              <a:fillRect/>
            </a:stretch>
          </p:blipFill>
          <p:spPr>
            <a:xfrm>
              <a:off x="1297732" y="1432110"/>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297732" y="2383666"/>
              <a:ext cx="151066" cy="148997"/>
            </a:xfrm>
            <a:prstGeom prst="rect">
              <a:avLst/>
            </a:prstGeom>
          </p:spPr>
        </p:pic>
        <p:pic>
          <p:nvPicPr>
            <p:cNvPr id="6" name="图片 5" descr="小点1.png"/>
            <p:cNvPicPr>
              <a:picLocks noChangeAspect="1"/>
            </p:cNvPicPr>
            <p:nvPr/>
          </p:nvPicPr>
          <p:blipFill>
            <a:blip r:embed="rId2" cstate="print"/>
            <a:stretch>
              <a:fillRect/>
            </a:stretch>
          </p:blipFill>
          <p:spPr>
            <a:xfrm>
              <a:off x="1297732" y="3080886"/>
              <a:ext cx="151066" cy="148997"/>
            </a:xfrm>
            <a:prstGeom prst="rect">
              <a:avLst/>
            </a:prstGeom>
          </p:spPr>
        </p:pic>
        <p:pic>
          <p:nvPicPr>
            <p:cNvPr id="7" name="图片 6" descr="小点1.png"/>
            <p:cNvPicPr>
              <a:picLocks noChangeAspect="1"/>
            </p:cNvPicPr>
            <p:nvPr/>
          </p:nvPicPr>
          <p:blipFill>
            <a:blip r:embed="rId2" cstate="print"/>
            <a:stretch>
              <a:fillRect/>
            </a:stretch>
          </p:blipFill>
          <p:spPr>
            <a:xfrm>
              <a:off x="1297732" y="3703607"/>
              <a:ext cx="151066" cy="148997"/>
            </a:xfrm>
            <a:prstGeom prst="rect">
              <a:avLst/>
            </a:prstGeom>
          </p:spPr>
        </p:pic>
      </p:grpSp>
    </p:spTree>
    <p:extLst>
      <p:ext uri="{BB962C8B-B14F-4D97-AF65-F5344CB8AC3E}">
        <p14:creationId xmlns:p14="http://schemas.microsoft.com/office/powerpoint/2010/main" val="4236795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928662" y="1860064"/>
            <a:ext cx="7143800" cy="1397306"/>
            <a:chOff x="928662" y="1002814"/>
            <a:chExt cx="7143800" cy="1397306"/>
          </a:xfrm>
        </p:grpSpPr>
        <p:sp>
          <p:nvSpPr>
            <p:cNvPr id="57" name="TextBox 82"/>
            <p:cNvSpPr txBox="1"/>
            <p:nvPr/>
          </p:nvSpPr>
          <p:spPr>
            <a:xfrm>
              <a:off x="928662" y="1002814"/>
              <a:ext cx="7143800" cy="1397306"/>
            </a:xfrm>
            <a:prstGeom prst="rect">
              <a:avLst/>
            </a:prstGeom>
            <a:noFill/>
          </p:spPr>
          <p:txBody>
            <a:bodyPr wrap="square" rtlCol="0">
              <a:spAutoFit/>
            </a:bodyPr>
            <a:lstStyle/>
            <a:p>
              <a:pPr marL="342900" lvl="1"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源码比较工具：diff、meld</a:t>
              </a:r>
            </a:p>
            <a:p>
              <a:pPr marL="342900" lvl="1" indent="-342900">
                <a:spcBef>
                  <a:spcPct val="20000"/>
                </a:spcBef>
              </a:pPr>
              <a:r>
                <a:rPr lang="zh-CN" altLang="en-US" b="1" dirty="0">
                  <a:solidFill>
                    <a:srgbClr val="11576A"/>
                  </a:solidFill>
                  <a:latin typeface="微软雅黑" pitchFamily="34" charset="-122"/>
                  <a:ea typeface="微软雅黑" pitchFamily="34" charset="-122"/>
                </a:rPr>
                <a:t>         比较不同目录或不同文件的区别</a:t>
              </a:r>
            </a:p>
            <a:p>
              <a:pPr marL="342900" lvl="1" indent="-342900">
                <a:spcBef>
                  <a:spcPct val="20000"/>
                </a:spcBef>
              </a:pPr>
              <a:r>
                <a:rPr lang="zh-CN" altLang="en-US" b="1" dirty="0">
                  <a:solidFill>
                    <a:srgbClr val="11576A"/>
                  </a:solidFill>
                  <a:latin typeface="微软雅黑" pitchFamily="34" charset="-122"/>
                  <a:ea typeface="微软雅黑" pitchFamily="34" charset="-122"/>
                </a:rPr>
                <a:t>         diff是命令行工具，使用简单</a:t>
              </a:r>
            </a:p>
            <a:p>
              <a:pPr marL="342900" lvl="1" indent="-342900">
                <a:spcBef>
                  <a:spcPct val="20000"/>
                </a:spcBef>
              </a:pPr>
              <a:r>
                <a:rPr lang="zh-CN" altLang="en-US" b="1" dirty="0">
                  <a:solidFill>
                    <a:srgbClr val="11576A"/>
                  </a:solidFill>
                  <a:latin typeface="微软雅黑" pitchFamily="34" charset="-122"/>
                  <a:ea typeface="微软雅黑" pitchFamily="34" charset="-122"/>
                </a:rPr>
                <a:t>         meld是图形界面的工具，功能相对直观和方便</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369740" y="1807291"/>
              <a:ext cx="151066" cy="148997"/>
            </a:xfrm>
            <a:prstGeom prst="rect">
              <a:avLst/>
            </a:prstGeom>
          </p:spPr>
        </p:pic>
        <p:pic>
          <p:nvPicPr>
            <p:cNvPr id="8" name="图片 7" descr="小点1.png"/>
            <p:cNvPicPr>
              <a:picLocks noChangeAspect="1"/>
            </p:cNvPicPr>
            <p:nvPr/>
          </p:nvPicPr>
          <p:blipFill>
            <a:blip r:embed="rId2" cstate="print"/>
            <a:stretch>
              <a:fillRect/>
            </a:stretch>
          </p:blipFill>
          <p:spPr>
            <a:xfrm>
              <a:off x="1369740" y="2144259"/>
              <a:ext cx="151066" cy="148997"/>
            </a:xfrm>
            <a:prstGeom prst="rect">
              <a:avLst/>
            </a:prstGeom>
          </p:spPr>
        </p:pic>
      </p:grpSp>
    </p:spTree>
    <p:extLst>
      <p:ext uri="{BB962C8B-B14F-4D97-AF65-F5344CB8AC3E}">
        <p14:creationId xmlns:p14="http://schemas.microsoft.com/office/powerpoint/2010/main" val="2198971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928662" y="1860065"/>
            <a:ext cx="7143800" cy="2062103"/>
            <a:chOff x="928662" y="1002814"/>
            <a:chExt cx="7143800" cy="2062103"/>
          </a:xfrm>
        </p:grpSpPr>
        <p:sp>
          <p:nvSpPr>
            <p:cNvPr id="57" name="TextBox 82"/>
            <p:cNvSpPr txBox="1"/>
            <p:nvPr/>
          </p:nvSpPr>
          <p:spPr>
            <a:xfrm>
              <a:off x="928662" y="1002814"/>
              <a:ext cx="7143800" cy="2062103"/>
            </a:xfrm>
            <a:prstGeom prst="rect">
              <a:avLst/>
            </a:prstGeom>
            <a:noFill/>
          </p:spPr>
          <p:txBody>
            <a:bodyPr wrap="square" rtlCol="0">
              <a:spAutoFit/>
            </a:bodyPr>
            <a:lstStyle/>
            <a:p>
              <a:pPr marL="342900" lvl="1"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开发编译调试工具：gcc 、gdb 、make</a:t>
              </a:r>
            </a:p>
            <a:p>
              <a:pPr marL="342900" lvl="1" indent="-342900">
                <a:spcBef>
                  <a:spcPct val="20000"/>
                </a:spcBef>
              </a:pPr>
              <a:r>
                <a:rPr lang="zh-CN" altLang="en-US" b="1" dirty="0">
                  <a:solidFill>
                    <a:srgbClr val="11576A"/>
                  </a:solidFill>
                  <a:latin typeface="微软雅黑" pitchFamily="34" charset="-122"/>
                  <a:ea typeface="微软雅黑" pitchFamily="34" charset="-122"/>
                </a:rPr>
                <a:t>         gcc：C语言编译器</a:t>
              </a:r>
            </a:p>
            <a:p>
              <a:pPr marL="342900" lvl="1" indent="-342900">
                <a:spcBef>
                  <a:spcPct val="20000"/>
                </a:spcBef>
              </a:pPr>
              <a:r>
                <a:rPr lang="zh-CN" altLang="en-US" b="1" dirty="0">
                  <a:solidFill>
                    <a:srgbClr val="11576A"/>
                  </a:solidFill>
                  <a:latin typeface="微软雅黑" pitchFamily="34" charset="-122"/>
                  <a:ea typeface="微软雅黑" pitchFamily="34" charset="-122"/>
                </a:rPr>
                <a:t>         gdb：执行程序调试器</a:t>
              </a:r>
            </a:p>
            <a:p>
              <a:pPr marL="342900" lvl="1" indent="-342900">
                <a:spcBef>
                  <a:spcPct val="20000"/>
                </a:spcBef>
              </a:pPr>
              <a:r>
                <a:rPr lang="zh-CN" altLang="en-US" b="1" dirty="0">
                  <a:solidFill>
                    <a:srgbClr val="11576A"/>
                  </a:solidFill>
                  <a:latin typeface="微软雅黑" pitchFamily="34" charset="-122"/>
                  <a:ea typeface="微软雅黑" pitchFamily="34" charset="-122"/>
                </a:rPr>
                <a:t>         make：软件工程管理工具</a:t>
              </a:r>
            </a:p>
            <a:p>
              <a:pPr marL="342900" lvl="1" indent="-342900">
                <a:spcBef>
                  <a:spcPct val="20000"/>
                </a:spcBef>
              </a:pPr>
              <a:r>
                <a:rPr lang="zh-CN" altLang="en-US" b="1" dirty="0">
                  <a:solidFill>
                    <a:srgbClr val="11576A"/>
                  </a:solidFill>
                  <a:latin typeface="微软雅黑" pitchFamily="34" charset="-122"/>
                  <a:ea typeface="微软雅黑" pitchFamily="34" charset="-122"/>
                </a:rPr>
                <a:t>              make命令执行时，需要一个 makefile 文件，以告诉</a:t>
              </a:r>
              <a:endParaRPr lang="en-US" altLang="zh-CN" b="1" dirty="0">
                <a:solidFill>
                  <a:srgbClr val="11576A"/>
                </a:solidFill>
                <a:latin typeface="微软雅黑" pitchFamily="34" charset="-122"/>
                <a:ea typeface="微软雅黑" pitchFamily="34" charset="-122"/>
              </a:endParaRPr>
            </a:p>
            <a:p>
              <a:pPr marL="342900" lvl="1" indent="-342900">
                <a:spcBef>
                  <a:spcPct val="20000"/>
                </a:spcBef>
              </a:pPr>
              <a:r>
                <a:rPr lang="en-US" altLang="zh-CN" b="1" dirty="0">
                  <a:solidFill>
                    <a:srgbClr val="11576A"/>
                  </a:solidFill>
                  <a:latin typeface="微软雅黑" pitchFamily="34" charset="-122"/>
                  <a:ea typeface="微软雅黑" pitchFamily="34" charset="-122"/>
                </a:rPr>
                <a:t>        </a:t>
              </a:r>
              <a:r>
                <a:rPr lang="zh-CN" altLang="en-US" b="1" dirty="0">
                  <a:solidFill>
                    <a:srgbClr val="11576A"/>
                  </a:solidFill>
                  <a:latin typeface="微软雅黑" pitchFamily="34" charset="-122"/>
                  <a:ea typeface="微软雅黑" pitchFamily="34" charset="-122"/>
                </a:rPr>
                <a:t>      make命令如何去编译和链接程序。</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369740" y="1807291"/>
              <a:ext cx="151066" cy="148997"/>
            </a:xfrm>
            <a:prstGeom prst="rect">
              <a:avLst/>
            </a:prstGeom>
          </p:spPr>
        </p:pic>
        <p:pic>
          <p:nvPicPr>
            <p:cNvPr id="8" name="图片 7" descr="小点1.png"/>
            <p:cNvPicPr>
              <a:picLocks noChangeAspect="1"/>
            </p:cNvPicPr>
            <p:nvPr/>
          </p:nvPicPr>
          <p:blipFill>
            <a:blip r:embed="rId2" cstate="print"/>
            <a:stretch>
              <a:fillRect/>
            </a:stretch>
          </p:blipFill>
          <p:spPr>
            <a:xfrm>
              <a:off x="1369740" y="2144259"/>
              <a:ext cx="151066" cy="148997"/>
            </a:xfrm>
            <a:prstGeom prst="rect">
              <a:avLst/>
            </a:prstGeom>
          </p:spPr>
        </p:pic>
      </p:grpSp>
    </p:spTree>
    <p:extLst>
      <p:ext uri="{BB962C8B-B14F-4D97-AF65-F5344CB8AC3E}">
        <p14:creationId xmlns:p14="http://schemas.microsoft.com/office/powerpoint/2010/main" val="785723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928662" y="1860065"/>
            <a:ext cx="7143800" cy="1064907"/>
            <a:chOff x="928662" y="1002814"/>
            <a:chExt cx="7143800" cy="1064907"/>
          </a:xfrm>
        </p:grpSpPr>
        <p:sp>
          <p:nvSpPr>
            <p:cNvPr id="57" name="TextBox 82"/>
            <p:cNvSpPr txBox="1"/>
            <p:nvPr/>
          </p:nvSpPr>
          <p:spPr>
            <a:xfrm>
              <a:off x="928662" y="1002814"/>
              <a:ext cx="7143800" cy="1064907"/>
            </a:xfrm>
            <a:prstGeom prst="rect">
              <a:avLst/>
            </a:prstGeom>
            <a:noFill/>
          </p:spPr>
          <p:txBody>
            <a:bodyPr wrap="square" rtlCol="0">
              <a:spAutoFit/>
            </a:bodyPr>
            <a:lstStyle/>
            <a:p>
              <a:pPr marL="342900" lvl="1"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硬件模拟器：qemu</a:t>
              </a:r>
            </a:p>
            <a:p>
              <a:pPr marL="342900" lvl="1" indent="-342900">
                <a:spcBef>
                  <a:spcPct val="20000"/>
                </a:spcBef>
              </a:pPr>
              <a:r>
                <a:rPr lang="zh-CN" altLang="en-US" b="1" dirty="0">
                  <a:solidFill>
                    <a:srgbClr val="11576A"/>
                  </a:solidFill>
                  <a:latin typeface="微软雅黑" pitchFamily="34" charset="-122"/>
                  <a:ea typeface="微软雅黑" pitchFamily="34" charset="-122"/>
                </a:rPr>
                <a:t>         qemu可模拟多种CPU硬件环境，本实验中，用于模拟一台</a:t>
              </a:r>
              <a:endParaRPr lang="en-US" altLang="zh-CN" b="1" dirty="0">
                <a:solidFill>
                  <a:srgbClr val="11576A"/>
                </a:solidFill>
                <a:latin typeface="微软雅黑" pitchFamily="34" charset="-122"/>
                <a:ea typeface="微软雅黑" pitchFamily="34" charset="-122"/>
              </a:endParaRPr>
            </a:p>
            <a:p>
              <a:pPr marL="342900" lvl="1" indent="-342900">
                <a:spcBef>
                  <a:spcPct val="20000"/>
                </a:spcBef>
              </a:pPr>
              <a:r>
                <a:rPr lang="en-US" altLang="zh-CN" b="1" dirty="0">
                  <a:solidFill>
                    <a:srgbClr val="11576A"/>
                  </a:solidFill>
                  <a:latin typeface="微软雅黑" pitchFamily="34" charset="-122"/>
                  <a:ea typeface="微软雅黑" pitchFamily="34" charset="-122"/>
                </a:rPr>
                <a:t>         </a:t>
              </a:r>
              <a:r>
                <a:rPr lang="zh-CN" altLang="en-US" b="1" dirty="0">
                  <a:solidFill>
                    <a:srgbClr val="11576A"/>
                  </a:solidFill>
                  <a:latin typeface="微软雅黑" pitchFamily="34" charset="-122"/>
                  <a:ea typeface="微软雅黑" pitchFamily="34" charset="-122"/>
                </a:rPr>
                <a:t>intel x86-32的计算机系统</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grpSp>
    </p:spTree>
    <p:extLst>
      <p:ext uri="{BB962C8B-B14F-4D97-AF65-F5344CB8AC3E}">
        <p14:creationId xmlns:p14="http://schemas.microsoft.com/office/powerpoint/2010/main" val="1747374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vim</a:t>
            </a:r>
            <a:endParaRPr lang="zh-CN" altLang="en-US" dirty="0"/>
          </a:p>
        </p:txBody>
      </p:sp>
      <p:sp>
        <p:nvSpPr>
          <p:cNvPr id="3" name="内容占位符 2"/>
          <p:cNvSpPr>
            <a:spLocks noGrp="1"/>
          </p:cNvSpPr>
          <p:nvPr>
            <p:ph idx="1"/>
          </p:nvPr>
        </p:nvSpPr>
        <p:spPr/>
        <p:txBody>
          <a:bodyPr>
            <a:normAutofit/>
          </a:bodyPr>
          <a:lstStyle/>
          <a:p>
            <a:r>
              <a:rPr lang="en-US" altLang="zh-CN" sz="2800" dirty="0"/>
              <a:t>A text editor is a program that can be used to create and modify text files. One of the most popular editors on Linux/Unix systems (it is also available on Windows and many other platforms) is vi. There are many variations, with the most popular being vim.</a:t>
            </a:r>
            <a:endParaRPr lang="zh-CN" altLang="en-US" sz="28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6848" y="4005064"/>
            <a:ext cx="1988840" cy="1988840"/>
          </a:xfrm>
          <a:prstGeom prst="rect">
            <a:avLst/>
          </a:prstGeom>
        </p:spPr>
      </p:pic>
    </p:spTree>
    <p:extLst>
      <p:ext uri="{BB962C8B-B14F-4D97-AF65-F5344CB8AC3E}">
        <p14:creationId xmlns:p14="http://schemas.microsoft.com/office/powerpoint/2010/main" val="1270216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Mode in vim</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628800"/>
            <a:ext cx="5619750" cy="3952875"/>
          </a:xfrm>
        </p:spPr>
      </p:pic>
    </p:spTree>
    <p:extLst>
      <p:ext uri="{BB962C8B-B14F-4D97-AF65-F5344CB8AC3E}">
        <p14:creationId xmlns:p14="http://schemas.microsoft.com/office/powerpoint/2010/main" val="36449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endParaRPr lang="zh-CN" altLang="en-US" dirty="0"/>
          </a:p>
        </p:txBody>
      </p:sp>
      <p:sp>
        <p:nvSpPr>
          <p:cNvPr id="3" name="内容占位符 2"/>
          <p:cNvSpPr>
            <a:spLocks noGrp="1"/>
          </p:cNvSpPr>
          <p:nvPr>
            <p:ph idx="1"/>
          </p:nvPr>
        </p:nvSpPr>
        <p:spPr/>
        <p:txBody>
          <a:bodyPr>
            <a:normAutofit fontScale="92500"/>
          </a:bodyPr>
          <a:lstStyle/>
          <a:p>
            <a:r>
              <a:rPr lang="en-US" altLang="zh-CN" dirty="0" err="1" smtClean="0"/>
              <a:t>Git</a:t>
            </a:r>
            <a:r>
              <a:rPr lang="zh-CN" altLang="en-US" dirty="0" smtClean="0"/>
              <a:t> </a:t>
            </a:r>
            <a:r>
              <a:rPr lang="en-US" altLang="zh-CN" dirty="0" smtClean="0"/>
              <a:t>should be pronounced: /</a:t>
            </a:r>
            <a:r>
              <a:rPr lang="en-US" altLang="zh-CN" dirty="0" err="1" smtClean="0"/>
              <a:t>gɪt</a:t>
            </a:r>
            <a:r>
              <a:rPr lang="en-US" altLang="zh-CN" dirty="0" smtClean="0"/>
              <a:t>/</a:t>
            </a:r>
            <a:endParaRPr lang="zh-CN" altLang="en-US" dirty="0" smtClean="0"/>
          </a:p>
          <a:p>
            <a:r>
              <a:rPr lang="en-US" altLang="zh-CN" dirty="0" err="1"/>
              <a:t>Git</a:t>
            </a:r>
            <a:r>
              <a:rPr lang="en-US" altLang="zh-CN" dirty="0"/>
              <a:t> is currently the most popular implementation of a distributed version control system.</a:t>
            </a:r>
          </a:p>
          <a:p>
            <a:endParaRPr lang="en-US" altLang="zh-CN" dirty="0"/>
          </a:p>
          <a:p>
            <a:r>
              <a:rPr lang="en-US" altLang="zh-CN" dirty="0" err="1"/>
              <a:t>Git</a:t>
            </a:r>
            <a:r>
              <a:rPr lang="en-US" altLang="zh-CN" dirty="0"/>
              <a:t> originates from the Linux kernel development and was founded in 2005 by Linus Torvalds. Nowadays it is used by many popular open source projects, e.g., the Android or the Eclipse developer teams, as well as many commercial organizations.</a:t>
            </a:r>
            <a:endParaRPr lang="zh-CN" altLang="en-US"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4431" y="465140"/>
            <a:ext cx="2095500" cy="876300"/>
          </a:xfrm>
          <a:prstGeom prst="rect">
            <a:avLst/>
          </a:prstGeom>
        </p:spPr>
      </p:pic>
    </p:spTree>
    <p:extLst>
      <p:ext uri="{BB962C8B-B14F-4D97-AF65-F5344CB8AC3E}">
        <p14:creationId xmlns:p14="http://schemas.microsoft.com/office/powerpoint/2010/main" val="1727521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Install and Configuration</a:t>
            </a:r>
          </a:p>
        </p:txBody>
      </p:sp>
      <p:sp>
        <p:nvSpPr>
          <p:cNvPr id="3" name="内容占位符 2"/>
          <p:cNvSpPr>
            <a:spLocks noGrp="1"/>
          </p:cNvSpPr>
          <p:nvPr>
            <p:ph idx="1"/>
          </p:nvPr>
        </p:nvSpPr>
        <p:spPr/>
        <p:txBody>
          <a:bodyPr>
            <a:normAutofit fontScale="92500" lnSpcReduction="20000"/>
          </a:bodyPr>
          <a:lstStyle/>
          <a:p>
            <a:r>
              <a:rPr lang="en-US" altLang="zh-CN" dirty="0" smtClean="0"/>
              <a:t>Install a </a:t>
            </a:r>
            <a:r>
              <a:rPr lang="en-US" altLang="zh-CN" dirty="0" err="1" smtClean="0"/>
              <a:t>git</a:t>
            </a:r>
            <a:r>
              <a:rPr lang="en-US" altLang="zh-CN" dirty="0" smtClean="0"/>
              <a:t> package.</a:t>
            </a:r>
          </a:p>
          <a:p>
            <a:pPr lvl="1"/>
            <a:r>
              <a:rPr lang="en-US" altLang="zh-CN" dirty="0" smtClean="0"/>
              <a:t>$ </a:t>
            </a:r>
            <a:r>
              <a:rPr lang="en-US" altLang="zh-CN" dirty="0" err="1" smtClean="0"/>
              <a:t>sudo</a:t>
            </a:r>
            <a:r>
              <a:rPr lang="en-US" altLang="zh-CN" dirty="0" smtClean="0"/>
              <a:t> apt-get install </a:t>
            </a:r>
            <a:r>
              <a:rPr lang="en-US" altLang="zh-CN" dirty="0" err="1" smtClean="0"/>
              <a:t>git</a:t>
            </a:r>
            <a:endParaRPr lang="en-US" altLang="zh-CN" dirty="0" smtClean="0"/>
          </a:p>
          <a:p>
            <a:r>
              <a:rPr lang="en-US" altLang="zh-CN" dirty="0" smtClean="0"/>
              <a:t>Configure user information of </a:t>
            </a:r>
            <a:r>
              <a:rPr lang="en-US" altLang="zh-CN" dirty="0" err="1" smtClean="0"/>
              <a:t>git</a:t>
            </a:r>
            <a:r>
              <a:rPr lang="en-US" altLang="zh-CN" dirty="0" smtClean="0"/>
              <a:t>.</a:t>
            </a:r>
          </a:p>
          <a:p>
            <a:r>
              <a:rPr lang="en-US" altLang="zh-CN" dirty="0" smtClean="0"/>
              <a:t>This information will be used for committer information.</a:t>
            </a:r>
          </a:p>
          <a:p>
            <a:pPr lvl="1"/>
            <a:r>
              <a:rPr lang="en-US" altLang="zh-CN" dirty="0" smtClean="0"/>
              <a:t>$ </a:t>
            </a:r>
            <a:r>
              <a:rPr lang="en-US" altLang="zh-CN" dirty="0" err="1" smtClean="0"/>
              <a:t>git</a:t>
            </a:r>
            <a:r>
              <a:rPr lang="en-US" altLang="zh-CN" dirty="0" smtClean="0"/>
              <a:t> </a:t>
            </a:r>
            <a:r>
              <a:rPr lang="en-US" altLang="zh-CN" dirty="0" err="1" smtClean="0"/>
              <a:t>config</a:t>
            </a:r>
            <a:r>
              <a:rPr lang="en-US" altLang="zh-CN" dirty="0" smtClean="0"/>
              <a:t> --global user.name “Your name”</a:t>
            </a:r>
          </a:p>
          <a:p>
            <a:pPr lvl="1"/>
            <a:r>
              <a:rPr lang="en-US" altLang="zh-CN" dirty="0" smtClean="0"/>
              <a:t>$ </a:t>
            </a:r>
            <a:r>
              <a:rPr lang="en-US" altLang="zh-CN" dirty="0" err="1" smtClean="0"/>
              <a:t>git</a:t>
            </a:r>
            <a:r>
              <a:rPr lang="en-US" altLang="zh-CN" dirty="0" smtClean="0"/>
              <a:t> </a:t>
            </a:r>
            <a:r>
              <a:rPr lang="en-US" altLang="zh-CN" dirty="0" err="1" smtClean="0"/>
              <a:t>config</a:t>
            </a:r>
            <a:r>
              <a:rPr lang="en-US" altLang="zh-CN" dirty="0" smtClean="0"/>
              <a:t> --global </a:t>
            </a:r>
            <a:r>
              <a:rPr lang="en-US" altLang="zh-CN" dirty="0" err="1" smtClean="0"/>
              <a:t>user.email</a:t>
            </a:r>
            <a:r>
              <a:rPr lang="en-US" altLang="zh-CN" dirty="0" smtClean="0"/>
              <a:t> </a:t>
            </a:r>
            <a:r>
              <a:rPr lang="en-US" altLang="zh-CN" dirty="0" err="1" smtClean="0"/>
              <a:t>email@address</a:t>
            </a:r>
            <a:endParaRPr lang="en-US" altLang="zh-CN" dirty="0" smtClean="0"/>
          </a:p>
          <a:p>
            <a:r>
              <a:rPr lang="en-US" altLang="zh-CN" dirty="0" smtClean="0"/>
              <a:t>ex.</a:t>
            </a:r>
          </a:p>
          <a:p>
            <a:pPr lvl="1"/>
            <a:r>
              <a:rPr lang="en-US" altLang="zh-CN" dirty="0" smtClean="0"/>
              <a:t>$ </a:t>
            </a:r>
            <a:r>
              <a:rPr lang="en-US" altLang="zh-CN" dirty="0" err="1" smtClean="0"/>
              <a:t>git</a:t>
            </a:r>
            <a:r>
              <a:rPr lang="en-US" altLang="zh-CN" dirty="0" smtClean="0"/>
              <a:t> </a:t>
            </a:r>
            <a:r>
              <a:rPr lang="en-US" altLang="zh-CN" dirty="0" err="1" smtClean="0"/>
              <a:t>config</a:t>
            </a:r>
            <a:r>
              <a:rPr lang="en-US" altLang="zh-CN" dirty="0" smtClean="0"/>
              <a:t> --global user.name “Sun </a:t>
            </a:r>
            <a:r>
              <a:rPr lang="en-US" altLang="zh-CN" dirty="0" err="1" smtClean="0"/>
              <a:t>Wukong</a:t>
            </a:r>
            <a:r>
              <a:rPr lang="en-US" altLang="zh-CN" dirty="0" smtClean="0"/>
              <a:t>”</a:t>
            </a:r>
          </a:p>
          <a:p>
            <a:pPr lvl="1"/>
            <a:r>
              <a:rPr lang="en-US" altLang="zh-CN" sz="2900" dirty="0" smtClean="0"/>
              <a:t>$ </a:t>
            </a:r>
            <a:r>
              <a:rPr lang="en-US" altLang="zh-CN" sz="2900" dirty="0" err="1" smtClean="0"/>
              <a:t>git</a:t>
            </a:r>
            <a:r>
              <a:rPr lang="en-US" altLang="zh-CN" sz="2900" dirty="0" smtClean="0"/>
              <a:t> </a:t>
            </a:r>
            <a:r>
              <a:rPr lang="en-US" altLang="zh-CN" sz="2900" dirty="0" err="1" smtClean="0"/>
              <a:t>config</a:t>
            </a:r>
            <a:r>
              <a:rPr lang="en-US" altLang="zh-CN" sz="2900" dirty="0" smtClean="0"/>
              <a:t> --global </a:t>
            </a:r>
            <a:r>
              <a:rPr lang="en-US" altLang="zh-CN" sz="2900" dirty="0" err="1" smtClean="0"/>
              <a:t>user.email</a:t>
            </a:r>
            <a:r>
              <a:rPr lang="en-US" altLang="zh-CN" sz="2900" dirty="0"/>
              <a:t> </a:t>
            </a:r>
            <a:r>
              <a:rPr lang="en-US" altLang="zh-CN" sz="2900" dirty="0" smtClean="0"/>
              <a:t>king@huaguoshan.com</a:t>
            </a:r>
            <a:endParaRPr lang="zh-CN" altLang="en-US" sz="2900" dirty="0"/>
          </a:p>
        </p:txBody>
      </p:sp>
    </p:spTree>
    <p:extLst>
      <p:ext uri="{BB962C8B-B14F-4D97-AF65-F5344CB8AC3E}">
        <p14:creationId xmlns:p14="http://schemas.microsoft.com/office/powerpoint/2010/main" val="1277496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More configuration</a:t>
            </a:r>
            <a:endParaRPr lang="zh-CN" altLang="en-US" dirty="0"/>
          </a:p>
        </p:txBody>
      </p:sp>
      <p:sp>
        <p:nvSpPr>
          <p:cNvPr id="3" name="内容占位符 2"/>
          <p:cNvSpPr>
            <a:spLocks noGrp="1"/>
          </p:cNvSpPr>
          <p:nvPr>
            <p:ph idx="1"/>
          </p:nvPr>
        </p:nvSpPr>
        <p:spPr>
          <a:xfrm>
            <a:off x="468313" y="1341438"/>
            <a:ext cx="2941637" cy="4967287"/>
          </a:xfrm>
        </p:spPr>
        <p:txBody>
          <a:bodyPr/>
          <a:lstStyle/>
          <a:p>
            <a:r>
              <a:rPr lang="en-US" altLang="zh-CN" sz="2400" b="0" dirty="0" smtClean="0"/>
              <a:t>vim ~/.</a:t>
            </a:r>
            <a:r>
              <a:rPr lang="en-US" altLang="zh-CN" sz="2400" b="0" dirty="0" err="1" smtClean="0"/>
              <a:t>gitconfig</a:t>
            </a:r>
            <a:endParaRPr lang="en-US" altLang="zh-CN" sz="2400" b="0" dirty="0" smtClean="0"/>
          </a:p>
          <a:p>
            <a:endParaRPr lang="zh-CN" altLang="en-US" dirty="0"/>
          </a:p>
        </p:txBody>
      </p:sp>
      <p:pic>
        <p:nvPicPr>
          <p:cNvPr id="4" name="图片 3"/>
          <p:cNvPicPr>
            <a:picLocks noChangeAspect="1"/>
          </p:cNvPicPr>
          <p:nvPr/>
        </p:nvPicPr>
        <p:blipFill>
          <a:blip r:embed="rId2"/>
          <a:stretch>
            <a:fillRect/>
          </a:stretch>
        </p:blipFill>
        <p:spPr>
          <a:xfrm>
            <a:off x="3409950" y="962025"/>
            <a:ext cx="5734050" cy="5895975"/>
          </a:xfrm>
          <a:prstGeom prst="rect">
            <a:avLst/>
          </a:prstGeom>
        </p:spPr>
      </p:pic>
    </p:spTree>
    <p:extLst>
      <p:ext uri="{BB962C8B-B14F-4D97-AF65-F5344CB8AC3E}">
        <p14:creationId xmlns:p14="http://schemas.microsoft.com/office/powerpoint/2010/main" val="6330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제목 2"/>
          <p:cNvSpPr>
            <a:spLocks noGrp="1"/>
          </p:cNvSpPr>
          <p:nvPr>
            <p:ph type="title"/>
          </p:nvPr>
        </p:nvSpPr>
        <p:spPr/>
        <p:txBody>
          <a:bodyPr/>
          <a:lstStyle/>
          <a:p>
            <a:r>
              <a:rPr lang="en-US" altLang="ko-KR" smtClean="0"/>
              <a:t>Git: Key Concepts</a:t>
            </a:r>
            <a:endParaRPr lang="ko-KR" altLang="en-US" smtClean="0"/>
          </a:p>
        </p:txBody>
      </p:sp>
      <p:sp>
        <p:nvSpPr>
          <p:cNvPr id="21506" name="내용 개체 틀 1"/>
          <p:cNvSpPr>
            <a:spLocks noGrp="1"/>
          </p:cNvSpPr>
          <p:nvPr>
            <p:ph idx="1"/>
          </p:nvPr>
        </p:nvSpPr>
        <p:spPr>
          <a:xfrm>
            <a:off x="468313" y="1341438"/>
            <a:ext cx="5508625" cy="4967287"/>
          </a:xfrm>
        </p:spPr>
        <p:txBody>
          <a:bodyPr>
            <a:normAutofit fontScale="85000" lnSpcReduction="20000"/>
          </a:bodyPr>
          <a:lstStyle/>
          <a:p>
            <a:r>
              <a:rPr lang="en-US" altLang="ko-KR" dirty="0" smtClean="0"/>
              <a:t>Working directory</a:t>
            </a:r>
            <a:endParaRPr lang="en-US" altLang="ko-KR" b="0" dirty="0" smtClean="0"/>
          </a:p>
          <a:p>
            <a:pPr lvl="1"/>
            <a:r>
              <a:rPr lang="en-US" altLang="ko-KR" dirty="0" smtClean="0"/>
              <a:t>Source code in work</a:t>
            </a:r>
            <a:endParaRPr lang="ko-KR" altLang="en-US" dirty="0" smtClean="0"/>
          </a:p>
          <a:p>
            <a:pPr lvl="1"/>
            <a:r>
              <a:rPr lang="en-US" altLang="ko-KR" b="1" dirty="0" smtClean="0"/>
              <a:t>“add”</a:t>
            </a:r>
            <a:r>
              <a:rPr lang="en-US" altLang="ko-KR" dirty="0" smtClean="0"/>
              <a:t> command: adds files/directories to staging area</a:t>
            </a:r>
            <a:endParaRPr lang="ko-KR" altLang="en-US" dirty="0" smtClean="0"/>
          </a:p>
          <a:p>
            <a:r>
              <a:rPr lang="en-US" altLang="ko-KR" dirty="0" smtClean="0"/>
              <a:t>Staging area(index)</a:t>
            </a:r>
            <a:endParaRPr lang="en-US" altLang="ko-KR" b="0" dirty="0" smtClean="0"/>
          </a:p>
          <a:p>
            <a:pPr lvl="1"/>
            <a:r>
              <a:rPr lang="en-US" altLang="ko-KR" dirty="0" smtClean="0"/>
              <a:t>Source code to be committed</a:t>
            </a:r>
            <a:endParaRPr lang="ko-KR" altLang="en-US" dirty="0" smtClean="0"/>
          </a:p>
          <a:p>
            <a:pPr lvl="1"/>
            <a:r>
              <a:rPr lang="en-US" altLang="ko-KR" b="1" dirty="0" smtClean="0"/>
              <a:t>“commit”</a:t>
            </a:r>
            <a:r>
              <a:rPr lang="en-US" altLang="ko-KR" dirty="0" smtClean="0"/>
              <a:t> command: makes a new version in repository</a:t>
            </a:r>
            <a:endParaRPr lang="ko-KR" altLang="en-US" dirty="0" smtClean="0"/>
          </a:p>
          <a:p>
            <a:r>
              <a:rPr lang="en-US" altLang="ko-KR" dirty="0" smtClean="0"/>
              <a:t>Repository(HEAD)</a:t>
            </a:r>
            <a:endParaRPr lang="en-US" altLang="ko-KR" b="0" dirty="0" smtClean="0"/>
          </a:p>
          <a:p>
            <a:pPr lvl="1"/>
            <a:r>
              <a:rPr lang="en-US" altLang="ko-KR" dirty="0" smtClean="0"/>
              <a:t>Source code already committed</a:t>
            </a:r>
          </a:p>
          <a:p>
            <a:pPr lvl="1"/>
            <a:r>
              <a:rPr lang="en-US" altLang="ko-KR" dirty="0" smtClean="0"/>
              <a:t>Files or directories are stored as </a:t>
            </a:r>
            <a:r>
              <a:rPr lang="en-US" altLang="ko-KR" i="1" dirty="0" smtClean="0"/>
              <a:t>content-addressable objects </a:t>
            </a:r>
            <a:r>
              <a:rPr lang="en-US" altLang="ko-KR" dirty="0" smtClean="0"/>
              <a:t>identifiable by hash value.</a:t>
            </a:r>
            <a:endParaRPr lang="ko-KR" altLang="en-US" dirty="0" smtClean="0"/>
          </a:p>
        </p:txBody>
      </p:sp>
      <p:pic>
        <p:nvPicPr>
          <p:cNvPr id="21508" name="그림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76938" y="1449388"/>
            <a:ext cx="2884487"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944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实验内容</a:t>
            </a:r>
            <a:endParaRPr lang="zh-CN" altLang="en-US" dirty="0"/>
          </a:p>
        </p:txBody>
      </p:sp>
      <p:sp>
        <p:nvSpPr>
          <p:cNvPr id="3" name="内容占位符 2"/>
          <p:cNvSpPr>
            <a:spLocks noGrp="1"/>
          </p:cNvSpPr>
          <p:nvPr>
            <p:ph idx="1"/>
          </p:nvPr>
        </p:nvSpPr>
        <p:spPr/>
        <p:txBody>
          <a:bodyPr/>
          <a:lstStyle/>
          <a:p>
            <a:r>
              <a:rPr lang="zh-CN" altLang="en-US" dirty="0" smtClean="0"/>
              <a:t>学习使用</a:t>
            </a:r>
            <a:r>
              <a:rPr lang="en-US" altLang="zh-CN" dirty="0" smtClean="0"/>
              <a:t>Linux</a:t>
            </a:r>
            <a:r>
              <a:rPr lang="zh-CN" altLang="en-US" dirty="0" smtClean="0"/>
              <a:t>操作系统及开发工具 </a:t>
            </a:r>
            <a:endParaRPr lang="en-US" altLang="zh-CN" dirty="0" smtClean="0"/>
          </a:p>
          <a:p>
            <a:pPr lvl="1"/>
            <a:r>
              <a:rPr lang="zh-CN" altLang="en-US" dirty="0" smtClean="0"/>
              <a:t>各种命令的使用</a:t>
            </a:r>
            <a:endParaRPr lang="en-US" altLang="zh-CN" dirty="0" smtClean="0"/>
          </a:p>
          <a:p>
            <a:pPr lvl="1"/>
            <a:r>
              <a:rPr lang="zh-CN" altLang="en-US" dirty="0" smtClean="0"/>
              <a:t>代码编辑工具，代码管理工具，编译链接调试方法</a:t>
            </a:r>
            <a:endParaRPr lang="en-US" altLang="zh-CN" dirty="0" smtClean="0"/>
          </a:p>
          <a:p>
            <a:pPr lvl="1"/>
            <a:r>
              <a:rPr lang="zh-CN" altLang="en-US" dirty="0" smtClean="0"/>
              <a:t>文档编辑工具</a:t>
            </a:r>
            <a:endParaRPr lang="en-US" altLang="zh-CN" dirty="0" smtClean="0"/>
          </a:p>
          <a:p>
            <a:r>
              <a:rPr lang="zh-CN" altLang="en-US" dirty="0" smtClean="0"/>
              <a:t>补全一个“玩具型”操作系统的代码</a:t>
            </a:r>
            <a:endParaRPr lang="en-US" altLang="zh-CN" dirty="0" smtClean="0"/>
          </a:p>
          <a:p>
            <a:pPr lvl="1"/>
            <a:r>
              <a:rPr lang="zh-CN" altLang="en-US" dirty="0" smtClean="0"/>
              <a:t>了解</a:t>
            </a:r>
            <a:r>
              <a:rPr lang="en-US" altLang="zh-CN" dirty="0" smtClean="0"/>
              <a:t>80386</a:t>
            </a:r>
            <a:r>
              <a:rPr lang="zh-CN" altLang="en-US" dirty="0" smtClean="0"/>
              <a:t>硬件的相关知识</a:t>
            </a:r>
            <a:endParaRPr lang="en-US" altLang="zh-CN" dirty="0" smtClean="0"/>
          </a:p>
          <a:p>
            <a:pPr lvl="1"/>
            <a:r>
              <a:rPr lang="zh-CN" altLang="en-US" dirty="0" smtClean="0"/>
              <a:t>系统启动、内存管理、进程、线程、调度、文件系统</a:t>
            </a:r>
            <a:endParaRPr lang="en-US" altLang="zh-CN" dirty="0" smtClean="0"/>
          </a:p>
          <a:p>
            <a:r>
              <a:rPr lang="zh-CN" altLang="en-US" dirty="0" smtClean="0"/>
              <a:t>学会团队合作和工程方法</a:t>
            </a:r>
            <a:endParaRPr lang="zh-CN" altLang="en-US" dirty="0"/>
          </a:p>
        </p:txBody>
      </p:sp>
    </p:spTree>
    <p:extLst>
      <p:ext uri="{BB962C8B-B14F-4D97-AF65-F5344CB8AC3E}">
        <p14:creationId xmlns:p14="http://schemas.microsoft.com/office/powerpoint/2010/main" val="1923628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제목 2"/>
          <p:cNvSpPr>
            <a:spLocks noGrp="1"/>
          </p:cNvSpPr>
          <p:nvPr>
            <p:ph type="title"/>
          </p:nvPr>
        </p:nvSpPr>
        <p:spPr/>
        <p:txBody>
          <a:bodyPr/>
          <a:lstStyle/>
          <a:p>
            <a:r>
              <a:rPr lang="en-US" altLang="ko-KR" smtClean="0"/>
              <a:t>Version Management (1/2)</a:t>
            </a:r>
            <a:endParaRPr lang="ko-KR" altLang="en-US" smtClean="0"/>
          </a:p>
        </p:txBody>
      </p:sp>
      <p:sp>
        <p:nvSpPr>
          <p:cNvPr id="2" name="내용 개체 틀 1"/>
          <p:cNvSpPr>
            <a:spLocks noGrp="1"/>
          </p:cNvSpPr>
          <p:nvPr>
            <p:ph idx="1"/>
          </p:nvPr>
        </p:nvSpPr>
        <p:spPr>
          <a:xfrm>
            <a:off x="323528" y="1341438"/>
            <a:ext cx="5759871" cy="4967287"/>
          </a:xfrm>
        </p:spPr>
        <p:txBody>
          <a:bodyPr rtlCol="0">
            <a:normAutofit fontScale="92500" lnSpcReduction="20000"/>
          </a:bodyPr>
          <a:lstStyle/>
          <a:p>
            <a:pPr fontAlgn="auto">
              <a:spcAft>
                <a:spcPts val="0"/>
              </a:spcAft>
              <a:buFont typeface="Arial" pitchFamily="34" charset="0"/>
              <a:buChar char="•"/>
              <a:defRPr/>
            </a:pPr>
            <a:r>
              <a:rPr lang="en-US" altLang="ko-KR" dirty="0" smtClean="0"/>
              <a:t>Add a source code, ‘hello.cpp’</a:t>
            </a:r>
          </a:p>
          <a:p>
            <a:pPr marL="857250" lvl="1" indent="-457200" fontAlgn="auto">
              <a:spcAft>
                <a:spcPts val="0"/>
              </a:spcAft>
              <a:buFont typeface="+mj-lt"/>
              <a:buAutoNum type="arabicPeriod"/>
              <a:defRPr/>
            </a:pPr>
            <a:r>
              <a:rPr lang="en-US" altLang="ko-KR" dirty="0" smtClean="0"/>
              <a:t>Add </a:t>
            </a:r>
            <a:r>
              <a:rPr lang="en-US" altLang="ko-KR" dirty="0" err="1" smtClean="0"/>
              <a:t>hello.c</a:t>
            </a:r>
            <a:r>
              <a:rPr lang="en-US" altLang="ko-KR" dirty="0" smtClean="0"/>
              <a:t> to staging area</a:t>
            </a:r>
          </a:p>
          <a:p>
            <a:pPr marL="1257300" lvl="2" indent="-457200" fontAlgn="auto">
              <a:spcAft>
                <a:spcPts val="0"/>
              </a:spcAft>
              <a:buFont typeface="+mj-lt"/>
              <a:buAutoNum type="arabicPeriod"/>
              <a:defRPr/>
            </a:pPr>
            <a:r>
              <a:rPr lang="en-US" altLang="ko-KR" dirty="0" smtClean="0"/>
              <a:t>$ </a:t>
            </a:r>
            <a:r>
              <a:rPr lang="en-US" altLang="ko-KR" dirty="0" err="1" smtClean="0"/>
              <a:t>git</a:t>
            </a:r>
            <a:r>
              <a:rPr lang="en-US" altLang="ko-KR" dirty="0" smtClean="0"/>
              <a:t> add </a:t>
            </a:r>
            <a:r>
              <a:rPr lang="en-US" altLang="ko-KR" dirty="0" err="1" smtClean="0">
                <a:solidFill>
                  <a:srgbClr val="FF0000"/>
                </a:solidFill>
              </a:rPr>
              <a:t>hello.c</a:t>
            </a:r>
            <a:endParaRPr lang="en-US" altLang="ko-KR" dirty="0" smtClean="0">
              <a:solidFill>
                <a:srgbClr val="FF0000"/>
              </a:solidFill>
            </a:endParaRPr>
          </a:p>
          <a:p>
            <a:pPr marL="857250" lvl="1" indent="-457200" fontAlgn="auto">
              <a:spcAft>
                <a:spcPts val="0"/>
              </a:spcAft>
              <a:buFont typeface="+mj-lt"/>
              <a:buAutoNum type="arabicPeriod"/>
              <a:defRPr/>
            </a:pPr>
            <a:r>
              <a:rPr lang="en-US" altLang="ko-KR" dirty="0" smtClean="0"/>
              <a:t>Make a new version</a:t>
            </a:r>
          </a:p>
          <a:p>
            <a:pPr marL="1257300" lvl="2" indent="-457200" fontAlgn="auto">
              <a:spcAft>
                <a:spcPts val="0"/>
              </a:spcAft>
              <a:buFont typeface="+mj-lt"/>
              <a:buAutoNum type="arabicPeriod"/>
              <a:defRPr/>
            </a:pPr>
            <a:r>
              <a:rPr lang="en-US" altLang="ko-KR" dirty="0" smtClean="0"/>
              <a:t>$ </a:t>
            </a:r>
            <a:r>
              <a:rPr lang="en-US" altLang="ko-KR" dirty="0" err="1" smtClean="0"/>
              <a:t>git</a:t>
            </a:r>
            <a:r>
              <a:rPr lang="en-US" altLang="ko-KR" dirty="0" smtClean="0"/>
              <a:t> commit -m “</a:t>
            </a:r>
            <a:r>
              <a:rPr lang="en-US" altLang="ko-KR" dirty="0" smtClean="0">
                <a:solidFill>
                  <a:srgbClr val="FF0000"/>
                </a:solidFill>
              </a:rPr>
              <a:t>commit message</a:t>
            </a:r>
            <a:r>
              <a:rPr lang="en-US" altLang="ko-KR" dirty="0" smtClean="0"/>
              <a:t>”</a:t>
            </a:r>
          </a:p>
          <a:p>
            <a:pPr fontAlgn="auto">
              <a:spcAft>
                <a:spcPts val="0"/>
              </a:spcAft>
              <a:buFont typeface="Arial" pitchFamily="34" charset="0"/>
              <a:buChar char="•"/>
              <a:defRPr/>
            </a:pPr>
            <a:r>
              <a:rPr lang="en-US" altLang="ko-KR" dirty="0" smtClean="0"/>
              <a:t>Add all of the source code</a:t>
            </a:r>
            <a:endParaRPr lang="ko-KR" altLang="en-US" dirty="0" smtClean="0"/>
          </a:p>
          <a:p>
            <a:pPr marL="857250" lvl="1" indent="-457200" fontAlgn="auto">
              <a:spcAft>
                <a:spcPts val="0"/>
              </a:spcAft>
              <a:buFont typeface="+mj-lt"/>
              <a:buAutoNum type="arabicPeriod"/>
              <a:defRPr/>
            </a:pPr>
            <a:r>
              <a:rPr lang="en-US" altLang="ko-KR" dirty="0" smtClean="0"/>
              <a:t>Add all of the source code</a:t>
            </a:r>
          </a:p>
          <a:p>
            <a:pPr marL="1257300" lvl="2" indent="-457200" fontAlgn="auto">
              <a:spcAft>
                <a:spcPts val="0"/>
              </a:spcAft>
              <a:buFont typeface="+mj-lt"/>
              <a:buAutoNum type="arabicPeriod"/>
              <a:defRPr/>
            </a:pPr>
            <a:r>
              <a:rPr lang="en-US" altLang="ko-KR" dirty="0" smtClean="0"/>
              <a:t>$ </a:t>
            </a:r>
            <a:r>
              <a:rPr lang="en-US" altLang="ko-KR" dirty="0" err="1" smtClean="0"/>
              <a:t>git</a:t>
            </a:r>
            <a:r>
              <a:rPr lang="en-US" altLang="ko-KR" dirty="0" smtClean="0"/>
              <a:t> add --all</a:t>
            </a:r>
          </a:p>
          <a:p>
            <a:pPr marL="857250" lvl="1" indent="-457200" fontAlgn="auto">
              <a:spcAft>
                <a:spcPts val="0"/>
              </a:spcAft>
              <a:buFont typeface="+mj-lt"/>
              <a:buAutoNum type="arabicPeriod"/>
              <a:defRPr/>
            </a:pPr>
            <a:r>
              <a:rPr lang="en-US" altLang="ko-KR" dirty="0" smtClean="0"/>
              <a:t>Make a new version</a:t>
            </a:r>
          </a:p>
          <a:p>
            <a:pPr marL="1257300" lvl="2" indent="-457200" fontAlgn="auto">
              <a:spcAft>
                <a:spcPts val="0"/>
              </a:spcAft>
              <a:buFont typeface="+mj-lt"/>
              <a:buAutoNum type="arabicPeriod"/>
              <a:defRPr/>
            </a:pPr>
            <a:r>
              <a:rPr lang="en-US" altLang="ko-KR" dirty="0"/>
              <a:t>$ </a:t>
            </a:r>
            <a:r>
              <a:rPr lang="en-US" altLang="ko-KR" dirty="0" err="1"/>
              <a:t>git</a:t>
            </a:r>
            <a:r>
              <a:rPr lang="en-US" altLang="ko-KR" dirty="0"/>
              <a:t> commit -m “</a:t>
            </a:r>
            <a:r>
              <a:rPr lang="en-US" altLang="ko-KR" dirty="0">
                <a:solidFill>
                  <a:srgbClr val="FF0000"/>
                </a:solidFill>
              </a:rPr>
              <a:t>commit message</a:t>
            </a:r>
            <a:r>
              <a:rPr lang="en-US" altLang="ko-KR" dirty="0" smtClean="0"/>
              <a:t>”</a:t>
            </a:r>
          </a:p>
          <a:p>
            <a:pPr fontAlgn="auto">
              <a:spcAft>
                <a:spcPts val="0"/>
              </a:spcAft>
              <a:buFont typeface="Arial" pitchFamily="34" charset="0"/>
              <a:buChar char="•"/>
              <a:defRPr/>
            </a:pPr>
            <a:r>
              <a:rPr lang="en-US" altLang="ko-KR" dirty="0" smtClean="0"/>
              <a:t>Display staging area’s status</a:t>
            </a:r>
            <a:endParaRPr lang="en-US" altLang="ko-KR" dirty="0"/>
          </a:p>
          <a:p>
            <a:pPr marL="914400" lvl="1" indent="-457200" fontAlgn="auto">
              <a:spcAft>
                <a:spcPts val="0"/>
              </a:spcAft>
              <a:buFont typeface="+mj-lt"/>
              <a:buAutoNum type="arabicPeriod"/>
              <a:defRPr/>
            </a:pPr>
            <a:r>
              <a:rPr lang="en-US" altLang="ko-KR" dirty="0"/>
              <a:t>$ </a:t>
            </a:r>
            <a:r>
              <a:rPr lang="en-US" altLang="ko-KR" dirty="0" err="1"/>
              <a:t>git</a:t>
            </a:r>
            <a:r>
              <a:rPr lang="en-US" altLang="ko-KR" dirty="0"/>
              <a:t> </a:t>
            </a:r>
            <a:r>
              <a:rPr lang="en-US" altLang="ko-KR" dirty="0" smtClean="0"/>
              <a:t>status</a:t>
            </a:r>
            <a:endParaRPr lang="en-US" altLang="ko-KR" dirty="0"/>
          </a:p>
        </p:txBody>
      </p:sp>
      <p:pic>
        <p:nvPicPr>
          <p:cNvPr id="22532" name="그림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76938" y="1449388"/>
            <a:ext cx="2884487"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48098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제목 2"/>
          <p:cNvSpPr>
            <a:spLocks noGrp="1"/>
          </p:cNvSpPr>
          <p:nvPr>
            <p:ph type="title"/>
          </p:nvPr>
        </p:nvSpPr>
        <p:spPr/>
        <p:txBody>
          <a:bodyPr/>
          <a:lstStyle/>
          <a:p>
            <a:r>
              <a:rPr lang="en-US" altLang="ko-KR" smtClean="0"/>
              <a:t>Version Management (2/2)</a:t>
            </a:r>
            <a:endParaRPr lang="ko-KR" altLang="en-US" smtClean="0"/>
          </a:p>
        </p:txBody>
      </p:sp>
      <p:sp>
        <p:nvSpPr>
          <p:cNvPr id="23554" name="내용 개체 틀 1"/>
          <p:cNvSpPr>
            <a:spLocks noGrp="1"/>
          </p:cNvSpPr>
          <p:nvPr>
            <p:ph idx="1"/>
          </p:nvPr>
        </p:nvSpPr>
        <p:spPr>
          <a:xfrm>
            <a:off x="468313" y="1341438"/>
            <a:ext cx="5487281" cy="4967287"/>
          </a:xfrm>
        </p:spPr>
        <p:txBody>
          <a:bodyPr/>
          <a:lstStyle/>
          <a:p>
            <a:r>
              <a:rPr lang="en-US" altLang="ko-KR" sz="1800" dirty="0" smtClean="0"/>
              <a:t>Display the commit log</a:t>
            </a:r>
          </a:p>
          <a:p>
            <a:pPr marL="857250" lvl="1" indent="-457200">
              <a:buFont typeface="맑은 고딕" pitchFamily="50" charset="-127"/>
              <a:buAutoNum type="arabicPeriod"/>
            </a:pPr>
            <a:r>
              <a:rPr lang="en-US" altLang="ko-KR" sz="1800" dirty="0" smtClean="0"/>
              <a:t>$ </a:t>
            </a:r>
            <a:r>
              <a:rPr lang="en-US" altLang="ko-KR" sz="1800" dirty="0" err="1" smtClean="0"/>
              <a:t>git</a:t>
            </a:r>
            <a:r>
              <a:rPr lang="en-US" altLang="ko-KR" sz="1800" dirty="0" smtClean="0"/>
              <a:t> log</a:t>
            </a:r>
          </a:p>
          <a:p>
            <a:pPr marL="857250" lvl="1" indent="-457200"/>
            <a:r>
              <a:rPr lang="en-US" altLang="ko-KR" sz="1800" dirty="0" smtClean="0"/>
              <a:t>Each commit’s hash value, author information, date, message</a:t>
            </a:r>
          </a:p>
        </p:txBody>
      </p:sp>
      <p:sp>
        <p:nvSpPr>
          <p:cNvPr id="5" name="직사각형 4"/>
          <p:cNvSpPr/>
          <p:nvPr/>
        </p:nvSpPr>
        <p:spPr>
          <a:xfrm>
            <a:off x="554919" y="2829290"/>
            <a:ext cx="5400675" cy="2055812"/>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a:lstStyle/>
          <a:p>
            <a:pPr latinLnBrk="1">
              <a:defRPr/>
            </a:pPr>
            <a:r>
              <a:rPr lang="en-US" altLang="ko-KR" sz="1400" dirty="0">
                <a:solidFill>
                  <a:prstClr val="black"/>
                </a:solidFill>
              </a:rPr>
              <a:t>commit </a:t>
            </a:r>
            <a:r>
              <a:rPr lang="en-US" altLang="ko-KR" sz="1400" dirty="0" err="1">
                <a:solidFill>
                  <a:prstClr val="black"/>
                </a:solidFill>
              </a:rPr>
              <a:t>783c82ff64eda9f03401834de906eca77d01f691</a:t>
            </a:r>
            <a:endParaRPr lang="en-US" altLang="ko-KR" sz="1400" dirty="0">
              <a:solidFill>
                <a:prstClr val="black"/>
              </a:solidFill>
            </a:endParaRPr>
          </a:p>
          <a:p>
            <a:pPr latinLnBrk="1">
              <a:defRPr/>
            </a:pPr>
            <a:r>
              <a:rPr lang="en-US" altLang="ko-KR" sz="1400" dirty="0">
                <a:solidFill>
                  <a:prstClr val="black"/>
                </a:solidFill>
              </a:rPr>
              <a:t>Author: Gyeonghwan Hong &lt;</a:t>
            </a:r>
            <a:r>
              <a:rPr lang="en-US" altLang="ko-KR" sz="1400" dirty="0" err="1">
                <a:solidFill>
                  <a:prstClr val="black"/>
                </a:solidFill>
              </a:rPr>
              <a:t>redcarrottt@gmail.com</a:t>
            </a:r>
            <a:r>
              <a:rPr lang="en-US" altLang="ko-KR" sz="1400" dirty="0">
                <a:solidFill>
                  <a:prstClr val="black"/>
                </a:solidFill>
              </a:rPr>
              <a:t>&gt;</a:t>
            </a:r>
          </a:p>
          <a:p>
            <a:pPr latinLnBrk="1">
              <a:defRPr/>
            </a:pPr>
            <a:r>
              <a:rPr lang="en-US" altLang="ko-KR" sz="1400" dirty="0">
                <a:solidFill>
                  <a:prstClr val="black"/>
                </a:solidFill>
              </a:rPr>
              <a:t>Date:   Mon Sep 22 10:37:44 2014 +0900</a:t>
            </a:r>
          </a:p>
          <a:p>
            <a:pPr latinLnBrk="1">
              <a:defRPr/>
            </a:pPr>
            <a:r>
              <a:rPr lang="en-US" altLang="ko-KR" sz="1400" dirty="0">
                <a:solidFill>
                  <a:prstClr val="black"/>
                </a:solidFill>
              </a:rPr>
              <a:t>    2nd version commit: </a:t>
            </a:r>
            <a:r>
              <a:rPr lang="en-US" altLang="ko-KR" sz="1400" dirty="0" err="1">
                <a:solidFill>
                  <a:prstClr val="black"/>
                </a:solidFill>
              </a:rPr>
              <a:t>hello.c</a:t>
            </a:r>
            <a:r>
              <a:rPr lang="en-US" altLang="ko-KR" sz="1400" dirty="0">
                <a:solidFill>
                  <a:prstClr val="black"/>
                </a:solidFill>
              </a:rPr>
              <a:t> is added</a:t>
            </a:r>
          </a:p>
          <a:p>
            <a:pPr latinLnBrk="1">
              <a:defRPr/>
            </a:pPr>
            <a:endParaRPr lang="en-US" altLang="ko-KR" sz="1400" dirty="0">
              <a:solidFill>
                <a:prstClr val="black"/>
              </a:solidFill>
            </a:endParaRPr>
          </a:p>
          <a:p>
            <a:pPr latinLnBrk="1">
              <a:defRPr/>
            </a:pPr>
            <a:r>
              <a:rPr lang="en-US" altLang="ko-KR" sz="1400" dirty="0">
                <a:solidFill>
                  <a:prstClr val="black"/>
                </a:solidFill>
              </a:rPr>
              <a:t>commit </a:t>
            </a:r>
            <a:r>
              <a:rPr lang="en-US" altLang="ko-KR" sz="1400" b="1" dirty="0" err="1">
                <a:solidFill>
                  <a:prstClr val="black"/>
                </a:solidFill>
              </a:rPr>
              <a:t>712943bb31bf85430e1a027abe197e5b88a26110</a:t>
            </a:r>
            <a:endParaRPr lang="en-US" altLang="ko-KR" sz="1400" b="1" dirty="0">
              <a:solidFill>
                <a:prstClr val="black"/>
              </a:solidFill>
            </a:endParaRPr>
          </a:p>
          <a:p>
            <a:pPr latinLnBrk="1">
              <a:defRPr/>
            </a:pPr>
            <a:r>
              <a:rPr lang="en-US" altLang="ko-KR" sz="1400" dirty="0">
                <a:solidFill>
                  <a:prstClr val="black"/>
                </a:solidFill>
              </a:rPr>
              <a:t>Author: Gyeonghwan Hong &lt;</a:t>
            </a:r>
            <a:r>
              <a:rPr lang="en-US" altLang="ko-KR" sz="1400" dirty="0" err="1">
                <a:solidFill>
                  <a:prstClr val="black"/>
                </a:solidFill>
              </a:rPr>
              <a:t>redcarrottt@gmail.com</a:t>
            </a:r>
            <a:r>
              <a:rPr lang="en-US" altLang="ko-KR" sz="1400" dirty="0">
                <a:solidFill>
                  <a:prstClr val="black"/>
                </a:solidFill>
              </a:rPr>
              <a:t>&gt;</a:t>
            </a:r>
          </a:p>
          <a:p>
            <a:pPr latinLnBrk="1">
              <a:defRPr/>
            </a:pPr>
            <a:r>
              <a:rPr lang="en-US" altLang="ko-KR" sz="1400" dirty="0">
                <a:solidFill>
                  <a:prstClr val="black"/>
                </a:solidFill>
              </a:rPr>
              <a:t>Date:   Thu Aug 28 12:08:17 2014 +0900</a:t>
            </a:r>
          </a:p>
          <a:p>
            <a:pPr latinLnBrk="1">
              <a:defRPr/>
            </a:pPr>
            <a:r>
              <a:rPr lang="en-US" altLang="ko-KR" sz="1400" dirty="0">
                <a:solidFill>
                  <a:prstClr val="black"/>
                </a:solidFill>
              </a:rPr>
              <a:t>    1st version commit: </a:t>
            </a:r>
            <a:r>
              <a:rPr lang="en-US" altLang="ko-KR" sz="1400" dirty="0" err="1">
                <a:solidFill>
                  <a:prstClr val="black"/>
                </a:solidFill>
              </a:rPr>
              <a:t>hello.h</a:t>
            </a:r>
            <a:r>
              <a:rPr lang="en-US" altLang="ko-KR" sz="1400" dirty="0">
                <a:solidFill>
                  <a:prstClr val="black"/>
                </a:solidFill>
              </a:rPr>
              <a:t> is added</a:t>
            </a:r>
            <a:endParaRPr lang="ko-KR" altLang="en-US" sz="1400" b="1" dirty="0">
              <a:solidFill>
                <a:prstClr val="black"/>
              </a:solidFill>
            </a:endParaRPr>
          </a:p>
        </p:txBody>
      </p:sp>
      <p:sp>
        <p:nvSpPr>
          <p:cNvPr id="23557" name="내용 개체 틀 1"/>
          <p:cNvSpPr txBox="1">
            <a:spLocks/>
          </p:cNvSpPr>
          <p:nvPr/>
        </p:nvSpPr>
        <p:spPr bwMode="auto">
          <a:xfrm>
            <a:off x="457200" y="4941888"/>
            <a:ext cx="540067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맑은 고딕" pitchFamily="50" charset="-127"/>
                <a:cs typeface="Tahoma" pitchFamily="34" charset="0"/>
              </a:defRPr>
            </a:lvl1pPr>
            <a:lvl2pPr marL="914400" indent="-457200">
              <a:defRPr sz="2000">
                <a:solidFill>
                  <a:schemeClr val="tx1"/>
                </a:solidFill>
                <a:latin typeface="Tahoma" pitchFamily="34" charset="0"/>
                <a:ea typeface="맑은 고딕" pitchFamily="50" charset="-127"/>
                <a:cs typeface="Tahoma" pitchFamily="34" charset="0"/>
              </a:defRPr>
            </a:lvl2pPr>
            <a:lvl3pPr>
              <a:defRPr>
                <a:solidFill>
                  <a:schemeClr val="tx1"/>
                </a:solidFill>
                <a:latin typeface="Tahoma" pitchFamily="34" charset="0"/>
                <a:ea typeface="맑은 고딕" pitchFamily="50" charset="-127"/>
                <a:cs typeface="Tahoma" pitchFamily="34" charset="0"/>
              </a:defRPr>
            </a:lvl3pPr>
            <a:lvl4pPr>
              <a:defRPr sz="1600">
                <a:solidFill>
                  <a:schemeClr val="tx1"/>
                </a:solidFill>
                <a:latin typeface="Tahoma" pitchFamily="34" charset="0"/>
                <a:ea typeface="맑은 고딕" pitchFamily="50" charset="-127"/>
                <a:cs typeface="Tahoma" pitchFamily="34" charset="0"/>
              </a:defRPr>
            </a:lvl4pPr>
            <a:lvl5pPr>
              <a:defRPr sz="1600">
                <a:solidFill>
                  <a:schemeClr val="tx1"/>
                </a:solidFill>
                <a:latin typeface="Tahoma" pitchFamily="34" charset="0"/>
                <a:ea typeface="맑은 고딕" pitchFamily="50" charset="-127"/>
                <a:cs typeface="Tahoma" pitchFamily="34" charset="0"/>
              </a:defRPr>
            </a:lvl5pPr>
            <a:lvl6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6pPr>
            <a:lvl7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7pPr>
            <a:lvl8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8pPr>
            <a:lvl9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9pPr>
          </a:lstStyle>
          <a:p>
            <a:pPr marL="342900" indent="-342900" fontAlgn="base" latinLnBrk="1">
              <a:spcBef>
                <a:spcPct val="20000"/>
              </a:spcBef>
              <a:spcAft>
                <a:spcPct val="0"/>
              </a:spcAft>
              <a:buFont typeface="Arial" charset="0"/>
              <a:buChar char="•"/>
            </a:pPr>
            <a:r>
              <a:rPr lang="en-US" altLang="ko-KR" dirty="0">
                <a:solidFill>
                  <a:prstClr val="black"/>
                </a:solidFill>
                <a:latin typeface="맑은 고딕" pitchFamily="50" charset="-127"/>
              </a:rPr>
              <a:t>Return to a previous version</a:t>
            </a:r>
          </a:p>
          <a:p>
            <a:pPr lvl="1" fontAlgn="base" latinLnBrk="1">
              <a:spcBef>
                <a:spcPct val="20000"/>
              </a:spcBef>
              <a:spcAft>
                <a:spcPct val="0"/>
              </a:spcAft>
              <a:buFont typeface="맑은 고딕" pitchFamily="50" charset="-127"/>
              <a:buAutoNum type="arabicPeriod"/>
            </a:pPr>
            <a:r>
              <a:rPr lang="en-US" altLang="ko-KR" dirty="0" err="1">
                <a:solidFill>
                  <a:prstClr val="black"/>
                </a:solidFill>
                <a:latin typeface="맑은 고딕" pitchFamily="50" charset="-127"/>
              </a:rPr>
              <a:t>git</a:t>
            </a:r>
            <a:r>
              <a:rPr lang="en-US" altLang="ko-KR" dirty="0">
                <a:solidFill>
                  <a:prstClr val="black"/>
                </a:solidFill>
                <a:latin typeface="맑은 고딕" pitchFamily="50" charset="-127"/>
              </a:rPr>
              <a:t> checkout </a:t>
            </a:r>
            <a:r>
              <a:rPr lang="en-US" altLang="ko-KR" dirty="0">
                <a:solidFill>
                  <a:srgbClr val="FF0000"/>
                </a:solidFill>
                <a:latin typeface="맑은 고딕" pitchFamily="50" charset="-127"/>
              </a:rPr>
              <a:t>&lt;commit’s hash value&gt;</a:t>
            </a:r>
          </a:p>
        </p:txBody>
      </p:sp>
      <p:pic>
        <p:nvPicPr>
          <p:cNvPr id="23558" name="그림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76938" y="1449388"/>
            <a:ext cx="2884487"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직사각형 7"/>
          <p:cNvSpPr/>
          <p:nvPr/>
        </p:nvSpPr>
        <p:spPr>
          <a:xfrm>
            <a:off x="6119813" y="4797425"/>
            <a:ext cx="2555875" cy="719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1">
              <a:defRPr/>
            </a:pPr>
            <a:endParaRPr lang="ko-KR" altLang="en-US">
              <a:solidFill>
                <a:prstClr val="white"/>
              </a:solidFill>
            </a:endParaRPr>
          </a:p>
        </p:txBody>
      </p:sp>
      <p:cxnSp>
        <p:nvCxnSpPr>
          <p:cNvPr id="10" name="꺾인 연결선 9"/>
          <p:cNvCxnSpPr>
            <a:stCxn id="8" idx="1"/>
          </p:cNvCxnSpPr>
          <p:nvPr/>
        </p:nvCxnSpPr>
        <p:spPr>
          <a:xfrm rot="10800000" flipH="1">
            <a:off x="6119813" y="2097088"/>
            <a:ext cx="73025" cy="3060700"/>
          </a:xfrm>
          <a:prstGeom prst="bentConnector4">
            <a:avLst>
              <a:gd name="adj1" fmla="val -282832"/>
              <a:gd name="adj2" fmla="val 100037"/>
            </a:avLst>
          </a:prstGeom>
          <a:ln w="381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9" name="내용 개체 틀 1"/>
          <p:cNvSpPr txBox="1">
            <a:spLocks/>
          </p:cNvSpPr>
          <p:nvPr/>
        </p:nvSpPr>
        <p:spPr>
          <a:xfrm>
            <a:off x="490538" y="5837238"/>
            <a:ext cx="8545512" cy="444500"/>
          </a:xfrm>
          <a:prstGeom prst="rect">
            <a:avLst/>
          </a:prstGeom>
        </p:spPr>
        <p:txBody>
          <a:bodyPr>
            <a:normAutofit fontScale="92500"/>
          </a:bodyPr>
          <a:lstStyle>
            <a:lvl1pPr marL="342900" indent="-342900" algn="l" defTabSz="914400" rtl="0" eaLnBrk="1" latinLnBrk="1" hangingPunct="1">
              <a:spcBef>
                <a:spcPct val="20000"/>
              </a:spcBef>
              <a:buFont typeface="Arial" pitchFamily="34" charset="0"/>
              <a:buChar char="•"/>
              <a:defRPr sz="2400" b="1" kern="1200" spc="0">
                <a:solidFill>
                  <a:schemeClr val="tx1"/>
                </a:solidFill>
                <a:latin typeface="+mn-ea"/>
                <a:ea typeface="+mn-ea"/>
                <a:cs typeface="+mn-cs"/>
              </a:defRPr>
            </a:lvl1pPr>
            <a:lvl2pPr marL="742950" indent="-285750" algn="l" defTabSz="914400" rtl="0" eaLnBrk="1" latinLnBrk="1" hangingPunct="1">
              <a:spcBef>
                <a:spcPct val="20000"/>
              </a:spcBef>
              <a:buFont typeface="Arial" pitchFamily="34" charset="0"/>
              <a:buChar char="–"/>
              <a:defRPr sz="2000" kern="1200" spc="0">
                <a:solidFill>
                  <a:schemeClr val="tx1"/>
                </a:solidFill>
                <a:latin typeface="+mn-ea"/>
                <a:ea typeface="+mn-ea"/>
                <a:cs typeface="+mn-cs"/>
              </a:defRPr>
            </a:lvl2pPr>
            <a:lvl3pPr marL="1143000" indent="-228600" algn="l" defTabSz="914400" rtl="0" eaLnBrk="1" latinLnBrk="1" hangingPunct="1">
              <a:spcBef>
                <a:spcPct val="20000"/>
              </a:spcBef>
              <a:buFont typeface="Arial" pitchFamily="34" charset="0"/>
              <a:buChar char="•"/>
              <a:defRPr sz="1800" kern="1200" spc="0">
                <a:solidFill>
                  <a:schemeClr val="tx1"/>
                </a:solidFill>
                <a:latin typeface="+mn-ea"/>
                <a:ea typeface="+mn-ea"/>
                <a:cs typeface="+mn-cs"/>
              </a:defRPr>
            </a:lvl3pPr>
            <a:lvl4pPr marL="1600200" indent="-228600" algn="l" defTabSz="914400" rtl="0" eaLnBrk="1" latinLnBrk="1" hangingPunct="1">
              <a:spcBef>
                <a:spcPct val="20000"/>
              </a:spcBef>
              <a:buFont typeface="Arial" pitchFamily="34" charset="0"/>
              <a:buChar char="–"/>
              <a:defRPr sz="1600" kern="1200" spc="0">
                <a:solidFill>
                  <a:schemeClr val="tx1"/>
                </a:solidFill>
                <a:latin typeface="+mn-ea"/>
                <a:ea typeface="+mn-ea"/>
                <a:cs typeface="+mn-cs"/>
              </a:defRPr>
            </a:lvl4pPr>
            <a:lvl5pPr marL="2057400" indent="-228600" algn="l" defTabSz="914400" rtl="0" eaLnBrk="1" latinLnBrk="1" hangingPunct="1">
              <a:spcBef>
                <a:spcPct val="20000"/>
              </a:spcBef>
              <a:buFont typeface="Arial" pitchFamily="34" charset="0"/>
              <a:buChar char="»"/>
              <a:defRPr sz="1600" kern="1200" spc="0">
                <a:solidFill>
                  <a:schemeClr val="tx1"/>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vl="1">
              <a:defRPr/>
            </a:pPr>
            <a:r>
              <a:rPr lang="en-US" altLang="ko-KR" dirty="0" smtClean="0">
                <a:solidFill>
                  <a:prstClr val="black"/>
                </a:solidFill>
              </a:rPr>
              <a:t>ex. </a:t>
            </a:r>
            <a:r>
              <a:rPr lang="en-US" altLang="ko-KR" dirty="0" err="1" smtClean="0">
                <a:solidFill>
                  <a:prstClr val="black"/>
                </a:solidFill>
              </a:rPr>
              <a:t>git</a:t>
            </a:r>
            <a:r>
              <a:rPr lang="en-US" altLang="ko-KR" dirty="0" smtClean="0">
                <a:solidFill>
                  <a:prstClr val="black"/>
                </a:solidFill>
              </a:rPr>
              <a:t> checkout </a:t>
            </a:r>
            <a:r>
              <a:rPr lang="en-US" altLang="ko-KR" b="1" dirty="0" err="1" smtClean="0">
                <a:solidFill>
                  <a:prstClr val="black"/>
                </a:solidFill>
              </a:rPr>
              <a:t>712943bb31bf85430e1a027abe197e5b88a26110</a:t>
            </a:r>
            <a:endParaRPr lang="en-US" altLang="ko-KR" b="1" dirty="0">
              <a:solidFill>
                <a:prstClr val="black"/>
              </a:solidFill>
            </a:endParaRPr>
          </a:p>
        </p:txBody>
      </p:sp>
    </p:spTree>
    <p:extLst>
      <p:ext uri="{BB962C8B-B14F-4D97-AF65-F5344CB8AC3E}">
        <p14:creationId xmlns:p14="http://schemas.microsoft.com/office/powerpoint/2010/main" val="2161493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제목 2"/>
          <p:cNvSpPr>
            <a:spLocks noGrp="1"/>
          </p:cNvSpPr>
          <p:nvPr>
            <p:ph type="title"/>
          </p:nvPr>
        </p:nvSpPr>
        <p:spPr/>
        <p:txBody>
          <a:bodyPr/>
          <a:lstStyle/>
          <a:p>
            <a:r>
              <a:rPr lang="en-US" altLang="ko-KR" smtClean="0"/>
              <a:t>Local &amp; Remote Repository (1/2)</a:t>
            </a:r>
            <a:endParaRPr lang="ko-KR" altLang="en-US" smtClean="0"/>
          </a:p>
        </p:txBody>
      </p:sp>
      <p:sp>
        <p:nvSpPr>
          <p:cNvPr id="24578" name="내용 개체 틀 1"/>
          <p:cNvSpPr>
            <a:spLocks noGrp="1"/>
          </p:cNvSpPr>
          <p:nvPr>
            <p:ph idx="1"/>
          </p:nvPr>
        </p:nvSpPr>
        <p:spPr/>
        <p:txBody>
          <a:bodyPr/>
          <a:lstStyle/>
          <a:p>
            <a:r>
              <a:rPr lang="en-US" altLang="ko-KR" sz="2000" dirty="0" smtClean="0"/>
              <a:t>“Commit”</a:t>
            </a:r>
          </a:p>
          <a:p>
            <a:pPr lvl="1"/>
            <a:r>
              <a:rPr lang="en-US" altLang="ko-KR" sz="2000" dirty="0" smtClean="0">
                <a:solidFill>
                  <a:srgbClr val="FF0000"/>
                </a:solidFill>
              </a:rPr>
              <a:t>Make a new version </a:t>
            </a:r>
            <a:r>
              <a:rPr lang="en-US" altLang="ko-KR" sz="2000" b="1" dirty="0" smtClean="0">
                <a:solidFill>
                  <a:srgbClr val="FF0000"/>
                </a:solidFill>
              </a:rPr>
              <a:t>on local repository</a:t>
            </a:r>
            <a:endParaRPr lang="en-US" altLang="ko-KR" sz="2000" dirty="0" smtClean="0">
              <a:solidFill>
                <a:srgbClr val="FF0000"/>
              </a:solidFill>
            </a:endParaRPr>
          </a:p>
          <a:p>
            <a:r>
              <a:rPr lang="en-US" altLang="ko-KR" sz="2000" dirty="0" smtClean="0"/>
              <a:t>“Push”</a:t>
            </a:r>
          </a:p>
          <a:p>
            <a:pPr lvl="1"/>
            <a:r>
              <a:rPr lang="en-US" altLang="ko-KR" sz="2000" b="1" dirty="0" smtClean="0"/>
              <a:t>Upload</a:t>
            </a:r>
            <a:r>
              <a:rPr lang="en-US" altLang="ko-KR" sz="2000" dirty="0" smtClean="0"/>
              <a:t> commits in local repository to remote repository</a:t>
            </a:r>
          </a:p>
        </p:txBody>
      </p:sp>
      <p:sp>
        <p:nvSpPr>
          <p:cNvPr id="24580" name="내용 개체 틀 1"/>
          <p:cNvSpPr txBox="1">
            <a:spLocks/>
          </p:cNvSpPr>
          <p:nvPr/>
        </p:nvSpPr>
        <p:spPr bwMode="auto">
          <a:xfrm>
            <a:off x="441325" y="3068638"/>
            <a:ext cx="3554413" cy="321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맑은 고딕" pitchFamily="50" charset="-127"/>
                <a:cs typeface="Tahoma" pitchFamily="34" charset="0"/>
              </a:defRPr>
            </a:lvl1pPr>
            <a:lvl2pPr>
              <a:defRPr sz="2000">
                <a:solidFill>
                  <a:schemeClr val="tx1"/>
                </a:solidFill>
                <a:latin typeface="Tahoma" pitchFamily="34" charset="0"/>
                <a:ea typeface="맑은 고딕" pitchFamily="50" charset="-127"/>
                <a:cs typeface="Tahoma" pitchFamily="34" charset="0"/>
              </a:defRPr>
            </a:lvl2pPr>
            <a:lvl3pPr>
              <a:defRPr>
                <a:solidFill>
                  <a:schemeClr val="tx1"/>
                </a:solidFill>
                <a:latin typeface="Tahoma" pitchFamily="34" charset="0"/>
                <a:ea typeface="맑은 고딕" pitchFamily="50" charset="-127"/>
                <a:cs typeface="Tahoma" pitchFamily="34" charset="0"/>
              </a:defRPr>
            </a:lvl3pPr>
            <a:lvl4pPr>
              <a:defRPr sz="1600">
                <a:solidFill>
                  <a:schemeClr val="tx1"/>
                </a:solidFill>
                <a:latin typeface="Tahoma" pitchFamily="34" charset="0"/>
                <a:ea typeface="맑은 고딕" pitchFamily="50" charset="-127"/>
                <a:cs typeface="Tahoma" pitchFamily="34" charset="0"/>
              </a:defRPr>
            </a:lvl4pPr>
            <a:lvl5pPr>
              <a:defRPr sz="1600">
                <a:solidFill>
                  <a:schemeClr val="tx1"/>
                </a:solidFill>
                <a:latin typeface="Tahoma" pitchFamily="34" charset="0"/>
                <a:ea typeface="맑은 고딕" pitchFamily="50" charset="-127"/>
                <a:cs typeface="Tahoma" pitchFamily="34" charset="0"/>
              </a:defRPr>
            </a:lvl5pPr>
            <a:lvl6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6pPr>
            <a:lvl7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7pPr>
            <a:lvl8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8pPr>
            <a:lvl9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9pPr>
          </a:lstStyle>
          <a:p>
            <a:pPr marL="342900" indent="-342900" fontAlgn="base" latinLnBrk="1">
              <a:spcBef>
                <a:spcPct val="20000"/>
              </a:spcBef>
              <a:spcAft>
                <a:spcPct val="0"/>
              </a:spcAft>
              <a:buFont typeface="Arial" charset="0"/>
              <a:buChar char="•"/>
            </a:pPr>
            <a:r>
              <a:rPr lang="en-US" altLang="ko-KR" dirty="0">
                <a:solidFill>
                  <a:prstClr val="black"/>
                </a:solidFill>
                <a:latin typeface="맑은 고딕" pitchFamily="50" charset="-127"/>
              </a:rPr>
              <a:t>“Pull”</a:t>
            </a:r>
            <a:endParaRPr lang="ko-KR" altLang="en-US" dirty="0">
              <a:solidFill>
                <a:prstClr val="black"/>
              </a:solidFill>
              <a:latin typeface="맑은 고딕" pitchFamily="50" charset="-127"/>
            </a:endParaRPr>
          </a:p>
          <a:p>
            <a:pPr marL="742950" lvl="1" indent="-285750" fontAlgn="base" latinLnBrk="1">
              <a:spcBef>
                <a:spcPct val="20000"/>
              </a:spcBef>
              <a:spcAft>
                <a:spcPct val="0"/>
              </a:spcAft>
              <a:buFont typeface="Arial" charset="0"/>
              <a:buChar char="–"/>
            </a:pPr>
            <a:r>
              <a:rPr lang="en-US" altLang="ko-KR" b="1" dirty="0">
                <a:solidFill>
                  <a:prstClr val="black"/>
                </a:solidFill>
                <a:latin typeface="맑은 고딕" pitchFamily="50" charset="-127"/>
              </a:rPr>
              <a:t>Download</a:t>
            </a:r>
            <a:r>
              <a:rPr lang="en-US" altLang="ko-KR" dirty="0">
                <a:solidFill>
                  <a:prstClr val="black"/>
                </a:solidFill>
                <a:latin typeface="맑은 고딕" pitchFamily="50" charset="-127"/>
              </a:rPr>
              <a:t> commits in remote repository to local repository</a:t>
            </a:r>
            <a:endParaRPr lang="ko-KR" altLang="en-US" dirty="0">
              <a:solidFill>
                <a:prstClr val="black"/>
              </a:solidFill>
              <a:latin typeface="맑은 고딕" pitchFamily="50" charset="-127"/>
            </a:endParaRPr>
          </a:p>
        </p:txBody>
      </p:sp>
      <p:pic>
        <p:nvPicPr>
          <p:cNvPr id="24581" name="그림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3200" y="3068638"/>
            <a:ext cx="498792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53762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제목 2"/>
          <p:cNvSpPr>
            <a:spLocks noGrp="1"/>
          </p:cNvSpPr>
          <p:nvPr>
            <p:ph type="title"/>
          </p:nvPr>
        </p:nvSpPr>
        <p:spPr/>
        <p:txBody>
          <a:bodyPr/>
          <a:lstStyle/>
          <a:p>
            <a:r>
              <a:rPr lang="en-US" altLang="ko-KR" smtClean="0"/>
              <a:t>Local &amp; Remote Repository (2/2)</a:t>
            </a:r>
            <a:endParaRPr lang="ko-KR" altLang="en-US" smtClean="0"/>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2000" dirty="0" smtClean="0"/>
              <a:t>Upload to remote repository</a:t>
            </a:r>
          </a:p>
          <a:p>
            <a:pPr marL="914400" lvl="1" indent="-514350" fontAlgn="auto">
              <a:spcAft>
                <a:spcPts val="0"/>
              </a:spcAft>
              <a:buFont typeface="+mj-lt"/>
              <a:buAutoNum type="arabicPeriod"/>
              <a:defRPr/>
            </a:pPr>
            <a:r>
              <a:rPr lang="en-US" altLang="ko-KR" sz="2000" dirty="0"/>
              <a:t>$ </a:t>
            </a:r>
            <a:r>
              <a:rPr lang="en-US" altLang="ko-KR" sz="2000" dirty="0" err="1"/>
              <a:t>git</a:t>
            </a:r>
            <a:r>
              <a:rPr lang="en-US" altLang="ko-KR" sz="2000" dirty="0"/>
              <a:t> push </a:t>
            </a:r>
            <a:r>
              <a:rPr lang="en-US" altLang="ko-KR" sz="2000" dirty="0">
                <a:solidFill>
                  <a:srgbClr val="FF0000"/>
                </a:solidFill>
              </a:rPr>
              <a:t>&lt;remote name&gt; &lt;remote branch&gt;</a:t>
            </a:r>
          </a:p>
          <a:p>
            <a:pPr lvl="1" fontAlgn="auto">
              <a:spcAft>
                <a:spcPts val="0"/>
              </a:spcAft>
              <a:buFont typeface="Arial" pitchFamily="34" charset="0"/>
              <a:buChar char="–"/>
              <a:defRPr/>
            </a:pPr>
            <a:r>
              <a:rPr lang="en-US" altLang="ko-KR" sz="2000" dirty="0" smtClean="0"/>
              <a:t>ex. $ </a:t>
            </a:r>
            <a:r>
              <a:rPr lang="en-US" altLang="ko-KR" sz="2000" dirty="0" err="1" smtClean="0"/>
              <a:t>git</a:t>
            </a:r>
            <a:r>
              <a:rPr lang="en-US" altLang="ko-KR" sz="2000" dirty="0" smtClean="0"/>
              <a:t> push </a:t>
            </a:r>
            <a:r>
              <a:rPr lang="en-US" altLang="ko-KR" sz="2000" b="1" dirty="0" smtClean="0"/>
              <a:t>origin master</a:t>
            </a:r>
          </a:p>
        </p:txBody>
      </p:sp>
      <p:sp>
        <p:nvSpPr>
          <p:cNvPr id="25604" name="내용 개체 틀 1"/>
          <p:cNvSpPr txBox="1">
            <a:spLocks/>
          </p:cNvSpPr>
          <p:nvPr/>
        </p:nvSpPr>
        <p:spPr bwMode="auto">
          <a:xfrm>
            <a:off x="441325" y="3068638"/>
            <a:ext cx="3554413" cy="321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맑은 고딕" pitchFamily="50" charset="-127"/>
                <a:cs typeface="Tahoma" pitchFamily="34" charset="0"/>
              </a:defRPr>
            </a:lvl1pPr>
            <a:lvl2pPr>
              <a:defRPr sz="2000">
                <a:solidFill>
                  <a:schemeClr val="tx1"/>
                </a:solidFill>
                <a:latin typeface="Tahoma" pitchFamily="34" charset="0"/>
                <a:ea typeface="맑은 고딕" pitchFamily="50" charset="-127"/>
                <a:cs typeface="Tahoma" pitchFamily="34" charset="0"/>
              </a:defRPr>
            </a:lvl2pPr>
            <a:lvl3pPr>
              <a:defRPr>
                <a:solidFill>
                  <a:schemeClr val="tx1"/>
                </a:solidFill>
                <a:latin typeface="Tahoma" pitchFamily="34" charset="0"/>
                <a:ea typeface="맑은 고딕" pitchFamily="50" charset="-127"/>
                <a:cs typeface="Tahoma" pitchFamily="34" charset="0"/>
              </a:defRPr>
            </a:lvl3pPr>
            <a:lvl4pPr>
              <a:defRPr sz="1600">
                <a:solidFill>
                  <a:schemeClr val="tx1"/>
                </a:solidFill>
                <a:latin typeface="Tahoma" pitchFamily="34" charset="0"/>
                <a:ea typeface="맑은 고딕" pitchFamily="50" charset="-127"/>
                <a:cs typeface="Tahoma" pitchFamily="34" charset="0"/>
              </a:defRPr>
            </a:lvl4pPr>
            <a:lvl5pPr>
              <a:defRPr sz="1600">
                <a:solidFill>
                  <a:schemeClr val="tx1"/>
                </a:solidFill>
                <a:latin typeface="Tahoma" pitchFamily="34" charset="0"/>
                <a:ea typeface="맑은 고딕" pitchFamily="50" charset="-127"/>
                <a:cs typeface="Tahoma" pitchFamily="34" charset="0"/>
              </a:defRPr>
            </a:lvl5pPr>
            <a:lvl6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6pPr>
            <a:lvl7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7pPr>
            <a:lvl8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8pPr>
            <a:lvl9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9pPr>
          </a:lstStyle>
          <a:p>
            <a:pPr marL="342900" indent="-342900" fontAlgn="base" latinLnBrk="1">
              <a:spcBef>
                <a:spcPct val="20000"/>
              </a:spcBef>
              <a:spcAft>
                <a:spcPct val="0"/>
              </a:spcAft>
              <a:buFont typeface="Arial" charset="0"/>
              <a:buChar char="•"/>
            </a:pPr>
            <a:endParaRPr lang="ko-KR" altLang="en-US">
              <a:solidFill>
                <a:prstClr val="black"/>
              </a:solidFill>
              <a:latin typeface="맑은 고딕" pitchFamily="50" charset="-127"/>
            </a:endParaRPr>
          </a:p>
        </p:txBody>
      </p:sp>
      <p:pic>
        <p:nvPicPr>
          <p:cNvPr id="25605" name="그림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628900"/>
            <a:ext cx="5508625"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내용 개체 틀 1"/>
          <p:cNvSpPr txBox="1">
            <a:spLocks/>
          </p:cNvSpPr>
          <p:nvPr/>
        </p:nvSpPr>
        <p:spPr>
          <a:xfrm>
            <a:off x="434975" y="2636838"/>
            <a:ext cx="5649913" cy="971550"/>
          </a:xfrm>
          <a:prstGeom prst="rect">
            <a:avLst/>
          </a:prstGeom>
        </p:spPr>
        <p:txBody>
          <a:bodyPr>
            <a:normAutofit/>
          </a:bodyPr>
          <a:lstStyle>
            <a:lvl1pPr>
              <a:defRPr sz="2400" b="1">
                <a:solidFill>
                  <a:schemeClr val="tx1"/>
                </a:solidFill>
                <a:latin typeface="Tahoma" pitchFamily="34" charset="0"/>
                <a:ea typeface="맑은 고딕" pitchFamily="50" charset="-127"/>
                <a:cs typeface="Tahoma" pitchFamily="34" charset="0"/>
              </a:defRPr>
            </a:lvl1pPr>
            <a:lvl2pPr marL="914400" indent="-514350">
              <a:defRPr sz="2000">
                <a:solidFill>
                  <a:schemeClr val="tx1"/>
                </a:solidFill>
                <a:latin typeface="Tahoma" pitchFamily="34" charset="0"/>
                <a:ea typeface="맑은 고딕" pitchFamily="50" charset="-127"/>
                <a:cs typeface="Tahoma" pitchFamily="34" charset="0"/>
              </a:defRPr>
            </a:lvl2pPr>
            <a:lvl3pPr>
              <a:defRPr>
                <a:solidFill>
                  <a:schemeClr val="tx1"/>
                </a:solidFill>
                <a:latin typeface="Tahoma" pitchFamily="34" charset="0"/>
                <a:ea typeface="맑은 고딕" pitchFamily="50" charset="-127"/>
                <a:cs typeface="Tahoma" pitchFamily="34" charset="0"/>
              </a:defRPr>
            </a:lvl3pPr>
            <a:lvl4pPr>
              <a:defRPr sz="1600">
                <a:solidFill>
                  <a:schemeClr val="tx1"/>
                </a:solidFill>
                <a:latin typeface="Tahoma" pitchFamily="34" charset="0"/>
                <a:ea typeface="맑은 고딕" pitchFamily="50" charset="-127"/>
                <a:cs typeface="Tahoma" pitchFamily="34" charset="0"/>
              </a:defRPr>
            </a:lvl4pPr>
            <a:lvl5pPr>
              <a:defRPr sz="1600">
                <a:solidFill>
                  <a:schemeClr val="tx1"/>
                </a:solidFill>
                <a:latin typeface="Tahoma" pitchFamily="34" charset="0"/>
                <a:ea typeface="맑은 고딕" pitchFamily="50" charset="-127"/>
                <a:cs typeface="Tahoma" pitchFamily="34" charset="0"/>
              </a:defRPr>
            </a:lvl5pPr>
            <a:lvl6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6pPr>
            <a:lvl7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7pPr>
            <a:lvl8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8pPr>
            <a:lvl9pPr fontAlgn="base">
              <a:spcAft>
                <a:spcPct val="0"/>
              </a:spcAft>
              <a:buFont typeface="Arial" charset="0"/>
              <a:buChar char="»"/>
              <a:defRPr sz="1600">
                <a:solidFill>
                  <a:schemeClr val="tx1"/>
                </a:solidFill>
                <a:latin typeface="Tahoma" pitchFamily="34" charset="0"/>
                <a:ea typeface="맑은 고딕" pitchFamily="50" charset="-127"/>
                <a:cs typeface="Tahoma" pitchFamily="34" charset="0"/>
              </a:defRPr>
            </a:lvl9pPr>
          </a:lstStyle>
          <a:p>
            <a:pPr marL="342900" indent="-342900" fontAlgn="base" latinLnBrk="1">
              <a:spcBef>
                <a:spcPct val="20000"/>
              </a:spcBef>
              <a:spcAft>
                <a:spcPct val="0"/>
              </a:spcAft>
              <a:buFont typeface="Arial" charset="0"/>
              <a:buChar char="•"/>
            </a:pPr>
            <a:r>
              <a:rPr lang="en-US" altLang="ko-KR" sz="2200" b="0" dirty="0">
                <a:solidFill>
                  <a:srgbClr val="000000"/>
                </a:solidFill>
              </a:rPr>
              <a:t>Download from remote repository</a:t>
            </a:r>
            <a:endParaRPr lang="en-US" altLang="ko-KR" sz="2200" b="0" dirty="0">
              <a:solidFill>
                <a:srgbClr val="FF0000"/>
              </a:solidFill>
            </a:endParaRPr>
          </a:p>
          <a:p>
            <a:pPr lvl="1" fontAlgn="base" latinLnBrk="1">
              <a:spcBef>
                <a:spcPct val="20000"/>
              </a:spcBef>
              <a:spcAft>
                <a:spcPct val="0"/>
              </a:spcAft>
              <a:buFont typeface="맑은 고딕" pitchFamily="50" charset="-127"/>
              <a:buAutoNum type="arabicPeriod"/>
            </a:pPr>
            <a:r>
              <a:rPr lang="en-US" altLang="ko-KR" sz="1900" dirty="0">
                <a:solidFill>
                  <a:prstClr val="black"/>
                </a:solidFill>
              </a:rPr>
              <a:t>$ </a:t>
            </a:r>
            <a:r>
              <a:rPr lang="en-US" altLang="ko-KR" sz="1900" dirty="0" err="1">
                <a:solidFill>
                  <a:prstClr val="black"/>
                </a:solidFill>
              </a:rPr>
              <a:t>git</a:t>
            </a:r>
            <a:r>
              <a:rPr lang="en-US" altLang="ko-KR" sz="1900" dirty="0">
                <a:solidFill>
                  <a:prstClr val="black"/>
                </a:solidFill>
              </a:rPr>
              <a:t> pull</a:t>
            </a:r>
            <a:endParaRPr lang="en-US" altLang="ko-KR" sz="1900" dirty="0">
              <a:solidFill>
                <a:srgbClr val="FF0000"/>
              </a:solidFill>
            </a:endParaRPr>
          </a:p>
        </p:txBody>
      </p:sp>
    </p:spTree>
    <p:extLst>
      <p:ext uri="{BB962C8B-B14F-4D97-AF65-F5344CB8AC3E}">
        <p14:creationId xmlns:p14="http://schemas.microsoft.com/office/powerpoint/2010/main" val="467293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제목 2"/>
          <p:cNvSpPr>
            <a:spLocks noGrp="1"/>
          </p:cNvSpPr>
          <p:nvPr>
            <p:ph type="title"/>
          </p:nvPr>
        </p:nvSpPr>
        <p:spPr/>
        <p:txBody>
          <a:bodyPr/>
          <a:lstStyle/>
          <a:p>
            <a:r>
              <a:rPr lang="en-US" altLang="ko-KR" smtClean="0"/>
              <a:t>Branch Management (1/3)</a:t>
            </a:r>
            <a:endParaRPr lang="ko-KR" altLang="en-US" smtClean="0"/>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2800" b="0" dirty="0" smtClean="0"/>
              <a:t>Check the branch list of local</a:t>
            </a:r>
            <a:r>
              <a:rPr lang="ko-KR" altLang="en-US" sz="2800" b="0" dirty="0" smtClean="0"/>
              <a:t> </a:t>
            </a:r>
            <a:r>
              <a:rPr lang="en-US" altLang="ko-KR" sz="2800" b="0" dirty="0" smtClean="0"/>
              <a:t>repository</a:t>
            </a:r>
          </a:p>
          <a:p>
            <a:pPr marL="857250" lvl="1" indent="-457200" fontAlgn="auto">
              <a:spcAft>
                <a:spcPts val="0"/>
              </a:spcAft>
              <a:buFont typeface="+mj-lt"/>
              <a:buAutoNum type="arabicPeriod"/>
              <a:defRPr/>
            </a:pPr>
            <a:r>
              <a:rPr lang="en-US" altLang="ko-KR" sz="2400" b="0" dirty="0" smtClean="0"/>
              <a:t>$ </a:t>
            </a:r>
            <a:r>
              <a:rPr lang="en-US" altLang="ko-KR" sz="2400" b="0" dirty="0" err="1" smtClean="0"/>
              <a:t>git</a:t>
            </a:r>
            <a:r>
              <a:rPr lang="en-US" altLang="ko-KR" sz="2400" b="0" dirty="0" smtClean="0"/>
              <a:t> branch --list </a:t>
            </a:r>
          </a:p>
          <a:p>
            <a:pPr fontAlgn="auto">
              <a:spcAft>
                <a:spcPts val="0"/>
              </a:spcAft>
              <a:buFont typeface="Arial" pitchFamily="34" charset="0"/>
              <a:buChar char="•"/>
              <a:defRPr/>
            </a:pPr>
            <a:r>
              <a:rPr lang="en-US" altLang="ko-KR" sz="2800" b="0" dirty="0" smtClean="0"/>
              <a:t>Check the branch list of remote repository</a:t>
            </a:r>
          </a:p>
          <a:p>
            <a:pPr marL="914400" lvl="1" indent="-457200" fontAlgn="auto">
              <a:spcAft>
                <a:spcPts val="0"/>
              </a:spcAft>
              <a:buFont typeface="+mj-lt"/>
              <a:buAutoNum type="arabicPeriod"/>
              <a:defRPr/>
            </a:pPr>
            <a:r>
              <a:rPr lang="en-US" altLang="ko-KR" sz="2400" dirty="0" smtClean="0"/>
              <a:t>$ </a:t>
            </a:r>
            <a:r>
              <a:rPr lang="en-US" altLang="ko-KR" sz="2400" dirty="0" err="1" smtClean="0"/>
              <a:t>git</a:t>
            </a:r>
            <a:r>
              <a:rPr lang="en-US" altLang="ko-KR" sz="2400" dirty="0" smtClean="0"/>
              <a:t> branch --remote</a:t>
            </a:r>
          </a:p>
          <a:p>
            <a:pPr marL="514350" indent="-457200" fontAlgn="auto">
              <a:spcAft>
                <a:spcPts val="0"/>
              </a:spcAft>
              <a:buFont typeface="+mj-lt"/>
              <a:buAutoNum type="arabicPeriod"/>
              <a:defRPr/>
            </a:pPr>
            <a:endParaRPr lang="ko-KR" altLang="en-US" dirty="0"/>
          </a:p>
        </p:txBody>
      </p:sp>
      <p:sp>
        <p:nvSpPr>
          <p:cNvPr id="5" name="직사각형 4"/>
          <p:cNvSpPr/>
          <p:nvPr/>
        </p:nvSpPr>
        <p:spPr>
          <a:xfrm>
            <a:off x="647700" y="2997200"/>
            <a:ext cx="5400675" cy="541338"/>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a:lstStyle/>
          <a:p>
            <a:pPr latinLnBrk="1">
              <a:defRPr/>
            </a:pPr>
            <a:r>
              <a:rPr lang="en-US" altLang="ko-KR" sz="1400" dirty="0">
                <a:solidFill>
                  <a:prstClr val="black"/>
                </a:solidFill>
              </a:rPr>
              <a:t>* master</a:t>
            </a:r>
          </a:p>
          <a:p>
            <a:pPr latinLnBrk="1">
              <a:defRPr/>
            </a:pPr>
            <a:r>
              <a:rPr lang="en-US" altLang="ko-KR" sz="1400" dirty="0">
                <a:solidFill>
                  <a:prstClr val="black"/>
                </a:solidFill>
              </a:rPr>
              <a:t>  </a:t>
            </a:r>
            <a:r>
              <a:rPr lang="en-US" altLang="ko-KR" sz="1400" b="1" dirty="0" err="1">
                <a:solidFill>
                  <a:prstClr val="black"/>
                </a:solidFill>
              </a:rPr>
              <a:t>feature_x</a:t>
            </a:r>
            <a:endParaRPr lang="en-US" altLang="ko-KR" sz="1400" b="1" dirty="0">
              <a:solidFill>
                <a:prstClr val="black"/>
              </a:solidFill>
            </a:endParaRPr>
          </a:p>
        </p:txBody>
      </p:sp>
      <p:sp>
        <p:nvSpPr>
          <p:cNvPr id="6" name="내용 개체 틀 1"/>
          <p:cNvSpPr txBox="1">
            <a:spLocks/>
          </p:cNvSpPr>
          <p:nvPr/>
        </p:nvSpPr>
        <p:spPr>
          <a:xfrm>
            <a:off x="457200" y="3538538"/>
            <a:ext cx="8435975" cy="122237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2400" b="1" kern="1200" spc="0">
                <a:solidFill>
                  <a:schemeClr val="tx1"/>
                </a:solidFill>
                <a:latin typeface="+mn-ea"/>
                <a:ea typeface="+mn-ea"/>
                <a:cs typeface="+mn-cs"/>
              </a:defRPr>
            </a:lvl1pPr>
            <a:lvl2pPr marL="742950" indent="-285750" algn="l" defTabSz="914400" rtl="0" eaLnBrk="1" latinLnBrk="1" hangingPunct="1">
              <a:spcBef>
                <a:spcPct val="20000"/>
              </a:spcBef>
              <a:buFont typeface="Arial" pitchFamily="34" charset="0"/>
              <a:buChar char="–"/>
              <a:defRPr sz="2000" kern="1200" spc="0">
                <a:solidFill>
                  <a:schemeClr val="tx1"/>
                </a:solidFill>
                <a:latin typeface="+mn-ea"/>
                <a:ea typeface="+mn-ea"/>
                <a:cs typeface="+mn-cs"/>
              </a:defRPr>
            </a:lvl2pPr>
            <a:lvl3pPr marL="1143000" indent="-228600" algn="l" defTabSz="914400" rtl="0" eaLnBrk="1" latinLnBrk="1" hangingPunct="1">
              <a:spcBef>
                <a:spcPct val="20000"/>
              </a:spcBef>
              <a:buFont typeface="Arial" pitchFamily="34" charset="0"/>
              <a:buChar char="•"/>
              <a:defRPr sz="1800" kern="1200" spc="0">
                <a:solidFill>
                  <a:schemeClr val="tx1"/>
                </a:solidFill>
                <a:latin typeface="+mn-ea"/>
                <a:ea typeface="+mn-ea"/>
                <a:cs typeface="+mn-cs"/>
              </a:defRPr>
            </a:lvl3pPr>
            <a:lvl4pPr marL="1600200" indent="-228600" algn="l" defTabSz="914400" rtl="0" eaLnBrk="1" latinLnBrk="1" hangingPunct="1">
              <a:spcBef>
                <a:spcPct val="20000"/>
              </a:spcBef>
              <a:buFont typeface="Arial" pitchFamily="34" charset="0"/>
              <a:buChar char="–"/>
              <a:defRPr sz="1600" kern="1200" spc="0">
                <a:solidFill>
                  <a:schemeClr val="tx1"/>
                </a:solidFill>
                <a:latin typeface="+mn-ea"/>
                <a:ea typeface="+mn-ea"/>
                <a:cs typeface="+mn-cs"/>
              </a:defRPr>
            </a:lvl4pPr>
            <a:lvl5pPr marL="2057400" indent="-228600" algn="l" defTabSz="914400" rtl="0" eaLnBrk="1" latinLnBrk="1" hangingPunct="1">
              <a:spcBef>
                <a:spcPct val="20000"/>
              </a:spcBef>
              <a:buFont typeface="Arial" pitchFamily="34" charset="0"/>
              <a:buChar char="»"/>
              <a:defRPr sz="1600" kern="1200" spc="0">
                <a:solidFill>
                  <a:schemeClr val="tx1"/>
                </a:solidFill>
                <a:latin typeface="+mn-ea"/>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ko-KR" b="0" dirty="0" smtClean="0">
                <a:solidFill>
                  <a:prstClr val="black"/>
                </a:solidFill>
              </a:rPr>
              <a:t>Move to another branch</a:t>
            </a:r>
          </a:p>
          <a:p>
            <a:pPr marL="914400" lvl="1" indent="-457200">
              <a:buFont typeface="+mj-lt"/>
              <a:buAutoNum type="arabicPeriod"/>
              <a:defRPr/>
            </a:pPr>
            <a:r>
              <a:rPr lang="en-US" altLang="ko-KR" dirty="0" smtClean="0">
                <a:solidFill>
                  <a:prstClr val="black"/>
                </a:solidFill>
              </a:rPr>
              <a:t>$ </a:t>
            </a:r>
            <a:r>
              <a:rPr lang="en-US" altLang="ko-KR" dirty="0" err="1" smtClean="0">
                <a:solidFill>
                  <a:prstClr val="black"/>
                </a:solidFill>
              </a:rPr>
              <a:t>git</a:t>
            </a:r>
            <a:r>
              <a:rPr lang="en-US" altLang="ko-KR" dirty="0" smtClean="0">
                <a:solidFill>
                  <a:prstClr val="black"/>
                </a:solidFill>
              </a:rPr>
              <a:t> checkout </a:t>
            </a:r>
            <a:r>
              <a:rPr lang="en-US" altLang="ko-KR" dirty="0" smtClean="0">
                <a:solidFill>
                  <a:srgbClr val="FF0000"/>
                </a:solidFill>
              </a:rPr>
              <a:t>&lt;branch name&gt;</a:t>
            </a:r>
          </a:p>
          <a:p>
            <a:pPr lvl="1">
              <a:defRPr/>
            </a:pPr>
            <a:r>
              <a:rPr lang="en-US" altLang="ko-KR" dirty="0" smtClean="0">
                <a:solidFill>
                  <a:prstClr val="black"/>
                </a:solidFill>
              </a:rPr>
              <a:t>ex. $ </a:t>
            </a:r>
            <a:r>
              <a:rPr lang="en-US" altLang="ko-KR" dirty="0" err="1" smtClean="0">
                <a:solidFill>
                  <a:prstClr val="black"/>
                </a:solidFill>
              </a:rPr>
              <a:t>git</a:t>
            </a:r>
            <a:r>
              <a:rPr lang="en-US" altLang="ko-KR" dirty="0" smtClean="0">
                <a:solidFill>
                  <a:prstClr val="black"/>
                </a:solidFill>
              </a:rPr>
              <a:t> checkout </a:t>
            </a:r>
            <a:r>
              <a:rPr lang="en-US" altLang="ko-KR" b="1" dirty="0" err="1" smtClean="0">
                <a:solidFill>
                  <a:prstClr val="black"/>
                </a:solidFill>
              </a:rPr>
              <a:t>feature_x</a:t>
            </a:r>
            <a:endParaRPr lang="ko-KR" altLang="en-US" b="1" dirty="0">
              <a:solidFill>
                <a:prstClr val="black"/>
              </a:solidFill>
            </a:endParaRPr>
          </a:p>
        </p:txBody>
      </p:sp>
      <p:pic>
        <p:nvPicPr>
          <p:cNvPr id="26630" name="그림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4724400"/>
            <a:ext cx="39052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8622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제목 2"/>
          <p:cNvSpPr>
            <a:spLocks noGrp="1"/>
          </p:cNvSpPr>
          <p:nvPr>
            <p:ph type="title"/>
          </p:nvPr>
        </p:nvSpPr>
        <p:spPr/>
        <p:txBody>
          <a:bodyPr/>
          <a:lstStyle/>
          <a:p>
            <a:r>
              <a:rPr lang="en-US" altLang="ko-KR" smtClean="0"/>
              <a:t>Branch Management (2/3)</a:t>
            </a:r>
            <a:endParaRPr lang="ko-KR" altLang="en-US" smtClean="0"/>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2000" dirty="0" smtClean="0"/>
              <a:t>Develop a </a:t>
            </a:r>
            <a:r>
              <a:rPr lang="en-US" altLang="ko-KR" sz="2000" dirty="0"/>
              <a:t>n</a:t>
            </a:r>
            <a:r>
              <a:rPr lang="en-US" altLang="ko-KR" sz="2000" dirty="0" smtClean="0"/>
              <a:t>ew feature by </a:t>
            </a:r>
            <a:r>
              <a:rPr lang="en-US" altLang="ko-KR" sz="2000" u="sng" dirty="0" smtClean="0"/>
              <a:t>making a new branch</a:t>
            </a:r>
          </a:p>
          <a:p>
            <a:pPr marL="457200" indent="-457200" fontAlgn="auto">
              <a:spcAft>
                <a:spcPts val="0"/>
              </a:spcAft>
              <a:buFont typeface="+mj-lt"/>
              <a:buAutoNum type="arabicPeriod"/>
              <a:defRPr/>
            </a:pPr>
            <a:r>
              <a:rPr lang="en-US" altLang="ko-KR" sz="2000" dirty="0" smtClean="0"/>
              <a:t>Make a new branch ‘</a:t>
            </a:r>
            <a:r>
              <a:rPr lang="en-US" altLang="ko-KR" sz="2000" dirty="0" err="1" smtClean="0"/>
              <a:t>feature_x</a:t>
            </a:r>
            <a:r>
              <a:rPr lang="en-US" altLang="ko-KR" sz="2000" dirty="0" smtClean="0"/>
              <a:t>’</a:t>
            </a:r>
          </a:p>
          <a:p>
            <a:pPr marL="91440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branch </a:t>
            </a:r>
            <a:r>
              <a:rPr lang="en-US" altLang="ko-KR" sz="2000" dirty="0" err="1">
                <a:solidFill>
                  <a:srgbClr val="FF0000"/>
                </a:solidFill>
              </a:rPr>
              <a:t>feature_x</a:t>
            </a:r>
            <a:endParaRPr lang="en-US" altLang="ko-KR" sz="2000" dirty="0">
              <a:solidFill>
                <a:srgbClr val="FF0000"/>
              </a:solidFill>
            </a:endParaRPr>
          </a:p>
          <a:p>
            <a:pPr marL="91440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checkout </a:t>
            </a:r>
            <a:r>
              <a:rPr lang="en-US" altLang="ko-KR" sz="2000" dirty="0" err="1" smtClean="0">
                <a:solidFill>
                  <a:srgbClr val="FF0000"/>
                </a:solidFill>
              </a:rPr>
              <a:t>feature_x</a:t>
            </a:r>
            <a:endParaRPr lang="en-US" altLang="ko-KR" sz="2000" dirty="0" smtClean="0">
              <a:solidFill>
                <a:srgbClr val="FF0000"/>
              </a:solidFill>
            </a:endParaRPr>
          </a:p>
          <a:p>
            <a:pPr marL="457200" indent="-457200" fontAlgn="auto">
              <a:spcAft>
                <a:spcPts val="0"/>
              </a:spcAft>
              <a:buFont typeface="+mj-lt"/>
              <a:buAutoNum type="arabicPeriod" startAt="2"/>
              <a:defRPr lang="ko-KR" altLang="en-US"/>
            </a:pPr>
            <a:r>
              <a:rPr lang="en-US" altLang="ko-KR" sz="2000" dirty="0" smtClean="0"/>
              <a:t>Edit and commit source code</a:t>
            </a:r>
            <a:endParaRPr lang="en-US" altLang="ko-KR" sz="2000" dirty="0"/>
          </a:p>
          <a:p>
            <a:pPr marL="457200" indent="-457200" fontAlgn="auto">
              <a:spcAft>
                <a:spcPts val="0"/>
              </a:spcAft>
              <a:buFont typeface="+mj-lt"/>
              <a:buAutoNum type="arabicPeriod" startAt="2"/>
              <a:defRPr lang="ko-KR" altLang="en-US"/>
            </a:pPr>
            <a:r>
              <a:rPr lang="en-US" altLang="ko-KR" sz="2000" dirty="0" smtClean="0"/>
              <a:t>Merge ‘</a:t>
            </a:r>
            <a:r>
              <a:rPr lang="en-US" altLang="ko-KR" sz="2000" dirty="0" err="1" smtClean="0"/>
              <a:t>feature_x</a:t>
            </a:r>
            <a:r>
              <a:rPr lang="en-US" altLang="ko-KR" sz="2000" dirty="0" smtClean="0"/>
              <a:t>’ branch to original branch</a:t>
            </a:r>
            <a:endParaRPr lang="en-US" altLang="ko-KR" sz="2000" dirty="0"/>
          </a:p>
          <a:p>
            <a:pPr marL="85725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checkout </a:t>
            </a:r>
            <a:r>
              <a:rPr lang="en-US" altLang="ko-KR" sz="2000" dirty="0">
                <a:solidFill>
                  <a:srgbClr val="FF0000"/>
                </a:solidFill>
              </a:rPr>
              <a:t>master</a:t>
            </a:r>
          </a:p>
          <a:p>
            <a:pPr marL="857250" lvl="1" indent="-457200" fontAlgn="auto">
              <a:spcAft>
                <a:spcPts val="0"/>
              </a:spcAft>
              <a:buFont typeface="+mj-lt"/>
              <a:buAutoNum type="arabicPeriod"/>
              <a:defRPr lang="ko-KR" altLang="en-US"/>
            </a:pPr>
            <a:r>
              <a:rPr lang="en-US" altLang="ko-KR" sz="2000" dirty="0"/>
              <a:t>$ </a:t>
            </a:r>
            <a:r>
              <a:rPr lang="en-US" altLang="ko-KR" sz="2000" dirty="0" err="1"/>
              <a:t>git</a:t>
            </a:r>
            <a:r>
              <a:rPr lang="en-US" altLang="ko-KR" sz="2000" dirty="0"/>
              <a:t> merge </a:t>
            </a:r>
            <a:r>
              <a:rPr lang="en-US" altLang="ko-KR" sz="2000" dirty="0" err="1" smtClean="0">
                <a:solidFill>
                  <a:srgbClr val="FF0000"/>
                </a:solidFill>
              </a:rPr>
              <a:t>feature_x</a:t>
            </a:r>
            <a:endParaRPr lang="en-US" altLang="ko-KR" sz="2000" dirty="0">
              <a:solidFill>
                <a:srgbClr val="FF0000"/>
              </a:solidFill>
            </a:endParaRPr>
          </a:p>
        </p:txBody>
      </p:sp>
      <p:pic>
        <p:nvPicPr>
          <p:cNvPr id="27652" name="그림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4724400"/>
            <a:ext cx="39052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1547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제목 2"/>
          <p:cNvSpPr>
            <a:spLocks noGrp="1"/>
          </p:cNvSpPr>
          <p:nvPr>
            <p:ph type="title"/>
          </p:nvPr>
        </p:nvSpPr>
        <p:spPr/>
        <p:txBody>
          <a:bodyPr/>
          <a:lstStyle/>
          <a:p>
            <a:r>
              <a:rPr lang="en-US" altLang="ko-KR" smtClean="0"/>
              <a:t>Branch Management (3/3)</a:t>
            </a:r>
            <a:endParaRPr lang="ko-KR" altLang="en-US" smtClean="0"/>
          </a:p>
        </p:txBody>
      </p:sp>
      <p:sp>
        <p:nvSpPr>
          <p:cNvPr id="2" name="내용 개체 틀 1"/>
          <p:cNvSpPr>
            <a:spLocks noGrp="1"/>
          </p:cNvSpPr>
          <p:nvPr>
            <p:ph idx="1"/>
          </p:nvPr>
        </p:nvSpPr>
        <p:spPr/>
        <p:txBody>
          <a:bodyPr rtlCol="0">
            <a:normAutofit/>
          </a:bodyPr>
          <a:lstStyle/>
          <a:p>
            <a:pPr fontAlgn="auto">
              <a:spcAft>
                <a:spcPts val="0"/>
              </a:spcAft>
              <a:buFont typeface="Arial" pitchFamily="34" charset="0"/>
              <a:buChar char="•"/>
              <a:defRPr/>
            </a:pPr>
            <a:r>
              <a:rPr lang="en-US" altLang="ko-KR" sz="1800" dirty="0" smtClean="0"/>
              <a:t>Conflict</a:t>
            </a:r>
          </a:p>
          <a:p>
            <a:pPr lvl="1" fontAlgn="auto">
              <a:spcAft>
                <a:spcPts val="0"/>
              </a:spcAft>
              <a:buFont typeface="Arial" pitchFamily="34" charset="0"/>
              <a:buChar char="–"/>
              <a:defRPr/>
            </a:pPr>
            <a:r>
              <a:rPr lang="en-US" altLang="ko-KR" sz="1600" dirty="0" smtClean="0"/>
              <a:t>When merging </a:t>
            </a:r>
            <a:r>
              <a:rPr lang="en-US" altLang="ko-KR" sz="1600" dirty="0" err="1" smtClean="0"/>
              <a:t>feature_y</a:t>
            </a:r>
            <a:r>
              <a:rPr lang="en-US" altLang="ko-KR" sz="1600" dirty="0" smtClean="0"/>
              <a:t> branch to master branch, ‘</a:t>
            </a:r>
            <a:r>
              <a:rPr lang="en-US" altLang="ko-KR" sz="1600" dirty="0" err="1" smtClean="0"/>
              <a:t>hello.h</a:t>
            </a:r>
            <a:r>
              <a:rPr lang="en-US" altLang="ko-KR" sz="1600" dirty="0" smtClean="0"/>
              <a:t>’ in version 2-x and 2-y have </a:t>
            </a:r>
            <a:r>
              <a:rPr lang="en-US" altLang="ko-KR" sz="1600" b="1" dirty="0" smtClean="0"/>
              <a:t>different changes</a:t>
            </a:r>
            <a:r>
              <a:rPr lang="en-US" altLang="ko-KR" sz="1600" dirty="0" smtClean="0"/>
              <a:t> each other.</a:t>
            </a:r>
          </a:p>
          <a:p>
            <a:pPr lvl="1" fontAlgn="auto">
              <a:spcAft>
                <a:spcPts val="0"/>
              </a:spcAft>
              <a:buFont typeface="Arial" pitchFamily="34" charset="0"/>
              <a:buChar char="–"/>
              <a:defRPr/>
            </a:pPr>
            <a:r>
              <a:rPr lang="en-US" altLang="ko-KR" sz="1600" dirty="0" smtClean="0"/>
              <a:t>This situation is called as ‘</a:t>
            </a:r>
            <a:r>
              <a:rPr lang="en-US" altLang="ko-KR" sz="1600" b="1" dirty="0" smtClean="0"/>
              <a:t>conflict</a:t>
            </a:r>
            <a:r>
              <a:rPr lang="en-US" altLang="ko-KR" sz="1600" dirty="0" smtClean="0"/>
              <a:t>’.</a:t>
            </a:r>
          </a:p>
          <a:p>
            <a:pPr lvl="1" fontAlgn="auto">
              <a:spcAft>
                <a:spcPts val="0"/>
              </a:spcAft>
              <a:buFont typeface="Arial" pitchFamily="34" charset="0"/>
              <a:buChar char="–"/>
              <a:defRPr/>
            </a:pPr>
            <a:r>
              <a:rPr lang="en-US" altLang="ko-KR" sz="1600" dirty="0" smtClean="0"/>
              <a:t>The conflict should be resolved by ‘conflict resolution’ process.</a:t>
            </a:r>
            <a:endParaRPr lang="en-US" altLang="ko-KR" sz="1600" b="1" dirty="0" smtClean="0"/>
          </a:p>
          <a:p>
            <a:pPr marL="1257300" lvl="2" indent="-342900" fontAlgn="auto">
              <a:spcAft>
                <a:spcPts val="0"/>
              </a:spcAft>
              <a:buFont typeface="+mj-lt"/>
              <a:buAutoNum type="arabicPeriod"/>
              <a:defRPr/>
            </a:pPr>
            <a:r>
              <a:rPr lang="en-US" altLang="ko-KR" sz="1400" dirty="0" smtClean="0"/>
              <a:t>$ </a:t>
            </a:r>
            <a:r>
              <a:rPr lang="en-US" altLang="ko-KR" sz="1400" dirty="0" err="1" smtClean="0"/>
              <a:t>git</a:t>
            </a:r>
            <a:r>
              <a:rPr lang="en-US" altLang="ko-KR" sz="1400" dirty="0" smtClean="0"/>
              <a:t> </a:t>
            </a:r>
            <a:r>
              <a:rPr lang="en-US" altLang="ko-KR" sz="1400" dirty="0" err="1" smtClean="0"/>
              <a:t>mergetool</a:t>
            </a:r>
            <a:endParaRPr lang="en-US" altLang="ko-KR" sz="1400" dirty="0" smtClean="0"/>
          </a:p>
          <a:p>
            <a:pPr lvl="2" fontAlgn="auto">
              <a:spcAft>
                <a:spcPts val="0"/>
              </a:spcAft>
              <a:buFont typeface="Arial" pitchFamily="34" charset="0"/>
              <a:buChar char="•"/>
              <a:defRPr/>
            </a:pPr>
            <a:r>
              <a:rPr lang="en-US" altLang="ko-KR" sz="1800" dirty="0">
                <a:hlinkClick r:id="rId2"/>
              </a:rPr>
              <a:t>http://</a:t>
            </a:r>
            <a:r>
              <a:rPr lang="en-US" altLang="ko-KR" sz="1800" dirty="0" smtClean="0">
                <a:hlinkClick r:id="rId2"/>
              </a:rPr>
              <a:t>git-scm.com/book/en/v2/Git-Branching-Basic-Branching-and-Merging</a:t>
            </a:r>
            <a:endParaRPr lang="en-US" altLang="ko-KR" sz="1800" dirty="0" smtClean="0"/>
          </a:p>
        </p:txBody>
      </p:sp>
      <p:pic>
        <p:nvPicPr>
          <p:cNvPr id="28676" name="그림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6888" y="4013200"/>
            <a:ext cx="561022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85228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a:t>
            </a:r>
            <a:r>
              <a:rPr lang="en-US" altLang="zh-CN" dirty="0" err="1" smtClean="0"/>
              <a:t>git</a:t>
            </a:r>
            <a:r>
              <a:rPr lang="zh-CN" altLang="en-US" dirty="0" smtClean="0"/>
              <a:t>的重要性</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4529" y="1341438"/>
            <a:ext cx="5454943" cy="4967287"/>
          </a:xfrm>
        </p:spPr>
      </p:pic>
    </p:spTree>
    <p:extLst>
      <p:ext uri="{BB962C8B-B14F-4D97-AF65-F5344CB8AC3E}">
        <p14:creationId xmlns:p14="http://schemas.microsoft.com/office/powerpoint/2010/main" val="2120946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r>
              <a:rPr lang="en-US" altLang="zh-CN" dirty="0" smtClean="0"/>
              <a:t>vim &amp;&amp; </a:t>
            </a:r>
            <a:r>
              <a:rPr lang="en-US" altLang="zh-CN" dirty="0" err="1" smtClean="0"/>
              <a:t>ctags</a:t>
            </a:r>
            <a:endParaRPr lang="en-US" altLang="zh-CN" dirty="0" smtClean="0"/>
          </a:p>
          <a:p>
            <a:r>
              <a:rPr lang="en-US" altLang="zh-CN" dirty="0" err="1" smtClean="0"/>
              <a:t>gcc</a:t>
            </a:r>
            <a:r>
              <a:rPr lang="en-US" altLang="zh-CN" dirty="0" smtClean="0"/>
              <a:t> &amp;&amp; </a:t>
            </a:r>
            <a:r>
              <a:rPr lang="en-US" altLang="zh-CN" dirty="0" err="1" smtClean="0"/>
              <a:t>makefile</a:t>
            </a:r>
            <a:endParaRPr lang="en-US" altLang="zh-CN" dirty="0" smtClean="0"/>
          </a:p>
          <a:p>
            <a:r>
              <a:rPr lang="en-US" altLang="zh-CN" dirty="0" err="1" smtClean="0"/>
              <a:t>gdb</a:t>
            </a:r>
            <a:endParaRPr lang="en-US" altLang="zh-CN" dirty="0" smtClean="0"/>
          </a:p>
          <a:p>
            <a:r>
              <a:rPr lang="en-US" altLang="zh-CN" dirty="0" err="1" smtClean="0"/>
              <a:t>git</a:t>
            </a:r>
            <a:endParaRPr lang="en-US" altLang="zh-CN" dirty="0" smtClean="0"/>
          </a:p>
          <a:p>
            <a:endParaRPr lang="zh-CN" altLang="en-US" dirty="0"/>
          </a:p>
        </p:txBody>
      </p:sp>
    </p:spTree>
    <p:extLst>
      <p:ext uri="{BB962C8B-B14F-4D97-AF65-F5344CB8AC3E}">
        <p14:creationId xmlns:p14="http://schemas.microsoft.com/office/powerpoint/2010/main" val="4210486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hlinkClick r:id="rId2"/>
              </a:rPr>
              <a:t>清华大学操作系统实验指导书</a:t>
            </a:r>
            <a:endParaRPr lang="en-US" altLang="zh-CN" dirty="0" smtClean="0"/>
          </a:p>
          <a:p>
            <a:pPr lvl="1"/>
            <a:r>
              <a:rPr lang="zh-CN" altLang="en-US" dirty="0" smtClean="0"/>
              <a:t>该书中的实验准备环节讲述了常用的</a:t>
            </a:r>
            <a:r>
              <a:rPr lang="en-US" altLang="zh-CN" dirty="0" err="1" smtClean="0"/>
              <a:t>linux</a:t>
            </a:r>
            <a:r>
              <a:rPr lang="zh-CN" altLang="en-US" dirty="0" smtClean="0"/>
              <a:t>命令和开发工具</a:t>
            </a:r>
            <a:endParaRPr lang="en-US" altLang="zh-CN" dirty="0" smtClean="0"/>
          </a:p>
          <a:p>
            <a:r>
              <a:rPr lang="zh-CN" altLang="en-US" dirty="0" smtClean="0"/>
              <a:t>命令行操作使用</a:t>
            </a:r>
            <a:endParaRPr lang="en-US" altLang="zh-CN" dirty="0" smtClean="0"/>
          </a:p>
          <a:p>
            <a:pPr lvl="1"/>
            <a:r>
              <a:rPr lang="zh-CN" altLang="en-US" dirty="0">
                <a:solidFill>
                  <a:srgbClr val="000000"/>
                </a:solidFill>
                <a:hlinkClick r:id="rId3"/>
              </a:rPr>
              <a:t>鸟哥的</a:t>
            </a:r>
            <a:r>
              <a:rPr lang="en-US" altLang="zh-CN" dirty="0" err="1">
                <a:solidFill>
                  <a:srgbClr val="000000"/>
                </a:solidFill>
                <a:hlinkClick r:id="rId3"/>
              </a:rPr>
              <a:t>linux</a:t>
            </a:r>
            <a:r>
              <a:rPr lang="zh-CN" altLang="en-US" dirty="0">
                <a:solidFill>
                  <a:srgbClr val="000000"/>
                </a:solidFill>
                <a:hlinkClick r:id="rId3"/>
              </a:rPr>
              <a:t>私房</a:t>
            </a:r>
            <a:r>
              <a:rPr lang="zh-CN" altLang="en-US" dirty="0" smtClean="0">
                <a:solidFill>
                  <a:srgbClr val="000000"/>
                </a:solidFill>
                <a:hlinkClick r:id="rId3"/>
              </a:rPr>
              <a:t>菜</a:t>
            </a:r>
            <a:endParaRPr lang="en-US" altLang="zh-CN" dirty="0" smtClean="0">
              <a:solidFill>
                <a:srgbClr val="000000"/>
              </a:solidFill>
            </a:endParaRPr>
          </a:p>
          <a:p>
            <a:pPr lvl="1"/>
            <a:r>
              <a:rPr lang="zh-CN" altLang="en-US" dirty="0" smtClean="0">
                <a:cs typeface="+mn-cs"/>
                <a:hlinkClick r:id="rId4"/>
              </a:rPr>
              <a:t>常用命令介绍</a:t>
            </a:r>
            <a:endParaRPr lang="en-US" altLang="zh-CN" dirty="0">
              <a:cs typeface="+mn-cs"/>
            </a:endParaRPr>
          </a:p>
          <a:p>
            <a:r>
              <a:rPr lang="en-US" altLang="zh-CN" dirty="0"/>
              <a:t>vim</a:t>
            </a:r>
            <a:r>
              <a:rPr lang="zh-CN" altLang="en-US" dirty="0" smtClean="0"/>
              <a:t>编辑器的使用</a:t>
            </a:r>
            <a:endParaRPr lang="en-US" altLang="zh-CN" dirty="0" smtClean="0"/>
          </a:p>
          <a:p>
            <a:pPr lvl="1"/>
            <a:r>
              <a:rPr lang="zh-CN" altLang="en-US" dirty="0" smtClean="0">
                <a:hlinkClick r:id="rId5"/>
              </a:rPr>
              <a:t>学习</a:t>
            </a:r>
            <a:r>
              <a:rPr lang="en-US" altLang="zh-CN" dirty="0" smtClean="0">
                <a:hlinkClick r:id="rId5"/>
              </a:rPr>
              <a:t>vim</a:t>
            </a:r>
            <a:r>
              <a:rPr lang="zh-CN" altLang="en-US" dirty="0" smtClean="0">
                <a:hlinkClick r:id="rId5"/>
              </a:rPr>
              <a:t>编辑器</a:t>
            </a:r>
            <a:endParaRPr lang="en-US" altLang="zh-CN" dirty="0" smtClean="0"/>
          </a:p>
          <a:p>
            <a:pPr lvl="1"/>
            <a:r>
              <a:rPr lang="en-US" altLang="zh-CN" dirty="0" smtClean="0">
                <a:hlinkClick r:id="rId6"/>
              </a:rPr>
              <a:t>Arm Linux</a:t>
            </a:r>
            <a:r>
              <a:rPr lang="zh-CN" altLang="en-US" dirty="0" smtClean="0">
                <a:hlinkClick r:id="rId6"/>
              </a:rPr>
              <a:t>内核源码剖析</a:t>
            </a:r>
            <a:r>
              <a:rPr lang="zh-CN" altLang="en-US" dirty="0" smtClean="0"/>
              <a:t>  代码环境配置部分</a:t>
            </a:r>
            <a:endParaRPr lang="en-US" altLang="zh-CN" dirty="0" smtClean="0"/>
          </a:p>
          <a:p>
            <a:r>
              <a:rPr lang="en-US" altLang="zh-CN" dirty="0" err="1" smtClean="0"/>
              <a:t>makefile</a:t>
            </a:r>
            <a:r>
              <a:rPr lang="zh-CN" altLang="en-US" dirty="0" smtClean="0"/>
              <a:t>的使用方法</a:t>
            </a:r>
            <a:endParaRPr lang="en-US" altLang="zh-CN" dirty="0" smtClean="0"/>
          </a:p>
          <a:p>
            <a:pPr lvl="1"/>
            <a:r>
              <a:rPr lang="zh-CN" altLang="en-US" dirty="0" smtClean="0">
                <a:hlinkClick r:id="rId7"/>
              </a:rPr>
              <a:t>跟我一起写</a:t>
            </a:r>
            <a:r>
              <a:rPr lang="en-US" altLang="zh-CN" dirty="0" err="1" smtClean="0">
                <a:hlinkClick r:id="rId7"/>
              </a:rPr>
              <a:t>makefile</a:t>
            </a:r>
            <a:endParaRPr lang="en-US" altLang="zh-CN" dirty="0" smtClean="0"/>
          </a:p>
          <a:p>
            <a:r>
              <a:rPr lang="en-US" altLang="zh-CN" dirty="0" err="1" smtClean="0"/>
              <a:t>git</a:t>
            </a:r>
            <a:r>
              <a:rPr lang="zh-CN" altLang="en-US" dirty="0" smtClean="0"/>
              <a:t>使用方法</a:t>
            </a:r>
            <a:endParaRPr lang="en-US" altLang="zh-CN" dirty="0" smtClean="0"/>
          </a:p>
          <a:p>
            <a:pPr lvl="1"/>
            <a:r>
              <a:rPr lang="en-US" altLang="zh-CN" dirty="0" smtClean="0">
                <a:hlinkClick r:id="rId8"/>
              </a:rPr>
              <a:t>Git</a:t>
            </a:r>
            <a:r>
              <a:rPr lang="zh-CN" altLang="en-US" dirty="0" smtClean="0">
                <a:hlinkClick r:id="rId8"/>
              </a:rPr>
              <a:t>教程</a:t>
            </a:r>
            <a:endParaRPr lang="en-US" altLang="zh-CN" dirty="0" smtClean="0"/>
          </a:p>
          <a:p>
            <a:r>
              <a:rPr lang="en-US" altLang="zh-CN" dirty="0" smtClean="0"/>
              <a:t>Latex</a:t>
            </a:r>
            <a:r>
              <a:rPr lang="zh-CN" altLang="en-US" dirty="0" smtClean="0"/>
              <a:t>使用方法</a:t>
            </a:r>
            <a:endParaRPr lang="en-US" altLang="zh-CN" dirty="0" smtClean="0"/>
          </a:p>
          <a:p>
            <a:pPr lvl="1"/>
            <a:r>
              <a:rPr lang="en-US" altLang="zh-CN" dirty="0" smtClean="0">
                <a:hlinkClick r:id="rId9"/>
              </a:rPr>
              <a:t>Latex</a:t>
            </a:r>
            <a:r>
              <a:rPr lang="zh-CN" altLang="en-US" dirty="0" smtClean="0">
                <a:hlinkClick r:id="rId9"/>
              </a:rPr>
              <a:t>入门</a:t>
            </a:r>
            <a:endParaRPr lang="en-US" altLang="zh-CN" dirty="0" smtClean="0"/>
          </a:p>
        </p:txBody>
      </p:sp>
      <p:sp>
        <p:nvSpPr>
          <p:cNvPr id="4" name="文本框 3"/>
          <p:cNvSpPr txBox="1"/>
          <p:nvPr/>
        </p:nvSpPr>
        <p:spPr>
          <a:xfrm>
            <a:off x="6245525" y="1966823"/>
            <a:ext cx="2242867" cy="646331"/>
          </a:xfrm>
          <a:prstGeom prst="rect">
            <a:avLst/>
          </a:prstGeom>
          <a:noFill/>
        </p:spPr>
        <p:txBody>
          <a:bodyPr wrap="square" rtlCol="0">
            <a:spAutoFit/>
          </a:bodyPr>
          <a:lstStyle/>
          <a:p>
            <a:r>
              <a:rPr lang="zh-CN" altLang="en-US" dirty="0" smtClean="0">
                <a:solidFill>
                  <a:srgbClr val="FF0000"/>
                </a:solidFill>
              </a:rPr>
              <a:t>尊重原作者知识产权</a:t>
            </a:r>
            <a:endParaRPr lang="en-US" altLang="zh-CN" dirty="0" smtClean="0">
              <a:solidFill>
                <a:srgbClr val="FF0000"/>
              </a:solidFill>
            </a:endParaRPr>
          </a:p>
          <a:p>
            <a:r>
              <a:rPr lang="zh-CN" altLang="en-US" dirty="0" smtClean="0">
                <a:solidFill>
                  <a:srgbClr val="FF0000"/>
                </a:solidFill>
              </a:rPr>
              <a:t>不要用于非教学用途</a:t>
            </a:r>
            <a:endParaRPr lang="zh-CN" altLang="en-US" dirty="0">
              <a:solidFill>
                <a:srgbClr val="FF0000"/>
              </a:solidFill>
            </a:endParaRPr>
          </a:p>
        </p:txBody>
      </p:sp>
    </p:spTree>
    <p:extLst>
      <p:ext uri="{BB962C8B-B14F-4D97-AF65-F5344CB8AC3E}">
        <p14:creationId xmlns:p14="http://schemas.microsoft.com/office/powerpoint/2010/main" val="271467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实验挑战</a:t>
            </a:r>
            <a:endParaRPr lang="zh-CN" altLang="en-US" dirty="0"/>
          </a:p>
        </p:txBody>
      </p:sp>
      <p:sp>
        <p:nvSpPr>
          <p:cNvPr id="3" name="内容占位符 2"/>
          <p:cNvSpPr>
            <a:spLocks noGrp="1"/>
          </p:cNvSpPr>
          <p:nvPr>
            <p:ph idx="1"/>
          </p:nvPr>
        </p:nvSpPr>
        <p:spPr/>
        <p:txBody>
          <a:bodyPr/>
          <a:lstStyle/>
          <a:p>
            <a:r>
              <a:rPr lang="zh-CN" altLang="en-US" dirty="0" smtClean="0"/>
              <a:t>完成清华大学</a:t>
            </a:r>
            <a:r>
              <a:rPr lang="en-US" altLang="zh-CN" dirty="0" err="1" smtClean="0"/>
              <a:t>ucore</a:t>
            </a:r>
            <a:r>
              <a:rPr lang="zh-CN" altLang="en-US" dirty="0" smtClean="0"/>
              <a:t>操作系统在</a:t>
            </a:r>
            <a:r>
              <a:rPr lang="en-US" altLang="zh-CN" dirty="0" smtClean="0"/>
              <a:t>80386</a:t>
            </a:r>
            <a:r>
              <a:rPr lang="zh-CN" altLang="en-US" dirty="0" smtClean="0"/>
              <a:t>上的移植</a:t>
            </a:r>
            <a:endParaRPr lang="en-US" altLang="zh-CN" dirty="0" smtClean="0"/>
          </a:p>
          <a:p>
            <a:r>
              <a:rPr lang="zh-CN" altLang="en-US" dirty="0" smtClean="0"/>
              <a:t>完成</a:t>
            </a:r>
            <a:r>
              <a:rPr lang="en-US" altLang="zh-CN" dirty="0" err="1" smtClean="0"/>
              <a:t>ucore</a:t>
            </a:r>
            <a:r>
              <a:rPr lang="zh-CN" altLang="en-US" dirty="0" smtClean="0"/>
              <a:t>操作系统在</a:t>
            </a:r>
            <a:r>
              <a:rPr lang="en-US" altLang="zh-CN" dirty="0" err="1" smtClean="0"/>
              <a:t>RiscV</a:t>
            </a:r>
            <a:r>
              <a:rPr lang="zh-CN" altLang="en-US" dirty="0" smtClean="0"/>
              <a:t>上的移植</a:t>
            </a:r>
            <a:endParaRPr lang="en-US" altLang="zh-CN" dirty="0" smtClean="0"/>
          </a:p>
          <a:p>
            <a:r>
              <a:rPr lang="zh-CN" altLang="en-US" dirty="0" smtClean="0"/>
              <a:t>完成</a:t>
            </a:r>
            <a:r>
              <a:rPr lang="en-US" altLang="zh-CN" dirty="0" err="1" smtClean="0"/>
              <a:t>ucore</a:t>
            </a:r>
            <a:r>
              <a:rPr lang="zh-CN" altLang="en-US" dirty="0" smtClean="0"/>
              <a:t>操作系统在</a:t>
            </a:r>
            <a:r>
              <a:rPr lang="en-US" altLang="zh-CN" dirty="0" err="1" smtClean="0"/>
              <a:t>mips</a:t>
            </a:r>
            <a:r>
              <a:rPr lang="zh-CN" altLang="en-US" dirty="0" smtClean="0"/>
              <a:t>上的移植</a:t>
            </a:r>
            <a:endParaRPr lang="zh-CN" altLang="en-US" dirty="0"/>
          </a:p>
        </p:txBody>
      </p:sp>
    </p:spTree>
    <p:extLst>
      <p:ext uri="{BB962C8B-B14F-4D97-AF65-F5344CB8AC3E}">
        <p14:creationId xmlns:p14="http://schemas.microsoft.com/office/powerpoint/2010/main" val="32175360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在线文档编辑</a:t>
            </a:r>
            <a:endParaRPr lang="zh-CN" altLang="en-US" dirty="0"/>
          </a:p>
        </p:txBody>
      </p:sp>
      <p:sp>
        <p:nvSpPr>
          <p:cNvPr id="3" name="内容占位符 2"/>
          <p:cNvSpPr>
            <a:spLocks noGrp="1"/>
          </p:cNvSpPr>
          <p:nvPr>
            <p:ph idx="1"/>
          </p:nvPr>
        </p:nvSpPr>
        <p:spPr/>
        <p:txBody>
          <a:bodyPr/>
          <a:lstStyle/>
          <a:p>
            <a:r>
              <a:rPr lang="en-US" altLang="zh-CN" dirty="0" smtClean="0"/>
              <a:t>Latex:</a:t>
            </a:r>
          </a:p>
          <a:p>
            <a:pPr lvl="1"/>
            <a:r>
              <a:rPr lang="en-US" altLang="zh-CN" dirty="0" smtClean="0"/>
              <a:t>Pdf</a:t>
            </a:r>
            <a:r>
              <a:rPr lang="zh-CN" altLang="en-US" dirty="0" smtClean="0"/>
              <a:t>编辑工具</a:t>
            </a:r>
            <a:endParaRPr lang="en-US" altLang="zh-CN" dirty="0" smtClean="0"/>
          </a:p>
          <a:p>
            <a:pPr lvl="1"/>
            <a:r>
              <a:rPr lang="en-US" altLang="zh-CN" dirty="0" err="1"/>
              <a:t>t</a:t>
            </a:r>
            <a:r>
              <a:rPr lang="en-US" altLang="zh-CN" dirty="0" err="1" smtClean="0"/>
              <a:t>exlive</a:t>
            </a:r>
            <a:endParaRPr lang="en-US" altLang="zh-CN" dirty="0" smtClean="0"/>
          </a:p>
          <a:p>
            <a:pPr lvl="1"/>
            <a:r>
              <a:rPr lang="en-US" altLang="zh-CN" dirty="0" err="1" smtClean="0"/>
              <a:t>texmaker</a:t>
            </a:r>
            <a:endParaRPr lang="en-US" altLang="zh-CN" dirty="0" smtClean="0"/>
          </a:p>
          <a:p>
            <a:r>
              <a:rPr lang="en-US" altLang="zh-CN" dirty="0" smtClean="0"/>
              <a:t>Overleaf</a:t>
            </a:r>
          </a:p>
          <a:p>
            <a:r>
              <a:rPr lang="en-US" altLang="zh-CN" dirty="0" err="1" smtClean="0"/>
              <a:t>Arxiv</a:t>
            </a:r>
            <a:endParaRPr lang="en-US" altLang="zh-CN" dirty="0" smtClean="0"/>
          </a:p>
          <a:p>
            <a:endParaRPr lang="en-US" altLang="zh-CN" dirty="0"/>
          </a:p>
          <a:p>
            <a:r>
              <a:rPr lang="en-US" altLang="zh-CN" dirty="0" err="1" smtClean="0"/>
              <a:t>MarkDown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445" y="-53545"/>
            <a:ext cx="5143500" cy="6858000"/>
          </a:xfrm>
          <a:prstGeom prst="rect">
            <a:avLst/>
          </a:prstGeom>
        </p:spPr>
      </p:pic>
    </p:spTree>
    <p:extLst>
      <p:ext uri="{BB962C8B-B14F-4D97-AF65-F5344CB8AC3E}">
        <p14:creationId xmlns:p14="http://schemas.microsoft.com/office/powerpoint/2010/main" val="414097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491880"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参考资料</a:t>
            </a:r>
          </a:p>
        </p:txBody>
      </p:sp>
      <p:grpSp>
        <p:nvGrpSpPr>
          <p:cNvPr id="2" name="组合 1"/>
          <p:cNvGrpSpPr/>
          <p:nvPr/>
        </p:nvGrpSpPr>
        <p:grpSpPr>
          <a:xfrm>
            <a:off x="683568" y="1690931"/>
            <a:ext cx="6768752" cy="3397853"/>
            <a:chOff x="683568" y="833680"/>
            <a:chExt cx="6768752" cy="3397853"/>
          </a:xfrm>
        </p:grpSpPr>
        <p:sp>
          <p:nvSpPr>
            <p:cNvPr id="57" name="TextBox 82"/>
            <p:cNvSpPr txBox="1"/>
            <p:nvPr/>
          </p:nvSpPr>
          <p:spPr>
            <a:xfrm>
              <a:off x="683568" y="833680"/>
              <a:ext cx="6768752" cy="3397853"/>
            </a:xfrm>
            <a:prstGeom prst="rect">
              <a:avLst/>
            </a:prstGeom>
            <a:noFill/>
          </p:spPr>
          <p:txBody>
            <a:bodyPr wrap="square" rtlCol="0">
              <a:spAutoFit/>
            </a:bodyPr>
            <a:lstStyle/>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apt-get</a:t>
              </a:r>
            </a:p>
            <a:p>
              <a:pPr marL="342900" lvl="1" indent="-342900">
                <a:lnSpc>
                  <a:spcPct val="80000"/>
                </a:lnSpc>
                <a:spcBef>
                  <a:spcPct val="20000"/>
                </a:spcBef>
              </a:pPr>
              <a:r>
                <a:rPr lang="en-US" altLang="zh-CN" sz="1400" b="1" dirty="0">
                  <a:solidFill>
                    <a:srgbClr val="11576A"/>
                  </a:solidFill>
                  <a:latin typeface="微软雅黑" pitchFamily="34" charset="-122"/>
                  <a:ea typeface="微软雅黑" pitchFamily="34" charset="-122"/>
                </a:rPr>
                <a:t>	</a:t>
              </a:r>
              <a:r>
                <a:rPr lang="en-US" altLang="zh-CN" sz="1400" b="1" dirty="0">
                  <a:solidFill>
                    <a:srgbClr val="0070C0"/>
                  </a:solidFill>
                  <a:latin typeface="微软雅黑" pitchFamily="34" charset="-122"/>
                  <a:ea typeface="微软雅黑" pitchFamily="34" charset="-122"/>
                </a:rPr>
                <a:t>http://wiki.ubuntu.org.cn/Apt-get%E4%BD%BF%E7%94%A8%E6%8C%87%E5%8D%97</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gcc</a:t>
              </a:r>
            </a:p>
            <a:p>
              <a:pPr marL="342900" lvl="1" indent="-342900">
                <a:lnSpc>
                  <a:spcPct val="80000"/>
                </a:lnSpc>
                <a:spcBef>
                  <a:spcPct val="20000"/>
                </a:spcBef>
              </a:pPr>
              <a:r>
                <a:rPr lang="en-US" altLang="zh-CN" sz="1400" b="1" dirty="0">
                  <a:solidFill>
                    <a:srgbClr val="11576A"/>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http://wiki.ubuntu.org.cn/Gcchowto</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http://wiki.ubuntu.org.cn/Compiling_Cpp</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http://wiki.ubuntu.org.cn/C_Cpp_IDE</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http://wiki.ubuntu.org.cn/C%E8%AF%AD%E8%A8%80%E7%AE%80%E8%A6%81%E8%AF%AD%E6%B3%95%E6%8C%87%E5%8D%97</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gdb</a:t>
              </a:r>
            </a:p>
            <a:p>
              <a:pPr marL="342900" lvl="1" indent="-342900">
                <a:lnSpc>
                  <a:spcPct val="80000"/>
                </a:lnSpc>
                <a:spcBef>
                  <a:spcPct val="20000"/>
                </a:spcBef>
              </a:pPr>
              <a:r>
                <a:rPr lang="en-US" altLang="zh-CN" sz="1400" b="1" dirty="0">
                  <a:solidFill>
                    <a:srgbClr val="11576A"/>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http://wiki.ubuntu.org.cn/%E7%94%A8GDB%E8%B0%83%E8%AF%95%E7%A8%8B%E5%BA%8F</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make &amp; makefile</a:t>
              </a:r>
            </a:p>
            <a:p>
              <a:pPr marL="342900" lvl="1" indent="-342900">
                <a:lnSpc>
                  <a:spcPct val="80000"/>
                </a:lnSpc>
                <a:spcBef>
                  <a:spcPct val="20000"/>
                </a:spcBef>
              </a:pPr>
              <a:r>
                <a:rPr lang="en-US" altLang="zh-CN" sz="1400" b="1" dirty="0">
                  <a:solidFill>
                    <a:srgbClr val="11576A"/>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http://wiki.ubuntu.com.cn/index.php?title=%E8%B7%9F%E6%88%91%E4%B8%80%E8%B5%B7%E5%86%99Makefile&amp;variant=zh-cn</a:t>
              </a:r>
            </a:p>
          </p:txBody>
        </p:sp>
        <p:pic>
          <p:nvPicPr>
            <p:cNvPr id="58" name="图片 57" descr="小点1.png"/>
            <p:cNvPicPr>
              <a:picLocks noChangeAspect="1"/>
            </p:cNvPicPr>
            <p:nvPr/>
          </p:nvPicPr>
          <p:blipFill>
            <a:blip r:embed="rId2" cstate="print"/>
            <a:stretch>
              <a:fillRect/>
            </a:stretch>
          </p:blipFill>
          <p:spPr>
            <a:xfrm>
              <a:off x="899592" y="1131591"/>
              <a:ext cx="144016" cy="142044"/>
            </a:xfrm>
            <a:prstGeom prst="rect">
              <a:avLst/>
            </a:prstGeom>
          </p:spPr>
        </p:pic>
        <p:pic>
          <p:nvPicPr>
            <p:cNvPr id="5" name="图片 4" descr="小点1.png"/>
            <p:cNvPicPr>
              <a:picLocks noChangeAspect="1"/>
            </p:cNvPicPr>
            <p:nvPr/>
          </p:nvPicPr>
          <p:blipFill>
            <a:blip r:embed="rId2" cstate="print"/>
            <a:stretch>
              <a:fillRect/>
            </a:stretch>
          </p:blipFill>
          <p:spPr>
            <a:xfrm>
              <a:off x="899592" y="1322655"/>
              <a:ext cx="144016" cy="142044"/>
            </a:xfrm>
            <a:prstGeom prst="rect">
              <a:avLst/>
            </a:prstGeom>
          </p:spPr>
        </p:pic>
        <p:pic>
          <p:nvPicPr>
            <p:cNvPr id="6" name="图片 5" descr="小点1.png"/>
            <p:cNvPicPr>
              <a:picLocks noChangeAspect="1"/>
            </p:cNvPicPr>
            <p:nvPr/>
          </p:nvPicPr>
          <p:blipFill>
            <a:blip r:embed="rId2" cstate="print"/>
            <a:stretch>
              <a:fillRect/>
            </a:stretch>
          </p:blipFill>
          <p:spPr>
            <a:xfrm>
              <a:off x="899592" y="1804622"/>
              <a:ext cx="144016" cy="142044"/>
            </a:xfrm>
            <a:prstGeom prst="rect">
              <a:avLst/>
            </a:prstGeom>
          </p:spPr>
        </p:pic>
        <p:pic>
          <p:nvPicPr>
            <p:cNvPr id="7" name="图片 6" descr="小点1.png"/>
            <p:cNvPicPr>
              <a:picLocks noChangeAspect="1"/>
            </p:cNvPicPr>
            <p:nvPr/>
          </p:nvPicPr>
          <p:blipFill>
            <a:blip r:embed="rId2" cstate="print"/>
            <a:stretch>
              <a:fillRect/>
            </a:stretch>
          </p:blipFill>
          <p:spPr>
            <a:xfrm>
              <a:off x="899592" y="1995686"/>
              <a:ext cx="144016" cy="142044"/>
            </a:xfrm>
            <a:prstGeom prst="rect">
              <a:avLst/>
            </a:prstGeom>
          </p:spPr>
        </p:pic>
        <p:pic>
          <p:nvPicPr>
            <p:cNvPr id="8" name="图片 7" descr="小点1.png"/>
            <p:cNvPicPr>
              <a:picLocks noChangeAspect="1"/>
            </p:cNvPicPr>
            <p:nvPr/>
          </p:nvPicPr>
          <p:blipFill>
            <a:blip r:embed="rId2" cstate="print"/>
            <a:stretch>
              <a:fillRect/>
            </a:stretch>
          </p:blipFill>
          <p:spPr>
            <a:xfrm>
              <a:off x="899592" y="2228650"/>
              <a:ext cx="144016" cy="142044"/>
            </a:xfrm>
            <a:prstGeom prst="rect">
              <a:avLst/>
            </a:prstGeom>
          </p:spPr>
        </p:pic>
        <p:pic>
          <p:nvPicPr>
            <p:cNvPr id="9" name="图片 8" descr="小点1.png"/>
            <p:cNvPicPr>
              <a:picLocks noChangeAspect="1"/>
            </p:cNvPicPr>
            <p:nvPr/>
          </p:nvPicPr>
          <p:blipFill>
            <a:blip r:embed="rId2" cstate="print"/>
            <a:stretch>
              <a:fillRect/>
            </a:stretch>
          </p:blipFill>
          <p:spPr>
            <a:xfrm>
              <a:off x="899592" y="2419714"/>
              <a:ext cx="144016" cy="142044"/>
            </a:xfrm>
            <a:prstGeom prst="rect">
              <a:avLst/>
            </a:prstGeom>
          </p:spPr>
        </p:pic>
        <p:pic>
          <p:nvPicPr>
            <p:cNvPr id="10" name="图片 9" descr="小点1.png"/>
            <p:cNvPicPr>
              <a:picLocks noChangeAspect="1"/>
            </p:cNvPicPr>
            <p:nvPr/>
          </p:nvPicPr>
          <p:blipFill>
            <a:blip r:embed="rId2" cstate="print"/>
            <a:stretch>
              <a:fillRect/>
            </a:stretch>
          </p:blipFill>
          <p:spPr>
            <a:xfrm>
              <a:off x="899592" y="3104079"/>
              <a:ext cx="144016" cy="142044"/>
            </a:xfrm>
            <a:prstGeom prst="rect">
              <a:avLst/>
            </a:prstGeom>
          </p:spPr>
        </p:pic>
        <p:pic>
          <p:nvPicPr>
            <p:cNvPr id="11" name="图片 10" descr="小点1.png"/>
            <p:cNvPicPr>
              <a:picLocks noChangeAspect="1"/>
            </p:cNvPicPr>
            <p:nvPr/>
          </p:nvPicPr>
          <p:blipFill>
            <a:blip r:embed="rId2" cstate="print"/>
            <a:stretch>
              <a:fillRect/>
            </a:stretch>
          </p:blipFill>
          <p:spPr>
            <a:xfrm>
              <a:off x="899592" y="3753083"/>
              <a:ext cx="144016" cy="142044"/>
            </a:xfrm>
            <a:prstGeom prst="rect">
              <a:avLst/>
            </a:prstGeom>
          </p:spPr>
        </p:pic>
      </p:grpSp>
    </p:spTree>
    <p:extLst>
      <p:ext uri="{BB962C8B-B14F-4D97-AF65-F5344CB8AC3E}">
        <p14:creationId xmlns:p14="http://schemas.microsoft.com/office/powerpoint/2010/main" val="252599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491880"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参考资料</a:t>
            </a:r>
          </a:p>
        </p:txBody>
      </p:sp>
      <p:grpSp>
        <p:nvGrpSpPr>
          <p:cNvPr id="3" name="组合 2"/>
          <p:cNvGrpSpPr/>
          <p:nvPr/>
        </p:nvGrpSpPr>
        <p:grpSpPr>
          <a:xfrm>
            <a:off x="683568" y="1700809"/>
            <a:ext cx="7200800" cy="4370427"/>
            <a:chOff x="683568" y="843558"/>
            <a:chExt cx="7200800" cy="4370427"/>
          </a:xfrm>
        </p:grpSpPr>
        <p:sp>
          <p:nvSpPr>
            <p:cNvPr id="57" name="TextBox 82"/>
            <p:cNvSpPr txBox="1"/>
            <p:nvPr/>
          </p:nvSpPr>
          <p:spPr>
            <a:xfrm>
              <a:off x="683568" y="843558"/>
              <a:ext cx="7200800" cy="4370427"/>
            </a:xfrm>
            <a:prstGeom prst="rect">
              <a:avLst/>
            </a:prstGeom>
            <a:noFill/>
          </p:spPr>
          <p:txBody>
            <a:bodyPr wrap="square" rtlCol="0">
              <a:spAutoFit/>
            </a:bodyPr>
            <a:lstStyle/>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shell</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http://wiki.ubuntu.org.cn/Shell%E7%BC%96%E7%A8%8B%E5%9F%BA%E7%A1%80</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http://wiki.ubuntu.org.cn/%E9%AB%98%E7%BA%A7Bash%E8%84%9A%E6%9C%AC%E7%BC%96%E7%A8%8B%E6%8C%87%E5%8D%97</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understand</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http://blog.csdn.net/qwang24/article/details/4064975</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vim</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http://www.httpy.com/html/wangluobiancheng/Perljiaocheng/2014/0613/93894.html</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http://wenku.baidu.com/view/4b004dd5360cba1aa811da77.html</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meld</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https://linuxtoy.org/archives/meld-2.html</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类似的工具还有 kdiff3、diffmerge、P4merge</a:t>
              </a: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qemu</a:t>
              </a: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a:t>
              </a:r>
              <a:r>
                <a:rPr lang="zh-CN" altLang="en-US" sz="1400" b="1" dirty="0">
                  <a:solidFill>
                    <a:srgbClr val="0070C0"/>
                  </a:solidFill>
                  <a:latin typeface="微软雅黑" pitchFamily="34" charset="-122"/>
                  <a:ea typeface="微软雅黑" pitchFamily="34" charset="-122"/>
                </a:rPr>
                <a:t>http://wenku.baidu.com/view/04c0116aa45177232f60a2eb.html</a:t>
              </a:r>
              <a:endParaRPr lang="en-US" altLang="zh-CN" sz="1400" b="1" dirty="0">
                <a:solidFill>
                  <a:srgbClr val="0070C0"/>
                </a:solidFill>
                <a:latin typeface="微软雅黑" pitchFamily="34" charset="-122"/>
                <a:ea typeface="微软雅黑" pitchFamily="34" charset="-122"/>
              </a:endParaRPr>
            </a:p>
            <a:p>
              <a:pPr marL="342900" lvl="1" indent="-342900">
                <a:lnSpc>
                  <a:spcPct val="80000"/>
                </a:lnSpc>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 </a:t>
              </a:r>
              <a:r>
                <a:rPr lang="en-US" altLang="zh-CN" b="1" dirty="0">
                  <a:solidFill>
                    <a:srgbClr val="11576A"/>
                  </a:solidFill>
                  <a:latin typeface="微软雅黑" pitchFamily="34" charset="-122"/>
                  <a:ea typeface="微软雅黑" pitchFamily="34" charset="-122"/>
                </a:rPr>
                <a:t>Eclipse-CDT</a:t>
              </a:r>
              <a:endParaRPr lang="zh-CN" altLang="en-US" b="1" dirty="0">
                <a:solidFill>
                  <a:srgbClr val="11576A"/>
                </a:solidFill>
                <a:latin typeface="微软雅黑" pitchFamily="34" charset="-122"/>
                <a:ea typeface="微软雅黑" pitchFamily="34" charset="-122"/>
              </a:endParaRPr>
            </a:p>
            <a:p>
              <a:pPr marL="342900" lvl="1" indent="-342900">
                <a:lnSpc>
                  <a:spcPct val="80000"/>
                </a:lnSpc>
                <a:spcBef>
                  <a:spcPct val="20000"/>
                </a:spcBef>
              </a:pPr>
              <a:r>
                <a:rPr lang="en-US" altLang="zh-CN" sz="1400" b="1" dirty="0">
                  <a:solidFill>
                    <a:srgbClr val="0070C0"/>
                  </a:solidFill>
                  <a:latin typeface="微软雅黑" pitchFamily="34" charset="-122"/>
                  <a:ea typeface="微软雅黑" pitchFamily="34" charset="-122"/>
                </a:rPr>
                <a:t>	http://blog.csdn.net/anzhu_111/article/details/5946634</a:t>
              </a:r>
            </a:p>
            <a:p>
              <a:pPr marL="342900" lvl="1" indent="-342900">
                <a:lnSpc>
                  <a:spcPct val="80000"/>
                </a:lnSpc>
                <a:spcBef>
                  <a:spcPct val="20000"/>
                </a:spcBef>
              </a:pPr>
              <a:endParaRPr lang="zh-CN" altLang="en-US" sz="1400" b="1" dirty="0">
                <a:solidFill>
                  <a:srgbClr val="0070C0"/>
                </a:solidFill>
                <a:latin typeface="微软雅黑" pitchFamily="34" charset="-122"/>
                <a:ea typeface="微软雅黑" pitchFamily="34" charset="-122"/>
              </a:endParaRPr>
            </a:p>
          </p:txBody>
        </p:sp>
        <p:pic>
          <p:nvPicPr>
            <p:cNvPr id="58" name="图片 57" descr="小点1.png"/>
            <p:cNvPicPr>
              <a:picLocks noChangeAspect="1"/>
            </p:cNvPicPr>
            <p:nvPr/>
          </p:nvPicPr>
          <p:blipFill>
            <a:blip r:embed="rId2" cstate="print"/>
            <a:stretch>
              <a:fillRect/>
            </a:stretch>
          </p:blipFill>
          <p:spPr>
            <a:xfrm>
              <a:off x="899592" y="1131591"/>
              <a:ext cx="144016" cy="142044"/>
            </a:xfrm>
            <a:prstGeom prst="rect">
              <a:avLst/>
            </a:prstGeom>
          </p:spPr>
        </p:pic>
        <p:pic>
          <p:nvPicPr>
            <p:cNvPr id="5" name="图片 4" descr="小点1.png"/>
            <p:cNvPicPr>
              <a:picLocks noChangeAspect="1"/>
            </p:cNvPicPr>
            <p:nvPr/>
          </p:nvPicPr>
          <p:blipFill>
            <a:blip r:embed="rId2" cstate="print"/>
            <a:stretch>
              <a:fillRect/>
            </a:stretch>
          </p:blipFill>
          <p:spPr>
            <a:xfrm>
              <a:off x="899592" y="1516462"/>
              <a:ext cx="144016" cy="142044"/>
            </a:xfrm>
            <a:prstGeom prst="rect">
              <a:avLst/>
            </a:prstGeom>
          </p:spPr>
        </p:pic>
        <p:pic>
          <p:nvPicPr>
            <p:cNvPr id="8" name="图片 7" descr="小点1.png"/>
            <p:cNvPicPr>
              <a:picLocks noChangeAspect="1"/>
            </p:cNvPicPr>
            <p:nvPr/>
          </p:nvPicPr>
          <p:blipFill>
            <a:blip r:embed="rId2" cstate="print"/>
            <a:stretch>
              <a:fillRect/>
            </a:stretch>
          </p:blipFill>
          <p:spPr>
            <a:xfrm>
              <a:off x="899592" y="2170182"/>
              <a:ext cx="144016" cy="142044"/>
            </a:xfrm>
            <a:prstGeom prst="rect">
              <a:avLst/>
            </a:prstGeom>
          </p:spPr>
        </p:pic>
        <p:pic>
          <p:nvPicPr>
            <p:cNvPr id="9" name="图片 8" descr="小点1.png"/>
            <p:cNvPicPr>
              <a:picLocks noChangeAspect="1"/>
            </p:cNvPicPr>
            <p:nvPr/>
          </p:nvPicPr>
          <p:blipFill>
            <a:blip r:embed="rId2" cstate="print"/>
            <a:stretch>
              <a:fillRect/>
            </a:stretch>
          </p:blipFill>
          <p:spPr>
            <a:xfrm>
              <a:off x="899592" y="2664398"/>
              <a:ext cx="144016" cy="142044"/>
            </a:xfrm>
            <a:prstGeom prst="rect">
              <a:avLst/>
            </a:prstGeom>
          </p:spPr>
        </p:pic>
        <p:pic>
          <p:nvPicPr>
            <p:cNvPr id="10" name="图片 9" descr="小点1.png"/>
            <p:cNvPicPr>
              <a:picLocks noChangeAspect="1"/>
            </p:cNvPicPr>
            <p:nvPr/>
          </p:nvPicPr>
          <p:blipFill>
            <a:blip r:embed="rId2" cstate="print"/>
            <a:stretch>
              <a:fillRect/>
            </a:stretch>
          </p:blipFill>
          <p:spPr>
            <a:xfrm>
              <a:off x="899592" y="3049518"/>
              <a:ext cx="144016" cy="142044"/>
            </a:xfrm>
            <a:prstGeom prst="rect">
              <a:avLst/>
            </a:prstGeom>
          </p:spPr>
        </p:pic>
        <p:pic>
          <p:nvPicPr>
            <p:cNvPr id="11" name="图片 10" descr="小点1.png"/>
            <p:cNvPicPr>
              <a:picLocks noChangeAspect="1"/>
            </p:cNvPicPr>
            <p:nvPr/>
          </p:nvPicPr>
          <p:blipFill>
            <a:blip r:embed="rId2" cstate="print"/>
            <a:stretch>
              <a:fillRect/>
            </a:stretch>
          </p:blipFill>
          <p:spPr>
            <a:xfrm>
              <a:off x="899592" y="3745463"/>
              <a:ext cx="144016" cy="142044"/>
            </a:xfrm>
            <a:prstGeom prst="rect">
              <a:avLst/>
            </a:prstGeom>
          </p:spPr>
        </p:pic>
        <p:pic>
          <p:nvPicPr>
            <p:cNvPr id="12" name="图片 11" descr="小点1.png"/>
            <p:cNvPicPr>
              <a:picLocks noChangeAspect="1"/>
            </p:cNvPicPr>
            <p:nvPr/>
          </p:nvPicPr>
          <p:blipFill>
            <a:blip r:embed="rId2" cstate="print"/>
            <a:stretch>
              <a:fillRect/>
            </a:stretch>
          </p:blipFill>
          <p:spPr>
            <a:xfrm>
              <a:off x="899592" y="3530184"/>
              <a:ext cx="144016" cy="142044"/>
            </a:xfrm>
            <a:prstGeom prst="rect">
              <a:avLst/>
            </a:prstGeom>
          </p:spPr>
        </p:pic>
        <p:pic>
          <p:nvPicPr>
            <p:cNvPr id="13" name="图片 12" descr="小点1.png"/>
            <p:cNvPicPr>
              <a:picLocks noChangeAspect="1"/>
            </p:cNvPicPr>
            <p:nvPr/>
          </p:nvPicPr>
          <p:blipFill>
            <a:blip r:embed="rId2" cstate="print"/>
            <a:stretch>
              <a:fillRect/>
            </a:stretch>
          </p:blipFill>
          <p:spPr>
            <a:xfrm>
              <a:off x="899592" y="4227934"/>
              <a:ext cx="144016" cy="142044"/>
            </a:xfrm>
            <a:prstGeom prst="rect">
              <a:avLst/>
            </a:prstGeom>
          </p:spPr>
        </p:pic>
        <p:pic>
          <p:nvPicPr>
            <p:cNvPr id="14" name="图片 13" descr="小点1.png"/>
            <p:cNvPicPr>
              <a:picLocks noChangeAspect="1"/>
            </p:cNvPicPr>
            <p:nvPr/>
          </p:nvPicPr>
          <p:blipFill>
            <a:blip r:embed="rId2" cstate="print"/>
            <a:stretch>
              <a:fillRect/>
            </a:stretch>
          </p:blipFill>
          <p:spPr>
            <a:xfrm>
              <a:off x="899592" y="4720959"/>
              <a:ext cx="144016" cy="142044"/>
            </a:xfrm>
            <a:prstGeom prst="rect">
              <a:avLst/>
            </a:prstGeom>
          </p:spPr>
        </p:pic>
      </p:grpSp>
    </p:spTree>
    <p:extLst>
      <p:ext uri="{BB962C8B-B14F-4D97-AF65-F5344CB8AC3E}">
        <p14:creationId xmlns:p14="http://schemas.microsoft.com/office/powerpoint/2010/main" val="3910097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Get ready for </a:t>
            </a:r>
            <a:r>
              <a:rPr lang="en-US" altLang="zh-CN" dirty="0" err="1" smtClean="0"/>
              <a:t>GitHub</a:t>
            </a:r>
            <a:endParaRPr lang="zh-CN" altLang="en-US" dirty="0"/>
          </a:p>
        </p:txBody>
      </p:sp>
      <p:pic>
        <p:nvPicPr>
          <p:cNvPr id="4" name="内容占位符 3"/>
          <p:cNvPicPr>
            <a:picLocks noGrp="1" noChangeAspect="1"/>
          </p:cNvPicPr>
          <p:nvPr>
            <p:ph idx="1"/>
          </p:nvPr>
        </p:nvPicPr>
        <p:blipFill>
          <a:blip r:embed="rId2"/>
          <a:stretch>
            <a:fillRect/>
          </a:stretch>
        </p:blipFill>
        <p:spPr>
          <a:xfrm>
            <a:off x="672589" y="1341438"/>
            <a:ext cx="7798822" cy="4967287"/>
          </a:xfrm>
          <a:prstGeom prst="rect">
            <a:avLst/>
          </a:prstGeom>
        </p:spPr>
      </p:pic>
    </p:spTree>
    <p:extLst>
      <p:ext uri="{BB962C8B-B14F-4D97-AF65-F5344CB8AC3E}">
        <p14:creationId xmlns:p14="http://schemas.microsoft.com/office/powerpoint/2010/main" val="15706413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Create an Organization on </a:t>
            </a:r>
            <a:r>
              <a:rPr lang="en-US" altLang="zh-CN" dirty="0" err="1"/>
              <a:t>Github</a:t>
            </a:r>
            <a:r>
              <a:rPr lang="en-US" altLang="zh-CN" dirty="0"/>
              <a:t> (1/3) </a:t>
            </a:r>
            <a:endParaRPr lang="zh-CN" altLang="en-US" dirty="0"/>
          </a:p>
        </p:txBody>
      </p:sp>
      <p:pic>
        <p:nvPicPr>
          <p:cNvPr id="4" name="内容占位符 3"/>
          <p:cNvPicPr>
            <a:picLocks noGrp="1" noChangeAspect="1"/>
          </p:cNvPicPr>
          <p:nvPr>
            <p:ph idx="1"/>
          </p:nvPr>
        </p:nvPicPr>
        <p:blipFill>
          <a:blip r:embed="rId2"/>
          <a:stretch>
            <a:fillRect/>
          </a:stretch>
        </p:blipFill>
        <p:spPr>
          <a:xfrm>
            <a:off x="980323" y="1341438"/>
            <a:ext cx="7183355" cy="4967287"/>
          </a:xfrm>
          <a:prstGeom prst="rect">
            <a:avLst/>
          </a:prstGeom>
        </p:spPr>
      </p:pic>
    </p:spTree>
    <p:extLst>
      <p:ext uri="{BB962C8B-B14F-4D97-AF65-F5344CB8AC3E}">
        <p14:creationId xmlns:p14="http://schemas.microsoft.com/office/powerpoint/2010/main" val="30543319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Create an Organization on </a:t>
            </a:r>
            <a:r>
              <a:rPr lang="en-US" altLang="zh-CN" dirty="0" err="1"/>
              <a:t>Github</a:t>
            </a:r>
            <a:r>
              <a:rPr lang="en-US" altLang="zh-CN" dirty="0"/>
              <a:t> </a:t>
            </a:r>
            <a:r>
              <a:rPr lang="en-US" altLang="zh-CN" dirty="0" smtClean="0"/>
              <a:t>(1/3</a:t>
            </a:r>
            <a:r>
              <a:rPr lang="en-US" altLang="zh-CN" dirty="0"/>
              <a:t>) </a:t>
            </a:r>
            <a:endParaRPr lang="zh-CN" altLang="en-US" dirty="0"/>
          </a:p>
        </p:txBody>
      </p:sp>
      <p:pic>
        <p:nvPicPr>
          <p:cNvPr id="4" name="内容占位符 3"/>
          <p:cNvPicPr>
            <a:picLocks noGrp="1" noChangeAspect="1"/>
          </p:cNvPicPr>
          <p:nvPr>
            <p:ph idx="1"/>
          </p:nvPr>
        </p:nvPicPr>
        <p:blipFill>
          <a:blip r:embed="rId2"/>
          <a:stretch>
            <a:fillRect/>
          </a:stretch>
        </p:blipFill>
        <p:spPr>
          <a:xfrm>
            <a:off x="820628" y="1341438"/>
            <a:ext cx="7502745" cy="4967287"/>
          </a:xfrm>
          <a:prstGeom prst="rect">
            <a:avLst/>
          </a:prstGeom>
        </p:spPr>
      </p:pic>
    </p:spTree>
    <p:extLst>
      <p:ext uri="{BB962C8B-B14F-4D97-AF65-F5344CB8AC3E}">
        <p14:creationId xmlns:p14="http://schemas.microsoft.com/office/powerpoint/2010/main" val="29721034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Create an Organization on </a:t>
            </a:r>
            <a:r>
              <a:rPr lang="en-US" altLang="zh-CN" dirty="0" err="1"/>
              <a:t>Github</a:t>
            </a:r>
            <a:r>
              <a:rPr lang="en-US" altLang="zh-CN" dirty="0"/>
              <a:t> </a:t>
            </a:r>
            <a:r>
              <a:rPr lang="en-US" altLang="zh-CN" dirty="0" smtClean="0"/>
              <a:t>(2/3</a:t>
            </a:r>
            <a:r>
              <a:rPr lang="en-US" altLang="zh-CN" dirty="0"/>
              <a:t>) </a:t>
            </a:r>
            <a:endParaRPr lang="zh-CN" altLang="en-US" dirty="0"/>
          </a:p>
        </p:txBody>
      </p:sp>
      <p:pic>
        <p:nvPicPr>
          <p:cNvPr id="4" name="内容占位符 3"/>
          <p:cNvPicPr>
            <a:picLocks noGrp="1" noChangeAspect="1"/>
          </p:cNvPicPr>
          <p:nvPr>
            <p:ph idx="1"/>
          </p:nvPr>
        </p:nvPicPr>
        <p:blipFill>
          <a:blip r:embed="rId2"/>
          <a:stretch>
            <a:fillRect/>
          </a:stretch>
        </p:blipFill>
        <p:spPr>
          <a:xfrm>
            <a:off x="1045366" y="1341438"/>
            <a:ext cx="7053268" cy="4967287"/>
          </a:xfrm>
          <a:prstGeom prst="rect">
            <a:avLst/>
          </a:prstGeom>
        </p:spPr>
      </p:pic>
    </p:spTree>
    <p:extLst>
      <p:ext uri="{BB962C8B-B14F-4D97-AF65-F5344CB8AC3E}">
        <p14:creationId xmlns:p14="http://schemas.microsoft.com/office/powerpoint/2010/main" val="33843324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Create a Repository on </a:t>
            </a:r>
            <a:r>
              <a:rPr lang="en-US" altLang="zh-CN" dirty="0" err="1"/>
              <a:t>Gitbub</a:t>
            </a:r>
            <a:r>
              <a:rPr lang="en-US" altLang="zh-CN" dirty="0"/>
              <a:t> (1/2) </a:t>
            </a:r>
            <a:endParaRPr lang="zh-CN" altLang="en-US" dirty="0"/>
          </a:p>
        </p:txBody>
      </p:sp>
      <p:pic>
        <p:nvPicPr>
          <p:cNvPr id="4" name="内容占位符 3"/>
          <p:cNvPicPr>
            <a:picLocks noGrp="1" noChangeAspect="1"/>
          </p:cNvPicPr>
          <p:nvPr>
            <p:ph idx="1"/>
          </p:nvPr>
        </p:nvPicPr>
        <p:blipFill>
          <a:blip r:embed="rId2"/>
          <a:stretch>
            <a:fillRect/>
          </a:stretch>
        </p:blipFill>
        <p:spPr>
          <a:xfrm>
            <a:off x="558067" y="1341438"/>
            <a:ext cx="8027867" cy="4967287"/>
          </a:xfrm>
          <a:prstGeom prst="rect">
            <a:avLst/>
          </a:prstGeom>
        </p:spPr>
      </p:pic>
    </p:spTree>
    <p:extLst>
      <p:ext uri="{BB962C8B-B14F-4D97-AF65-F5344CB8AC3E}">
        <p14:creationId xmlns:p14="http://schemas.microsoft.com/office/powerpoint/2010/main" val="39362041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Create a Repository on </a:t>
            </a:r>
            <a:r>
              <a:rPr lang="en-US" altLang="zh-CN" dirty="0" err="1"/>
              <a:t>Gitbub</a:t>
            </a:r>
            <a:r>
              <a:rPr lang="en-US" altLang="zh-CN" dirty="0"/>
              <a:t> </a:t>
            </a:r>
            <a:r>
              <a:rPr lang="en-US" altLang="zh-CN" dirty="0" smtClean="0"/>
              <a:t>(2/2</a:t>
            </a:r>
            <a:r>
              <a:rPr lang="en-US" altLang="zh-CN" dirty="0"/>
              <a:t>) </a:t>
            </a:r>
            <a:endParaRPr lang="zh-CN" altLang="en-US" dirty="0"/>
          </a:p>
        </p:txBody>
      </p:sp>
      <p:pic>
        <p:nvPicPr>
          <p:cNvPr id="4" name="内容占位符 3"/>
          <p:cNvPicPr>
            <a:picLocks noGrp="1" noChangeAspect="1"/>
          </p:cNvPicPr>
          <p:nvPr>
            <p:ph idx="1"/>
          </p:nvPr>
        </p:nvPicPr>
        <p:blipFill>
          <a:blip r:embed="rId2"/>
          <a:stretch>
            <a:fillRect/>
          </a:stretch>
        </p:blipFill>
        <p:spPr>
          <a:xfrm>
            <a:off x="804676" y="1341438"/>
            <a:ext cx="7534648" cy="4967287"/>
          </a:xfrm>
          <a:prstGeom prst="rect">
            <a:avLst/>
          </a:prstGeom>
        </p:spPr>
      </p:pic>
    </p:spTree>
    <p:extLst>
      <p:ext uri="{BB962C8B-B14F-4D97-AF65-F5344CB8AC3E}">
        <p14:creationId xmlns:p14="http://schemas.microsoft.com/office/powerpoint/2010/main" val="41024620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(1/7) </a:t>
            </a:r>
            <a:endParaRPr lang="zh-CN" altLang="en-US" dirty="0"/>
          </a:p>
        </p:txBody>
      </p:sp>
      <p:pic>
        <p:nvPicPr>
          <p:cNvPr id="4" name="内容占位符 3"/>
          <p:cNvPicPr>
            <a:picLocks noGrp="1" noChangeAspect="1"/>
          </p:cNvPicPr>
          <p:nvPr>
            <p:ph idx="1"/>
          </p:nvPr>
        </p:nvPicPr>
        <p:blipFill>
          <a:blip r:embed="rId2"/>
          <a:stretch>
            <a:fillRect/>
          </a:stretch>
        </p:blipFill>
        <p:spPr>
          <a:xfrm>
            <a:off x="811653" y="1341438"/>
            <a:ext cx="7520695" cy="4967287"/>
          </a:xfrm>
          <a:prstGeom prst="rect">
            <a:avLst/>
          </a:prstGeom>
        </p:spPr>
      </p:pic>
    </p:spTree>
    <p:extLst>
      <p:ext uri="{BB962C8B-B14F-4D97-AF65-F5344CB8AC3E}">
        <p14:creationId xmlns:p14="http://schemas.microsoft.com/office/powerpoint/2010/main" val="2294457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顺便提一下指令集的战争</a:t>
            </a:r>
            <a:endParaRPr lang="zh-CN" altLang="en-US" dirty="0"/>
          </a:p>
        </p:txBody>
      </p:sp>
      <p:sp>
        <p:nvSpPr>
          <p:cNvPr id="3" name="内容占位符 2"/>
          <p:cNvSpPr>
            <a:spLocks noGrp="1"/>
          </p:cNvSpPr>
          <p:nvPr>
            <p:ph idx="1"/>
          </p:nvPr>
        </p:nvSpPr>
        <p:spPr/>
        <p:txBody>
          <a:bodyPr/>
          <a:lstStyle/>
          <a:p>
            <a:r>
              <a:rPr lang="zh-CN" altLang="en-US" dirty="0" smtClean="0"/>
              <a:t>商用指令集的专利之争</a:t>
            </a:r>
            <a:endParaRPr lang="en-US" altLang="zh-CN" dirty="0" smtClean="0"/>
          </a:p>
          <a:p>
            <a:r>
              <a:rPr lang="zh-CN" altLang="en-US" dirty="0" smtClean="0"/>
              <a:t>开放指令集</a:t>
            </a:r>
            <a:endParaRPr lang="en-US" altLang="zh-CN" dirty="0" smtClean="0"/>
          </a:p>
          <a:p>
            <a:r>
              <a:rPr lang="zh-CN" altLang="en-US" dirty="0" smtClean="0"/>
              <a:t>开源指令集的实现</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3664" y="2710248"/>
            <a:ext cx="5530335" cy="4147751"/>
          </a:xfrm>
          <a:prstGeom prst="rect">
            <a:avLst/>
          </a:prstGeom>
        </p:spPr>
      </p:pic>
    </p:spTree>
    <p:extLst>
      <p:ext uri="{BB962C8B-B14F-4D97-AF65-F5344CB8AC3E}">
        <p14:creationId xmlns:p14="http://schemas.microsoft.com/office/powerpoint/2010/main" val="26450611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a:t>
            </a:r>
            <a:r>
              <a:rPr lang="en-US" altLang="zh-CN" dirty="0" smtClean="0"/>
              <a:t>(2/7</a:t>
            </a:r>
            <a:r>
              <a:rPr lang="en-US" altLang="zh-CN" dirty="0"/>
              <a:t>) </a:t>
            </a:r>
            <a:endParaRPr lang="zh-CN" altLang="en-US" dirty="0"/>
          </a:p>
        </p:txBody>
      </p:sp>
      <p:pic>
        <p:nvPicPr>
          <p:cNvPr id="4" name="内容占位符 3"/>
          <p:cNvPicPr>
            <a:picLocks noGrp="1" noChangeAspect="1"/>
          </p:cNvPicPr>
          <p:nvPr>
            <p:ph idx="1"/>
          </p:nvPr>
        </p:nvPicPr>
        <p:blipFill>
          <a:blip r:embed="rId2"/>
          <a:stretch>
            <a:fillRect/>
          </a:stretch>
        </p:blipFill>
        <p:spPr>
          <a:xfrm>
            <a:off x="1361521" y="1341438"/>
            <a:ext cx="6420959" cy="4967287"/>
          </a:xfrm>
          <a:prstGeom prst="rect">
            <a:avLst/>
          </a:prstGeom>
        </p:spPr>
      </p:pic>
    </p:spTree>
    <p:extLst>
      <p:ext uri="{BB962C8B-B14F-4D97-AF65-F5344CB8AC3E}">
        <p14:creationId xmlns:p14="http://schemas.microsoft.com/office/powerpoint/2010/main" val="39126994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a:t>
            </a:r>
            <a:r>
              <a:rPr lang="en-US" altLang="zh-CN" dirty="0" smtClean="0"/>
              <a:t>(3/7</a:t>
            </a:r>
            <a:r>
              <a:rPr lang="en-US" altLang="zh-CN" dirty="0"/>
              <a:t>) </a:t>
            </a:r>
            <a:endParaRPr lang="zh-CN" altLang="en-US" dirty="0"/>
          </a:p>
        </p:txBody>
      </p:sp>
      <p:pic>
        <p:nvPicPr>
          <p:cNvPr id="4" name="内容占位符 3"/>
          <p:cNvPicPr>
            <a:picLocks noGrp="1" noChangeAspect="1"/>
          </p:cNvPicPr>
          <p:nvPr>
            <p:ph idx="1"/>
          </p:nvPr>
        </p:nvPicPr>
        <p:blipFill>
          <a:blip r:embed="rId2"/>
          <a:stretch>
            <a:fillRect/>
          </a:stretch>
        </p:blipFill>
        <p:spPr>
          <a:xfrm>
            <a:off x="701891" y="1341438"/>
            <a:ext cx="7740218" cy="4967287"/>
          </a:xfrm>
          <a:prstGeom prst="rect">
            <a:avLst/>
          </a:prstGeom>
        </p:spPr>
      </p:pic>
    </p:spTree>
    <p:extLst>
      <p:ext uri="{BB962C8B-B14F-4D97-AF65-F5344CB8AC3E}">
        <p14:creationId xmlns:p14="http://schemas.microsoft.com/office/powerpoint/2010/main" val="33681495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a:t>
            </a:r>
            <a:r>
              <a:rPr lang="en-US" altLang="zh-CN" dirty="0" smtClean="0"/>
              <a:t>(4/7</a:t>
            </a:r>
            <a:r>
              <a:rPr lang="en-US" altLang="zh-CN" dirty="0"/>
              <a:t>) </a:t>
            </a:r>
            <a:endParaRPr lang="zh-CN" altLang="en-US" dirty="0"/>
          </a:p>
        </p:txBody>
      </p:sp>
      <p:pic>
        <p:nvPicPr>
          <p:cNvPr id="4" name="内容占位符 3"/>
          <p:cNvPicPr>
            <a:picLocks noGrp="1" noChangeAspect="1"/>
          </p:cNvPicPr>
          <p:nvPr>
            <p:ph idx="1"/>
          </p:nvPr>
        </p:nvPicPr>
        <p:blipFill>
          <a:blip r:embed="rId2"/>
          <a:stretch>
            <a:fillRect/>
          </a:stretch>
        </p:blipFill>
        <p:spPr>
          <a:xfrm>
            <a:off x="670140" y="1341438"/>
            <a:ext cx="7803720" cy="4967287"/>
          </a:xfrm>
          <a:prstGeom prst="rect">
            <a:avLst/>
          </a:prstGeom>
        </p:spPr>
      </p:pic>
    </p:spTree>
    <p:extLst>
      <p:ext uri="{BB962C8B-B14F-4D97-AF65-F5344CB8AC3E}">
        <p14:creationId xmlns:p14="http://schemas.microsoft.com/office/powerpoint/2010/main" val="42258375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a:t>
            </a:r>
            <a:r>
              <a:rPr lang="en-US" altLang="zh-CN" dirty="0" smtClean="0"/>
              <a:t>(5/7</a:t>
            </a:r>
            <a:r>
              <a:rPr lang="en-US" altLang="zh-CN" dirty="0"/>
              <a:t>) </a:t>
            </a:r>
            <a:endParaRPr lang="zh-CN" altLang="en-US" dirty="0"/>
          </a:p>
        </p:txBody>
      </p:sp>
      <p:pic>
        <p:nvPicPr>
          <p:cNvPr id="4" name="内容占位符 3"/>
          <p:cNvPicPr>
            <a:picLocks noGrp="1" noChangeAspect="1"/>
          </p:cNvPicPr>
          <p:nvPr>
            <p:ph idx="1"/>
          </p:nvPr>
        </p:nvPicPr>
        <p:blipFill>
          <a:blip r:embed="rId2"/>
          <a:stretch>
            <a:fillRect/>
          </a:stretch>
        </p:blipFill>
        <p:spPr>
          <a:xfrm>
            <a:off x="1132012" y="1341438"/>
            <a:ext cx="6879977" cy="4967287"/>
          </a:xfrm>
          <a:prstGeom prst="rect">
            <a:avLst/>
          </a:prstGeom>
        </p:spPr>
      </p:pic>
    </p:spTree>
    <p:extLst>
      <p:ext uri="{BB962C8B-B14F-4D97-AF65-F5344CB8AC3E}">
        <p14:creationId xmlns:p14="http://schemas.microsoft.com/office/powerpoint/2010/main" val="10294413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a:t>
            </a:r>
            <a:r>
              <a:rPr lang="en-US" altLang="zh-CN" dirty="0" smtClean="0"/>
              <a:t>(6/7</a:t>
            </a:r>
            <a:r>
              <a:rPr lang="en-US" altLang="zh-CN" dirty="0"/>
              <a:t>) </a:t>
            </a:r>
            <a:endParaRPr lang="zh-CN" altLang="en-US" dirty="0"/>
          </a:p>
        </p:txBody>
      </p:sp>
      <p:pic>
        <p:nvPicPr>
          <p:cNvPr id="4" name="内容占位符 3"/>
          <p:cNvPicPr>
            <a:picLocks noGrp="1" noChangeAspect="1"/>
          </p:cNvPicPr>
          <p:nvPr>
            <p:ph idx="1"/>
          </p:nvPr>
        </p:nvPicPr>
        <p:blipFill>
          <a:blip r:embed="rId2"/>
          <a:stretch>
            <a:fillRect/>
          </a:stretch>
        </p:blipFill>
        <p:spPr>
          <a:xfrm>
            <a:off x="678243" y="1341438"/>
            <a:ext cx="7787515" cy="4967287"/>
          </a:xfrm>
          <a:prstGeom prst="rect">
            <a:avLst/>
          </a:prstGeom>
        </p:spPr>
      </p:pic>
    </p:spTree>
    <p:extLst>
      <p:ext uri="{BB962C8B-B14F-4D97-AF65-F5344CB8AC3E}">
        <p14:creationId xmlns:p14="http://schemas.microsoft.com/office/powerpoint/2010/main" val="25535282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Upload Initial Source Code </a:t>
            </a:r>
            <a:r>
              <a:rPr lang="en-US" altLang="zh-CN" dirty="0" smtClean="0"/>
              <a:t>(7/7</a:t>
            </a:r>
            <a:r>
              <a:rPr lang="en-US" altLang="zh-CN" dirty="0"/>
              <a:t>) </a:t>
            </a:r>
            <a:endParaRPr lang="zh-CN" altLang="en-US" dirty="0"/>
          </a:p>
        </p:txBody>
      </p:sp>
      <p:pic>
        <p:nvPicPr>
          <p:cNvPr id="4" name="内容占位符 3"/>
          <p:cNvPicPr>
            <a:picLocks noGrp="1" noChangeAspect="1"/>
          </p:cNvPicPr>
          <p:nvPr>
            <p:ph idx="1"/>
          </p:nvPr>
        </p:nvPicPr>
        <p:blipFill>
          <a:blip r:embed="rId2"/>
          <a:stretch>
            <a:fillRect/>
          </a:stretch>
        </p:blipFill>
        <p:spPr>
          <a:xfrm>
            <a:off x="502075" y="1341438"/>
            <a:ext cx="8139850" cy="4967287"/>
          </a:xfrm>
          <a:prstGeom prst="rect">
            <a:avLst/>
          </a:prstGeom>
        </p:spPr>
      </p:pic>
    </p:spTree>
    <p:extLst>
      <p:ext uri="{BB962C8B-B14F-4D97-AF65-F5344CB8AC3E}">
        <p14:creationId xmlns:p14="http://schemas.microsoft.com/office/powerpoint/2010/main" val="38086219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Clone </a:t>
            </a:r>
            <a:r>
              <a:rPr lang="en-US" altLang="zh-CN" dirty="0" err="1"/>
              <a:t>Github</a:t>
            </a:r>
            <a:r>
              <a:rPr lang="en-US" altLang="zh-CN" dirty="0"/>
              <a:t> Repository </a:t>
            </a:r>
            <a:endParaRPr lang="zh-CN" altLang="en-US" dirty="0"/>
          </a:p>
        </p:txBody>
      </p:sp>
      <p:pic>
        <p:nvPicPr>
          <p:cNvPr id="4" name="内容占位符 3"/>
          <p:cNvPicPr>
            <a:picLocks noGrp="1" noChangeAspect="1"/>
          </p:cNvPicPr>
          <p:nvPr>
            <p:ph idx="1"/>
          </p:nvPr>
        </p:nvPicPr>
        <p:blipFill>
          <a:blip r:embed="rId2"/>
          <a:stretch>
            <a:fillRect/>
          </a:stretch>
        </p:blipFill>
        <p:spPr>
          <a:xfrm>
            <a:off x="468313" y="1367125"/>
            <a:ext cx="8207375" cy="4915912"/>
          </a:xfrm>
          <a:prstGeom prst="rect">
            <a:avLst/>
          </a:prstGeom>
        </p:spPr>
      </p:pic>
    </p:spTree>
    <p:extLst>
      <p:ext uri="{BB962C8B-B14F-4D97-AF65-F5344CB8AC3E}">
        <p14:creationId xmlns:p14="http://schemas.microsoft.com/office/powerpoint/2010/main" val="3155020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实验要求</a:t>
            </a:r>
            <a:endParaRPr lang="zh-CN" altLang="en-US" dirty="0"/>
          </a:p>
        </p:txBody>
      </p:sp>
      <p:sp>
        <p:nvSpPr>
          <p:cNvPr id="3" name="内容占位符 2"/>
          <p:cNvSpPr>
            <a:spLocks noGrp="1"/>
          </p:cNvSpPr>
          <p:nvPr>
            <p:ph idx="1"/>
          </p:nvPr>
        </p:nvSpPr>
        <p:spPr>
          <a:xfrm>
            <a:off x="468314" y="1341440"/>
            <a:ext cx="8207375" cy="5283647"/>
          </a:xfrm>
        </p:spPr>
        <p:txBody>
          <a:bodyPr>
            <a:normAutofit fontScale="85000" lnSpcReduction="20000"/>
          </a:bodyPr>
          <a:lstStyle/>
          <a:p>
            <a:r>
              <a:rPr lang="zh-CN" altLang="en-US" dirty="0" smtClean="0"/>
              <a:t>诚信</a:t>
            </a:r>
            <a:endParaRPr lang="en-US" altLang="zh-CN" dirty="0" smtClean="0"/>
          </a:p>
          <a:p>
            <a:r>
              <a:rPr lang="zh-CN" altLang="en-US" dirty="0" smtClean="0"/>
              <a:t>三人一组，鼓励独立完成任务（有加分）</a:t>
            </a:r>
            <a:endParaRPr lang="en-US" altLang="zh-CN" dirty="0" smtClean="0"/>
          </a:p>
          <a:p>
            <a:r>
              <a:rPr lang="zh-CN" altLang="en-US" dirty="0" smtClean="0"/>
              <a:t>作业提交方式</a:t>
            </a:r>
            <a:endParaRPr lang="en-US" altLang="zh-CN" dirty="0" smtClean="0"/>
          </a:p>
          <a:p>
            <a:pPr lvl="1"/>
            <a:r>
              <a:rPr lang="zh-CN" altLang="en-US" dirty="0" smtClean="0"/>
              <a:t>能够通过源代码中的检查脚本</a:t>
            </a:r>
            <a:endParaRPr lang="en-US" altLang="zh-CN" dirty="0" smtClean="0"/>
          </a:p>
          <a:p>
            <a:pPr lvl="1"/>
            <a:r>
              <a:rPr lang="zh-CN" altLang="en-US" dirty="0" smtClean="0">
                <a:solidFill>
                  <a:srgbClr val="FF0000"/>
                </a:solidFill>
              </a:rPr>
              <a:t>提交作业文档</a:t>
            </a:r>
            <a:r>
              <a:rPr lang="en-US" altLang="zh-CN" dirty="0" smtClean="0">
                <a:solidFill>
                  <a:srgbClr val="FF0000"/>
                </a:solidFill>
              </a:rPr>
              <a:t>--</a:t>
            </a:r>
            <a:r>
              <a:rPr lang="zh-CN" altLang="en-US" dirty="0" smtClean="0">
                <a:solidFill>
                  <a:srgbClr val="FF0000"/>
                </a:solidFill>
              </a:rPr>
              <a:t>注意：写出你踩过的坑，你要吐的槽就够了</a:t>
            </a:r>
            <a:endParaRPr lang="en-US" altLang="zh-CN" dirty="0" smtClean="0">
              <a:solidFill>
                <a:srgbClr val="FF0000"/>
              </a:solidFill>
            </a:endParaRPr>
          </a:p>
          <a:p>
            <a:pPr lvl="1"/>
            <a:r>
              <a:rPr lang="zh-CN" altLang="en-US" dirty="0" smtClean="0"/>
              <a:t>能够向助教解释原理并回答提问</a:t>
            </a:r>
            <a:endParaRPr lang="en-US" altLang="zh-CN" dirty="0" smtClean="0"/>
          </a:p>
          <a:p>
            <a:r>
              <a:rPr lang="zh-CN" altLang="en-US" dirty="0" smtClean="0"/>
              <a:t>作业难度等级</a:t>
            </a:r>
            <a:endParaRPr lang="en-US" altLang="zh-CN" dirty="0" smtClean="0"/>
          </a:p>
          <a:p>
            <a:pPr lvl="1"/>
            <a:r>
              <a:rPr lang="zh-CN" altLang="en-US" dirty="0" smtClean="0"/>
              <a:t>理解别人的代码和文档，并能作出解释</a:t>
            </a:r>
            <a:endParaRPr lang="en-US" altLang="zh-CN" dirty="0" smtClean="0"/>
          </a:p>
          <a:p>
            <a:pPr lvl="1"/>
            <a:r>
              <a:rPr lang="zh-CN" altLang="en-US" dirty="0" smtClean="0"/>
              <a:t>参考已有代码，完成编码任务</a:t>
            </a:r>
            <a:endParaRPr lang="en-US" altLang="zh-CN" dirty="0" smtClean="0"/>
          </a:p>
          <a:p>
            <a:pPr lvl="1"/>
            <a:r>
              <a:rPr lang="zh-CN" altLang="en-US" dirty="0" smtClean="0"/>
              <a:t>完全独立完成编码任务</a:t>
            </a:r>
            <a:endParaRPr lang="en-US" altLang="zh-CN" dirty="0" smtClean="0"/>
          </a:p>
          <a:p>
            <a:pPr lvl="1"/>
            <a:r>
              <a:rPr lang="zh-CN" altLang="en-US" dirty="0" smtClean="0"/>
              <a:t>完成挑战任务或自主扩展</a:t>
            </a:r>
            <a:r>
              <a:rPr lang="en-US" altLang="zh-CN" dirty="0" smtClean="0"/>
              <a:t>JOS</a:t>
            </a:r>
            <a:r>
              <a:rPr lang="zh-CN" altLang="en-US" dirty="0" smtClean="0"/>
              <a:t>的功能</a:t>
            </a:r>
            <a:endParaRPr lang="en-US" altLang="zh-CN" dirty="0" smtClean="0"/>
          </a:p>
          <a:p>
            <a:r>
              <a:rPr lang="zh-CN" altLang="en-US" dirty="0" smtClean="0"/>
              <a:t>实验课程重在动手实践和体验消除错误的过程，严禁“打酱油”或者“想当然”</a:t>
            </a:r>
            <a:endParaRPr lang="zh-CN" altLang="en-US" dirty="0"/>
          </a:p>
        </p:txBody>
      </p:sp>
      <p:sp>
        <p:nvSpPr>
          <p:cNvPr id="4" name="文本框 3"/>
          <p:cNvSpPr txBox="1"/>
          <p:nvPr/>
        </p:nvSpPr>
        <p:spPr>
          <a:xfrm>
            <a:off x="6363730" y="3937686"/>
            <a:ext cx="2154194" cy="646331"/>
          </a:xfrm>
          <a:prstGeom prst="rect">
            <a:avLst/>
          </a:prstGeom>
          <a:noFill/>
        </p:spPr>
        <p:txBody>
          <a:bodyPr wrap="square" rtlCol="0">
            <a:spAutoFit/>
          </a:bodyPr>
          <a:lstStyle/>
          <a:p>
            <a:r>
              <a:rPr lang="zh-CN" altLang="en-US" dirty="0" smtClean="0">
                <a:solidFill>
                  <a:srgbClr val="FF0000"/>
                </a:solidFill>
              </a:rPr>
              <a:t>参考网上的代码和文档需谨慎</a:t>
            </a:r>
            <a:endParaRPr lang="zh-CN" altLang="en-US" dirty="0">
              <a:solidFill>
                <a:srgbClr val="FF0000"/>
              </a:solidFill>
            </a:endParaRPr>
          </a:p>
        </p:txBody>
      </p:sp>
    </p:spTree>
    <p:extLst>
      <p:ext uri="{BB962C8B-B14F-4D97-AF65-F5344CB8AC3E}">
        <p14:creationId xmlns:p14="http://schemas.microsoft.com/office/powerpoint/2010/main" val="260795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仅以此图献给那些有拖延症的同学</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233" y="1341438"/>
            <a:ext cx="5229535" cy="4967287"/>
          </a:xfrm>
        </p:spPr>
      </p:pic>
    </p:spTree>
    <p:extLst>
      <p:ext uri="{BB962C8B-B14F-4D97-AF65-F5344CB8AC3E}">
        <p14:creationId xmlns:p14="http://schemas.microsoft.com/office/powerpoint/2010/main" val="73750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实验环境搭建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真机安装</a:t>
            </a:r>
            <a:r>
              <a:rPr lang="en-US" altLang="zh-CN" dirty="0" err="1" smtClean="0"/>
              <a:t>ubuntu</a:t>
            </a:r>
            <a:r>
              <a:rPr lang="zh-CN" altLang="en-US" dirty="0" smtClean="0"/>
              <a:t>或</a:t>
            </a:r>
            <a:r>
              <a:rPr lang="en-US" altLang="zh-CN" dirty="0" err="1" smtClean="0"/>
              <a:t>xubuntu</a:t>
            </a:r>
            <a:endParaRPr lang="en-US" altLang="zh-CN" dirty="0" smtClean="0"/>
          </a:p>
          <a:p>
            <a:pPr lvl="1"/>
            <a:r>
              <a:rPr lang="zh-CN" altLang="en-US" dirty="0" smtClean="0"/>
              <a:t>请参考作业文档或网上的知识</a:t>
            </a:r>
            <a:endParaRPr lang="en-US" altLang="zh-CN" dirty="0" smtClean="0"/>
          </a:p>
          <a:p>
            <a:pPr lvl="1"/>
            <a:r>
              <a:rPr lang="zh-CN" altLang="en-US" dirty="0" smtClean="0"/>
              <a:t>安装有风险，但是性能会高，鼓励尝试</a:t>
            </a:r>
            <a:endParaRPr lang="en-US" altLang="zh-CN" dirty="0" smtClean="0"/>
          </a:p>
          <a:p>
            <a:r>
              <a:rPr lang="zh-CN" altLang="en-US" dirty="0" smtClean="0"/>
              <a:t>使用虚拟机</a:t>
            </a:r>
            <a:endParaRPr lang="en-US" altLang="zh-CN" dirty="0" smtClean="0"/>
          </a:p>
          <a:p>
            <a:pPr lvl="1"/>
            <a:r>
              <a:rPr lang="zh-CN" altLang="en-US" dirty="0"/>
              <a:t>下载安装</a:t>
            </a:r>
            <a:r>
              <a:rPr lang="en-US" altLang="zh-CN" dirty="0" err="1"/>
              <a:t>VirtualBox</a:t>
            </a:r>
            <a:r>
              <a:rPr lang="zh-CN" altLang="en-US" dirty="0"/>
              <a:t>虚拟机</a:t>
            </a:r>
            <a:r>
              <a:rPr lang="zh-CN" altLang="en-US" dirty="0" smtClean="0"/>
              <a:t>软件</a:t>
            </a:r>
            <a:r>
              <a:rPr lang="en-US" altLang="zh-CN" dirty="0" smtClean="0">
                <a:hlinkClick r:id="rId2"/>
              </a:rPr>
              <a:t>https://www.virtualbox.org/</a:t>
            </a:r>
            <a:endParaRPr lang="en-US" altLang="zh-CN" dirty="0" smtClean="0"/>
          </a:p>
          <a:p>
            <a:pPr lvl="1"/>
            <a:r>
              <a:rPr lang="zh-CN" altLang="en-US" dirty="0" smtClean="0"/>
              <a:t>可自行安装操作系统或者直接使用已配置好的镜像</a:t>
            </a:r>
            <a:endParaRPr lang="en-US" altLang="zh-CN" dirty="0" smtClean="0"/>
          </a:p>
          <a:p>
            <a:pPr lvl="2"/>
            <a:r>
              <a:rPr lang="zh-CN" altLang="en-US" dirty="0" smtClean="0"/>
              <a:t>安装光盘链接</a:t>
            </a:r>
            <a:endParaRPr lang="en-US" altLang="zh-CN" dirty="0" smtClean="0"/>
          </a:p>
          <a:p>
            <a:pPr marL="1028700" lvl="3" indent="0">
              <a:buNone/>
            </a:pPr>
            <a:r>
              <a:rPr lang="en-US" altLang="zh-CN" dirty="0">
                <a:hlinkClick r:id="rId3"/>
              </a:rPr>
              <a:t>http://</a:t>
            </a:r>
            <a:r>
              <a:rPr lang="en-US" altLang="zh-CN" dirty="0" smtClean="0">
                <a:hlinkClick r:id="rId3"/>
              </a:rPr>
              <a:t>video.mobisys.cc/experiment/image/xubuntu-16.04.1-desktop-amd64.iso</a:t>
            </a:r>
            <a:endParaRPr lang="en-US" altLang="zh-CN" dirty="0" smtClean="0"/>
          </a:p>
          <a:p>
            <a:pPr lvl="2"/>
            <a:r>
              <a:rPr lang="zh-CN" altLang="en-US" dirty="0" smtClean="0"/>
              <a:t>已配置好的系统镜像链接</a:t>
            </a:r>
            <a:endParaRPr lang="en-US" altLang="zh-CN" dirty="0" smtClean="0"/>
          </a:p>
          <a:p>
            <a:pPr lvl="3"/>
            <a:r>
              <a:rPr lang="en-US" altLang="zh-CN" dirty="0">
                <a:hlinkClick r:id="rId4"/>
              </a:rPr>
              <a:t>http://</a:t>
            </a:r>
            <a:r>
              <a:rPr lang="en-US" altLang="zh-CN" dirty="0" smtClean="0">
                <a:hlinkClick r:id="rId4"/>
              </a:rPr>
              <a:t>video.mobisys.cc/experiment/image/ubuntu-exp.ova</a:t>
            </a:r>
            <a:endParaRPr lang="en-US" altLang="zh-CN" dirty="0" smtClean="0"/>
          </a:p>
          <a:p>
            <a:pPr marL="342900" lvl="1" indent="0">
              <a:buNone/>
            </a:pPr>
            <a:endParaRPr lang="en-US" altLang="zh-CN" dirty="0" smtClean="0"/>
          </a:p>
          <a:p>
            <a:pPr lvl="1"/>
            <a:endParaRPr lang="zh-CN" altLang="en-US" dirty="0"/>
          </a:p>
        </p:txBody>
      </p:sp>
    </p:spTree>
    <p:extLst>
      <p:ext uri="{BB962C8B-B14F-4D97-AF65-F5344CB8AC3E}">
        <p14:creationId xmlns:p14="http://schemas.microsoft.com/office/powerpoint/2010/main" val="3492495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928662" y="1988841"/>
            <a:ext cx="7143800" cy="949491"/>
            <a:chOff x="928662" y="1131590"/>
            <a:chExt cx="7143800" cy="949491"/>
          </a:xfrm>
        </p:grpSpPr>
        <p:sp>
          <p:nvSpPr>
            <p:cNvPr id="57" name="TextBox 82"/>
            <p:cNvSpPr txBox="1"/>
            <p:nvPr/>
          </p:nvSpPr>
          <p:spPr>
            <a:xfrm>
              <a:off x="928662" y="1131590"/>
              <a:ext cx="7143800" cy="949491"/>
            </a:xfrm>
            <a:prstGeom prst="rect">
              <a:avLst/>
            </a:prstGeom>
            <a:noFill/>
          </p:spPr>
          <p:txBody>
            <a:bodyPr wrap="square" rtlCol="0">
              <a:spAutoFit/>
            </a:bodyPr>
            <a:lstStyle/>
            <a:p>
              <a:pPr marL="342900" indent="-342900">
                <a:lnSpc>
                  <a:spcPts val="1500"/>
                </a:lnSpc>
              </a:pPr>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shell命令：ls、cd、rm、pwd、mkdir、find</a:t>
              </a:r>
            </a:p>
            <a:p>
              <a:pPr marL="342900" lvl="1" indent="-342900">
                <a:spcBef>
                  <a:spcPct val="20000"/>
                </a:spcBef>
              </a:pPr>
              <a:r>
                <a:rPr lang="zh-CN" altLang="en-US" b="1" dirty="0">
                  <a:solidFill>
                    <a:srgbClr val="11576A"/>
                  </a:solidFill>
                  <a:latin typeface="微软雅黑" pitchFamily="34" charset="-122"/>
                  <a:ea typeface="微软雅黑" pitchFamily="34" charset="-122"/>
                </a:rPr>
                <a:t>         基于bash （Bourne-</a:t>
              </a:r>
              <a:r>
                <a:rPr lang="zh-CN" altLang="en-US" b="1" dirty="0">
                  <a:solidFill>
                    <a:srgbClr val="11576A"/>
                  </a:solidFill>
                  <a:latin typeface="微软雅黑" pitchFamily="34" charset="-122"/>
                  <a:ea typeface="微软雅黑" pitchFamily="34" charset="-122"/>
                  <a:sym typeface="Arial" panose="020B0604020202020204" pitchFamily="34" charset="0"/>
                </a:rPr>
                <a:t>A</a:t>
              </a:r>
              <a:r>
                <a:rPr lang="zh-CN" altLang="en-US" b="1" dirty="0">
                  <a:solidFill>
                    <a:srgbClr val="11576A"/>
                  </a:solidFill>
                  <a:latin typeface="微软雅黑" pitchFamily="34" charset="-122"/>
                  <a:ea typeface="微软雅黑" pitchFamily="34" charset="-122"/>
                </a:rPr>
                <a:t>gain</a:t>
              </a:r>
              <a:r>
                <a:rPr lang="zh-CN" altLang="en-US" b="1" dirty="0">
                  <a:solidFill>
                    <a:srgbClr val="11576A"/>
                  </a:solidFill>
                  <a:latin typeface="微软雅黑" pitchFamily="34" charset="-122"/>
                  <a:ea typeface="微软雅黑" pitchFamily="34" charset="-122"/>
                  <a:sym typeface="Arial" panose="020B0604020202020204" pitchFamily="34" charset="0"/>
                </a:rPr>
                <a:t> SH</a:t>
              </a:r>
              <a:r>
                <a:rPr lang="zh-CN" altLang="en-US" b="1" dirty="0">
                  <a:solidFill>
                    <a:srgbClr val="11576A"/>
                  </a:solidFill>
                  <a:latin typeface="微软雅黑" pitchFamily="34" charset="-122"/>
                  <a:ea typeface="微软雅黑" pitchFamily="34" charset="-122"/>
                </a:rPr>
                <a:t>ell ）</a:t>
              </a:r>
            </a:p>
            <a:p>
              <a:pPr marL="342900" lvl="1" indent="-342900">
                <a:spcBef>
                  <a:spcPct val="20000"/>
                </a:spcBef>
              </a:pPr>
              <a:r>
                <a:rPr lang="zh-CN" altLang="en-US" b="1" dirty="0">
                  <a:solidFill>
                    <a:srgbClr val="11576A"/>
                  </a:solidFill>
                  <a:latin typeface="微软雅黑" pitchFamily="34" charset="-122"/>
                  <a:ea typeface="微软雅黑" pitchFamily="34" charset="-122"/>
                </a:rPr>
                <a:t>         完成对文件、目录的基本操作</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369740" y="1807291"/>
              <a:ext cx="151066" cy="148997"/>
            </a:xfrm>
            <a:prstGeom prst="rect">
              <a:avLst/>
            </a:prstGeom>
          </p:spPr>
        </p:pic>
      </p:grpSp>
    </p:spTree>
    <p:extLst>
      <p:ext uri="{BB962C8B-B14F-4D97-AF65-F5344CB8AC3E}">
        <p14:creationId xmlns:p14="http://schemas.microsoft.com/office/powerpoint/2010/main" val="4063046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267744" y="1071546"/>
            <a:ext cx="5544616" cy="553998"/>
          </a:xfrm>
          <a:prstGeom prst="rect">
            <a:avLst/>
          </a:prstGeom>
          <a:noFill/>
        </p:spPr>
        <p:txBody>
          <a:bodyPr wrap="square" rtlCol="0">
            <a:spAutoFit/>
          </a:bodyPr>
          <a:lstStyle/>
          <a:p>
            <a:r>
              <a:rPr lang="zh-CN" altLang="en-US" sz="3000" b="1" dirty="0">
                <a:solidFill>
                  <a:srgbClr val="11576A"/>
                </a:solidFill>
                <a:latin typeface="微软雅黑" pitchFamily="34" charset="-122"/>
                <a:ea typeface="微软雅黑" pitchFamily="34" charset="-122"/>
              </a:rPr>
              <a:t>使用实验工具</a:t>
            </a:r>
          </a:p>
        </p:txBody>
      </p:sp>
      <p:grpSp>
        <p:nvGrpSpPr>
          <p:cNvPr id="2" name="组合 1"/>
          <p:cNvGrpSpPr/>
          <p:nvPr/>
        </p:nvGrpSpPr>
        <p:grpSpPr>
          <a:xfrm>
            <a:off x="928662" y="1860065"/>
            <a:ext cx="7143800" cy="1064907"/>
            <a:chOff x="928662" y="1002814"/>
            <a:chExt cx="7143800" cy="1064907"/>
          </a:xfrm>
        </p:grpSpPr>
        <p:sp>
          <p:nvSpPr>
            <p:cNvPr id="57" name="TextBox 82"/>
            <p:cNvSpPr txBox="1"/>
            <p:nvPr/>
          </p:nvSpPr>
          <p:spPr>
            <a:xfrm>
              <a:off x="928662" y="1002814"/>
              <a:ext cx="7143800" cy="1064907"/>
            </a:xfrm>
            <a:prstGeom prst="rect">
              <a:avLst/>
            </a:prstGeom>
            <a:noFill/>
          </p:spPr>
          <p:txBody>
            <a:bodyPr wrap="square" rtlCol="0">
              <a:spAutoFit/>
            </a:bodyPr>
            <a:lstStyle/>
            <a:p>
              <a:pPr marL="342900" indent="-342900"/>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系统维护工具：</a:t>
              </a:r>
              <a:r>
                <a:rPr lang="en-US" altLang="zh-CN" sz="2000" b="1" dirty="0">
                  <a:solidFill>
                    <a:srgbClr val="11576A"/>
                  </a:solidFill>
                  <a:latin typeface="微软雅黑" pitchFamily="34" charset="-122"/>
                  <a:ea typeface="微软雅黑" pitchFamily="34" charset="-122"/>
                </a:rPr>
                <a:t>apt</a:t>
              </a:r>
              <a:r>
                <a:rPr lang="zh-CN" altLang="en-US"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git</a:t>
              </a:r>
              <a:endParaRPr lang="en-US" altLang="zh-CN" sz="2000" b="1" dirty="0">
                <a:solidFill>
                  <a:srgbClr val="11576A"/>
                </a:solidFill>
                <a:latin typeface="微软雅黑" pitchFamily="34" charset="-122"/>
                <a:ea typeface="微软雅黑" pitchFamily="34" charset="-122"/>
              </a:endParaRPr>
            </a:p>
            <a:p>
              <a:pPr marL="342900" lvl="1" indent="-342900">
                <a:spcBef>
                  <a:spcPct val="20000"/>
                </a:spcBef>
              </a:pPr>
              <a:r>
                <a:rPr lang="en-US" altLang="zh-CN" b="1" dirty="0">
                  <a:solidFill>
                    <a:srgbClr val="11576A"/>
                  </a:solidFill>
                  <a:latin typeface="微软雅黑" pitchFamily="34" charset="-122"/>
                  <a:ea typeface="微软雅黑" pitchFamily="34" charset="-122"/>
                </a:rPr>
                <a:t>         apt</a:t>
              </a:r>
              <a:r>
                <a:rPr lang="zh-CN" altLang="en-US" b="1" dirty="0">
                  <a:solidFill>
                    <a:srgbClr val="11576A"/>
                  </a:solidFill>
                  <a:latin typeface="微软雅黑" pitchFamily="34" charset="-122"/>
                  <a:ea typeface="微软雅黑" pitchFamily="34" charset="-122"/>
                </a:rPr>
                <a:t>：安装管理各种软件</a:t>
              </a:r>
            </a:p>
            <a:p>
              <a:pPr marL="342900" lvl="1" indent="-342900">
                <a:spcBef>
                  <a:spcPct val="20000"/>
                </a:spcBef>
              </a:pPr>
              <a:r>
                <a:rPr lang="en-US" altLang="zh-CN" b="1" dirty="0">
                  <a:solidFill>
                    <a:srgbClr val="11576A"/>
                  </a:solidFill>
                  <a:latin typeface="微软雅黑" pitchFamily="34" charset="-122"/>
                  <a:ea typeface="微软雅黑" pitchFamily="34" charset="-122"/>
                </a:rPr>
                <a:t>         </a:t>
              </a:r>
              <a:r>
                <a:rPr lang="en-US" altLang="zh-CN" b="1" dirty="0" err="1">
                  <a:solidFill>
                    <a:srgbClr val="11576A"/>
                  </a:solidFill>
                  <a:latin typeface="微软雅黑" pitchFamily="34" charset="-122"/>
                  <a:ea typeface="微软雅黑" pitchFamily="34" charset="-122"/>
                </a:rPr>
                <a:t>git</a:t>
              </a:r>
              <a:r>
                <a:rPr lang="zh-CN" altLang="en-US" b="1" dirty="0">
                  <a:solidFill>
                    <a:srgbClr val="11576A"/>
                  </a:solidFill>
                  <a:latin typeface="微软雅黑" pitchFamily="34" charset="-122"/>
                  <a:ea typeface="微软雅黑" pitchFamily="34" charset="-122"/>
                </a:rPr>
                <a:t>：开发版本维护软件</a:t>
              </a:r>
            </a:p>
          </p:txBody>
        </p:sp>
        <p:pic>
          <p:nvPicPr>
            <p:cNvPr id="58" name="图片 57" descr="小点1.png"/>
            <p:cNvPicPr>
              <a:picLocks noChangeAspect="1"/>
            </p:cNvPicPr>
            <p:nvPr/>
          </p:nvPicPr>
          <p:blipFill>
            <a:blip r:embed="rId2" cstate="print"/>
            <a:stretch>
              <a:fillRect/>
            </a:stretch>
          </p:blipFill>
          <p:spPr>
            <a:xfrm>
              <a:off x="1369740" y="1499038"/>
              <a:ext cx="151066" cy="148997"/>
            </a:xfrm>
            <a:prstGeom prst="rect">
              <a:avLst/>
            </a:prstGeom>
          </p:spPr>
        </p:pic>
        <p:pic>
          <p:nvPicPr>
            <p:cNvPr id="59" name="图片 58" descr="小点1.png"/>
            <p:cNvPicPr>
              <a:picLocks noChangeAspect="1"/>
            </p:cNvPicPr>
            <p:nvPr/>
          </p:nvPicPr>
          <p:blipFill>
            <a:blip r:embed="rId2" cstate="print"/>
            <a:stretch>
              <a:fillRect/>
            </a:stretch>
          </p:blipFill>
          <p:spPr>
            <a:xfrm>
              <a:off x="1369740" y="1807291"/>
              <a:ext cx="151066" cy="148997"/>
            </a:xfrm>
            <a:prstGeom prst="rect">
              <a:avLst/>
            </a:prstGeom>
          </p:spPr>
        </p:pic>
      </p:grpSp>
    </p:spTree>
    <p:extLst>
      <p:ext uri="{BB962C8B-B14F-4D97-AF65-F5344CB8AC3E}">
        <p14:creationId xmlns:p14="http://schemas.microsoft.com/office/powerpoint/2010/main" val="1840111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精美ppt模板(中国风) (1)">
  <a:themeElements>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精美ppt模板(中国风) (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精美ppt模板(中国风)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精美ppt模板(中国风)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精美ppt模板(中国风)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精美ppt模板(中国风)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精美ppt模板(中国风)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精美ppt模板(中国风)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精美ppt模板(中国风)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精美ppt模板(中国风)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精美ppt模板(中国风)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精美ppt模板(中国风)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精美ppt模板(中国风)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精美ppt模板(中国风)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精美ppt模板(中国风) (1)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精美ppt模板(中国风) (1)">
  <a:themeElements>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精美ppt模板(中国风) (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精美ppt模板(中国风)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精美ppt模板(中国风)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精美ppt模板(中国风)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精美ppt模板(中国风)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精美ppt模板(中国风)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精美ppt模板(中国风)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精美ppt模板(中国风)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精美ppt模板(中国风)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精美ppt模板(中国风)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精美ppt模板(中国风)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精美ppt模板(中国风)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精美ppt模板(中国风)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精美ppt模板(中国风) (1)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1452</Words>
  <Application>Microsoft Office PowerPoint</Application>
  <PresentationFormat>全屏显示(4:3)</PresentationFormat>
  <Paragraphs>252</Paragraphs>
  <Slides>46</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46</vt:i4>
      </vt:variant>
    </vt:vector>
  </HeadingPairs>
  <TitlesOfParts>
    <vt:vector size="56" baseType="lpstr">
      <vt:lpstr>Malgun Gothic</vt:lpstr>
      <vt:lpstr>黑体</vt:lpstr>
      <vt:lpstr>华文细黑</vt:lpstr>
      <vt:lpstr>微软雅黑</vt:lpstr>
      <vt:lpstr>张海山锐谐体2.0-授权联系：Samtype@QQ.com</vt:lpstr>
      <vt:lpstr>Arial</vt:lpstr>
      <vt:lpstr>Tahoma</vt:lpstr>
      <vt:lpstr>Wingdings</vt:lpstr>
      <vt:lpstr>精美ppt模板(中国风) (1)</vt:lpstr>
      <vt:lpstr>1_精美ppt模板(中国风) (1)</vt:lpstr>
      <vt:lpstr>实验准备</vt:lpstr>
      <vt:lpstr>实验内容</vt:lpstr>
      <vt:lpstr>实验挑战</vt:lpstr>
      <vt:lpstr>顺便提一下指令集的战争</vt:lpstr>
      <vt:lpstr>实验要求</vt:lpstr>
      <vt:lpstr>仅以此图献给那些有拖延症的同学</vt:lpstr>
      <vt:lpstr>实验环境搭建</vt:lpstr>
      <vt:lpstr>PowerPoint 演示文稿</vt:lpstr>
      <vt:lpstr>PowerPoint 演示文稿</vt:lpstr>
      <vt:lpstr>PowerPoint 演示文稿</vt:lpstr>
      <vt:lpstr>PowerPoint 演示文稿</vt:lpstr>
      <vt:lpstr>PowerPoint 演示文稿</vt:lpstr>
      <vt:lpstr>PowerPoint 演示文稿</vt:lpstr>
      <vt:lpstr>vim</vt:lpstr>
      <vt:lpstr>Mode in vim</vt:lpstr>
      <vt:lpstr>GIT</vt:lpstr>
      <vt:lpstr>Git: Install and Configuration</vt:lpstr>
      <vt:lpstr>More configuration</vt:lpstr>
      <vt:lpstr>Git: Key Concepts</vt:lpstr>
      <vt:lpstr>Version Management (1/2)</vt:lpstr>
      <vt:lpstr>Version Management (2/2)</vt:lpstr>
      <vt:lpstr>Local &amp; Remote Repository (1/2)</vt:lpstr>
      <vt:lpstr>Local &amp; Remote Repository (2/2)</vt:lpstr>
      <vt:lpstr>Branch Management (1/3)</vt:lpstr>
      <vt:lpstr>Branch Management (2/3)</vt:lpstr>
      <vt:lpstr>Branch Management (3/3)</vt:lpstr>
      <vt:lpstr>论git的重要性</vt:lpstr>
      <vt:lpstr>Demo</vt:lpstr>
      <vt:lpstr>参考资料</vt:lpstr>
      <vt:lpstr>在线文档编辑</vt:lpstr>
      <vt:lpstr>PowerPoint 演示文稿</vt:lpstr>
      <vt:lpstr>PowerPoint 演示文稿</vt:lpstr>
      <vt:lpstr>Get ready for GitHub</vt:lpstr>
      <vt:lpstr>Create an Organization on Github (1/3) </vt:lpstr>
      <vt:lpstr>Create an Organization on Github (1/3) </vt:lpstr>
      <vt:lpstr>Create an Organization on Github (2/3) </vt:lpstr>
      <vt:lpstr>Create a Repository on Gitbub (1/2) </vt:lpstr>
      <vt:lpstr>Create a Repository on Gitbub (2/2) </vt:lpstr>
      <vt:lpstr>Upload Initial Source Code (1/7) </vt:lpstr>
      <vt:lpstr>Upload Initial Source Code (2/7) </vt:lpstr>
      <vt:lpstr>Upload Initial Source Code (3/7) </vt:lpstr>
      <vt:lpstr>Upload Initial Source Code (4/7) </vt:lpstr>
      <vt:lpstr>Upload Initial Source Code (5/7) </vt:lpstr>
      <vt:lpstr>Upload Initial Source Code (6/7) </vt:lpstr>
      <vt:lpstr>Upload Initial Source Code (7/7) </vt:lpstr>
      <vt:lpstr>Clone Github Repository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2019-09-25T05:11:57Z</dcterms:created>
  <dcterms:modified xsi:type="dcterms:W3CDTF">2019-09-25T05:12:02Z</dcterms:modified>
</cp:coreProperties>
</file>